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61" r:id="rId2"/>
    <p:sldId id="257" r:id="rId3"/>
    <p:sldId id="258" r:id="rId4"/>
    <p:sldId id="259" r:id="rId5"/>
    <p:sldId id="260" r:id="rId6"/>
    <p:sldId id="262" r:id="rId7"/>
    <p:sldId id="265" r:id="rId8"/>
    <p:sldId id="266" r:id="rId9"/>
    <p:sldId id="271" r:id="rId10"/>
    <p:sldId id="268" r:id="rId11"/>
    <p:sldId id="269" r:id="rId12"/>
    <p:sldId id="267" r:id="rId13"/>
    <p:sldId id="263" r:id="rId14"/>
    <p:sldId id="264" r:id="rId15"/>
    <p:sldId id="272" r:id="rId16"/>
    <p:sldId id="273" r:id="rId17"/>
    <p:sldId id="276" r:id="rId18"/>
    <p:sldId id="277" r:id="rId19"/>
    <p:sldId id="278"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38DC2D-9523-44F8-A5EF-6E7A83F74451}" type="datetimeFigureOut">
              <a:rPr lang="en-IN" smtClean="0"/>
              <a:t>02-12-2020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E7F4F-6024-4347-B96A-D80577F8D0F6}" type="slidenum">
              <a:rPr lang="en-IN" smtClean="0"/>
              <a:t>‹#›</a:t>
            </a:fld>
            <a:endParaRPr lang="en-IN"/>
          </a:p>
        </p:txBody>
      </p:sp>
    </p:spTree>
    <p:extLst>
      <p:ext uri="{BB962C8B-B14F-4D97-AF65-F5344CB8AC3E}">
        <p14:creationId xmlns:p14="http://schemas.microsoft.com/office/powerpoint/2010/main" val="1581117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A9E7F4F-6024-4347-B96A-D80577F8D0F6}" type="slidenum">
              <a:rPr lang="en-IN" smtClean="0"/>
              <a:t>11</a:t>
            </a:fld>
            <a:endParaRPr lang="en-IN"/>
          </a:p>
        </p:txBody>
      </p:sp>
    </p:spTree>
    <p:extLst>
      <p:ext uri="{BB962C8B-B14F-4D97-AF65-F5344CB8AC3E}">
        <p14:creationId xmlns:p14="http://schemas.microsoft.com/office/powerpoint/2010/main" val="1326968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A9E7F4F-6024-4347-B96A-D80577F8D0F6}" type="slidenum">
              <a:rPr lang="en-IN" smtClean="0"/>
              <a:t>14</a:t>
            </a:fld>
            <a:endParaRPr lang="en-IN"/>
          </a:p>
        </p:txBody>
      </p:sp>
    </p:spTree>
    <p:extLst>
      <p:ext uri="{BB962C8B-B14F-4D97-AF65-F5344CB8AC3E}">
        <p14:creationId xmlns:p14="http://schemas.microsoft.com/office/powerpoint/2010/main" val="2175204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E7F4F-6024-4347-B96A-D80577F8D0F6}" type="slidenum">
              <a:rPr lang="en-IN" smtClean="0"/>
              <a:t>18</a:t>
            </a:fld>
            <a:endParaRPr lang="en-IN"/>
          </a:p>
        </p:txBody>
      </p:sp>
    </p:spTree>
    <p:extLst>
      <p:ext uri="{BB962C8B-B14F-4D97-AF65-F5344CB8AC3E}">
        <p14:creationId xmlns:p14="http://schemas.microsoft.com/office/powerpoint/2010/main" val="17983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BFD9-F96C-418D-A179-AB6E2F4292D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3364563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1DBFD9-F96C-418D-A179-AB6E2F4292D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38967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1DBFD9-F96C-418D-A179-AB6E2F4292D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211495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1DBFD9-F96C-418D-A179-AB6E2F4292D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349049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1DBFD9-F96C-418D-A179-AB6E2F4292DB}" type="datetimeFigureOut">
              <a:rPr lang="en-IN" smtClean="0"/>
              <a:t>02-12-2020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136694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1DBFD9-F96C-418D-A179-AB6E2F4292DB}" type="datetimeFigureOut">
              <a:rPr lang="en-IN" smtClean="0"/>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312647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1DBFD9-F96C-418D-A179-AB6E2F4292DB}" type="datetimeFigureOut">
              <a:rPr lang="en-IN" smtClean="0"/>
              <a:t>02-12-2020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1471113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1DBFD9-F96C-418D-A179-AB6E2F4292DB}" type="datetimeFigureOut">
              <a:rPr lang="en-IN" smtClean="0"/>
              <a:t>02-12-2020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399862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DBFD9-F96C-418D-A179-AB6E2F4292DB}" type="datetimeFigureOut">
              <a:rPr lang="en-IN" smtClean="0"/>
              <a:t>02-12-2020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278478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1DBFD9-F96C-418D-A179-AB6E2F4292DB}" type="datetimeFigureOut">
              <a:rPr lang="en-IN" smtClean="0"/>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272720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1DBFD9-F96C-418D-A179-AB6E2F4292DB}" type="datetimeFigureOut">
              <a:rPr lang="en-IN" smtClean="0"/>
              <a:t>02-12-2020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7D6D12E-7F96-4607-9007-E6EE61FDE0EE}" type="slidenum">
              <a:rPr lang="en-IN" smtClean="0"/>
              <a:t>‹#›</a:t>
            </a:fld>
            <a:endParaRPr lang="en-IN"/>
          </a:p>
        </p:txBody>
      </p:sp>
    </p:spTree>
    <p:extLst>
      <p:ext uri="{BB962C8B-B14F-4D97-AF65-F5344CB8AC3E}">
        <p14:creationId xmlns:p14="http://schemas.microsoft.com/office/powerpoint/2010/main" val="1709568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DBFD9-F96C-418D-A179-AB6E2F4292DB}" type="datetimeFigureOut">
              <a:rPr lang="en-IN" smtClean="0"/>
              <a:t>02-12-2020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6D12E-7F96-4607-9007-E6EE61FDE0EE}" type="slidenum">
              <a:rPr lang="en-IN" smtClean="0"/>
              <a:t>‹#›</a:t>
            </a:fld>
            <a:endParaRPr lang="en-IN"/>
          </a:p>
        </p:txBody>
      </p:sp>
    </p:spTree>
    <p:extLst>
      <p:ext uri="{BB962C8B-B14F-4D97-AF65-F5344CB8AC3E}">
        <p14:creationId xmlns:p14="http://schemas.microsoft.com/office/powerpoint/2010/main" val="164255464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533401"/>
            <a:ext cx="8153400" cy="6093976"/>
          </a:xfrm>
          <a:prstGeom prst="rect">
            <a:avLst/>
          </a:prstGeom>
        </p:spPr>
        <p:txBody>
          <a:bodyPr wrap="square">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ANIMAL GENETICS &amp; BREEDING</a:t>
            </a:r>
            <a:r>
              <a:rPr lang="en-US" sz="2800" dirty="0">
                <a:solidFill>
                  <a:srgbClr val="FF0000"/>
                </a:solidFill>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a:p>
            <a:pPr algn="ctr"/>
            <a:r>
              <a:rPr lang="en-US" sz="2800" b="1" dirty="0" smtClean="0">
                <a:solidFill>
                  <a:srgbClr val="FFFF00"/>
                </a:solidFill>
                <a:latin typeface="Times New Roman" panose="02020603050405020304" pitchFamily="18" charset="0"/>
                <a:cs typeface="Times New Roman" panose="02020603050405020304" pitchFamily="18" charset="0"/>
              </a:rPr>
              <a:t>Biostatistics and Computer Application</a:t>
            </a:r>
            <a:endParaRPr lang="en-US" sz="2400" b="1" dirty="0">
              <a:solidFill>
                <a:srgbClr val="FFFF00"/>
              </a:solidFill>
              <a:latin typeface="Times New Roman" panose="02020603050405020304" pitchFamily="18" charset="0"/>
              <a:cs typeface="Times New Roman" panose="02020603050405020304" pitchFamily="18" charset="0"/>
            </a:endParaRPr>
          </a:p>
          <a:p>
            <a:pPr algn="ctr"/>
            <a:r>
              <a:rPr lang="en-US" sz="2400" b="1" dirty="0">
                <a:solidFill>
                  <a:srgbClr val="C00000"/>
                </a:solidFill>
                <a:latin typeface="Times New Roman" panose="02020603050405020304" pitchFamily="18" charset="0"/>
                <a:cs typeface="Times New Roman" panose="02020603050405020304" pitchFamily="18" charset="0"/>
              </a:rPr>
              <a:t>Course No. AGB </a:t>
            </a:r>
            <a:r>
              <a:rPr lang="en-US" sz="2400" dirty="0">
                <a:solidFill>
                  <a:srgbClr val="C00000"/>
                </a:solidFill>
                <a:latin typeface="Times New Roman" panose="02020603050405020304" pitchFamily="18" charset="0"/>
                <a:cs typeface="Times New Roman" panose="02020603050405020304" pitchFamily="18" charset="0"/>
              </a:rPr>
              <a:t/>
            </a:r>
            <a:br>
              <a:rPr lang="en-US" sz="2400" dirty="0">
                <a:solidFill>
                  <a:srgbClr val="C00000"/>
                </a:solidFill>
                <a:latin typeface="Times New Roman" panose="02020603050405020304" pitchFamily="18" charset="0"/>
                <a:cs typeface="Times New Roman" panose="02020603050405020304" pitchFamily="18" charset="0"/>
              </a:rPr>
            </a:br>
            <a:r>
              <a:rPr lang="en-US" sz="2400" b="1" dirty="0">
                <a:solidFill>
                  <a:srgbClr val="C00000"/>
                </a:solidFill>
                <a:latin typeface="Times New Roman" panose="02020603050405020304" pitchFamily="18" charset="0"/>
                <a:cs typeface="Times New Roman" panose="02020603050405020304" pitchFamily="18" charset="0"/>
              </a:rPr>
              <a:t>Lecture no. – 9</a:t>
            </a:r>
          </a:p>
          <a:p>
            <a:pPr algn="ctr"/>
            <a:r>
              <a:rPr lang="en-US" sz="2400" b="1" dirty="0">
                <a:solidFill>
                  <a:srgbClr val="00B0F0"/>
                </a:solidFill>
                <a:latin typeface="Times New Roman" panose="02020603050405020304" pitchFamily="18" charset="0"/>
                <a:cs typeface="Times New Roman" panose="02020603050405020304" pitchFamily="18" charset="0"/>
              </a:rPr>
              <a:t>UNIT - </a:t>
            </a:r>
            <a:r>
              <a:rPr lang="en-US" sz="2400" b="1" dirty="0" smtClean="0">
                <a:solidFill>
                  <a:srgbClr val="00B0F0"/>
                </a:solidFill>
                <a:latin typeface="Times New Roman" panose="02020603050405020304" pitchFamily="18" charset="0"/>
                <a:cs typeface="Times New Roman" panose="02020603050405020304" pitchFamily="18" charset="0"/>
              </a:rPr>
              <a:t>I</a:t>
            </a:r>
            <a:r>
              <a:rPr lang="en-US" dirty="0">
                <a:solidFill>
                  <a:srgbClr val="C00000"/>
                </a:solidFill>
                <a:latin typeface="Times New Roman" panose="02020603050405020304" pitchFamily="18" charset="0"/>
                <a:cs typeface="Times New Roman" panose="02020603050405020304" pitchFamily="18" charset="0"/>
              </a:rPr>
              <a:t/>
            </a:r>
            <a:br>
              <a:rPr lang="en-US" dirty="0">
                <a:solidFill>
                  <a:srgbClr val="C00000"/>
                </a:solidFill>
                <a:latin typeface="Times New Roman" panose="02020603050405020304" pitchFamily="18" charset="0"/>
                <a:cs typeface="Times New Roman" panose="02020603050405020304" pitchFamily="18" charset="0"/>
              </a:rPr>
            </a:br>
            <a:endParaRPr lang="en-US" dirty="0">
              <a:solidFill>
                <a:srgbClr val="C00000"/>
              </a:solidFill>
              <a:latin typeface="Times New Roman" panose="02020603050405020304" pitchFamily="18" charset="0"/>
              <a:cs typeface="Times New Roman" panose="02020603050405020304" pitchFamily="18" charset="0"/>
            </a:endParaRPr>
          </a:p>
          <a:p>
            <a:pPr algn="ctr"/>
            <a:endParaRPr lang="en-US" dirty="0">
              <a:solidFill>
                <a:srgbClr val="FF0000"/>
              </a:solidFill>
              <a:latin typeface="Times New Roman" panose="02020603050405020304" pitchFamily="18" charset="0"/>
              <a:cs typeface="Times New Roman" panose="02020603050405020304" pitchFamily="18" charset="0"/>
            </a:endParaRPr>
          </a:p>
          <a:p>
            <a:pPr algn="ctr"/>
            <a:r>
              <a:rPr lang="en-US" dirty="0">
                <a:solidFill>
                  <a:srgbClr val="FF0000"/>
                </a:solidFill>
                <a:latin typeface="Times New Roman" panose="02020603050405020304" pitchFamily="18" charset="0"/>
                <a:cs typeface="Times New Roman" panose="02020603050405020304" pitchFamily="18" charset="0"/>
              </a:rPr>
              <a:t/>
            </a:r>
            <a:br>
              <a:rPr lang="en-US" dirty="0">
                <a:solidFill>
                  <a:srgbClr val="FF0000"/>
                </a:solidFill>
                <a:latin typeface="Times New Roman" panose="02020603050405020304" pitchFamily="18" charset="0"/>
                <a:cs typeface="Times New Roman" panose="02020603050405020304" pitchFamily="18" charset="0"/>
              </a:rPr>
            </a:br>
            <a:r>
              <a:rPr lang="en-US" sz="3200" b="1" dirty="0" smtClean="0">
                <a:solidFill>
                  <a:schemeClr val="tx2"/>
                </a:solidFill>
                <a:latin typeface="Times New Roman" panose="02020603050405020304" pitchFamily="18" charset="0"/>
                <a:cs typeface="Times New Roman" panose="02020603050405020304" pitchFamily="18" charset="0"/>
              </a:rPr>
              <a:t>Regression</a:t>
            </a: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en-US" sz="2400" dirty="0">
                <a:solidFill>
                  <a:srgbClr val="FF0000"/>
                </a:solidFill>
                <a:latin typeface="Times New Roman" panose="02020603050405020304" pitchFamily="18" charset="0"/>
                <a:cs typeface="Times New Roman" panose="02020603050405020304" pitchFamily="18" charset="0"/>
              </a:rPr>
              <a:t> </a:t>
            </a:r>
            <a:br>
              <a:rPr lang="en-US" sz="2400" dirty="0">
                <a:solidFill>
                  <a:srgbClr val="FF0000"/>
                </a:solidFill>
                <a:latin typeface="Times New Roman" panose="02020603050405020304" pitchFamily="18" charset="0"/>
                <a:cs typeface="Times New Roman" panose="02020603050405020304" pitchFamily="18" charset="0"/>
              </a:rPr>
            </a:b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en-US" sz="2400" b="1" dirty="0">
                <a:solidFill>
                  <a:srgbClr val="7030A0"/>
                </a:solidFill>
                <a:latin typeface="Times New Roman" panose="02020603050405020304" pitchFamily="18" charset="0"/>
                <a:cs typeface="Times New Roman" panose="02020603050405020304" pitchFamily="18" charset="0"/>
              </a:rPr>
              <a:t>Dr K G Mandal</a:t>
            </a:r>
            <a:r>
              <a:rPr lang="en-US" sz="2400" dirty="0">
                <a:solidFill>
                  <a:srgbClr val="FF0000"/>
                </a:solidFill>
                <a:latin typeface="Times New Roman" panose="02020603050405020304" pitchFamily="18" charset="0"/>
                <a:cs typeface="Times New Roman" panose="02020603050405020304" pitchFamily="18" charset="0"/>
              </a:rPr>
              <a:t/>
            </a:r>
            <a:br>
              <a:rPr lang="en-US" sz="2400" dirty="0">
                <a:solidFill>
                  <a:srgbClr val="FF0000"/>
                </a:solidFill>
                <a:latin typeface="Times New Roman" panose="02020603050405020304" pitchFamily="18" charset="0"/>
                <a:cs typeface="Times New Roman" panose="02020603050405020304" pitchFamily="18" charset="0"/>
              </a:rPr>
            </a:br>
            <a:r>
              <a:rPr lang="en-US" b="1" dirty="0">
                <a:solidFill>
                  <a:srgbClr val="00B050"/>
                </a:solidFill>
                <a:latin typeface="Times New Roman" panose="02020603050405020304" pitchFamily="18" charset="0"/>
                <a:cs typeface="Times New Roman" panose="02020603050405020304" pitchFamily="18" charset="0"/>
              </a:rPr>
              <a:t>Department of Animal Genetics &amp; Breeding </a:t>
            </a:r>
            <a:r>
              <a:rPr lang="en-US" b="1" dirty="0">
                <a:solidFill>
                  <a:srgbClr val="FF0000"/>
                </a:solidFill>
                <a:latin typeface="Times New Roman" panose="02020603050405020304" pitchFamily="18" charset="0"/>
                <a:cs typeface="Times New Roman" panose="02020603050405020304" pitchFamily="18" charset="0"/>
              </a:rPr>
              <a:t/>
            </a:r>
            <a:br>
              <a:rPr lang="en-US" b="1" dirty="0">
                <a:solidFill>
                  <a:srgbClr val="FF0000"/>
                </a:solidFill>
                <a:latin typeface="Times New Roman" panose="02020603050405020304" pitchFamily="18" charset="0"/>
                <a:cs typeface="Times New Roman" panose="02020603050405020304" pitchFamily="18" charset="0"/>
              </a:rPr>
            </a:br>
            <a:r>
              <a:rPr lang="en-US" b="1" dirty="0">
                <a:solidFill>
                  <a:srgbClr val="0070C0"/>
                </a:solidFill>
                <a:latin typeface="Times New Roman" panose="02020603050405020304" pitchFamily="18" charset="0"/>
                <a:cs typeface="Times New Roman" panose="02020603050405020304" pitchFamily="18" charset="0"/>
              </a:rPr>
              <a:t>Bihar Veterinary College, Patna</a:t>
            </a:r>
            <a:r>
              <a:rPr lang="en-US" b="1" dirty="0">
                <a:solidFill>
                  <a:srgbClr val="FF0000"/>
                </a:solidFill>
                <a:latin typeface="Times New Roman" panose="02020603050405020304" pitchFamily="18" charset="0"/>
                <a:cs typeface="Times New Roman" panose="02020603050405020304" pitchFamily="18" charset="0"/>
              </a:rPr>
              <a:t> </a:t>
            </a:r>
            <a:br>
              <a:rPr lang="en-US" b="1" dirty="0">
                <a:solidFill>
                  <a:srgbClr val="FF0000"/>
                </a:solidFill>
                <a:latin typeface="Times New Roman" panose="02020603050405020304" pitchFamily="18" charset="0"/>
                <a:cs typeface="Times New Roman" panose="02020603050405020304" pitchFamily="18" charset="0"/>
              </a:rPr>
            </a:br>
            <a:r>
              <a:rPr lang="en-US" b="1" dirty="0">
                <a:solidFill>
                  <a:srgbClr val="92D050"/>
                </a:solidFill>
                <a:latin typeface="Times New Roman" panose="02020603050405020304" pitchFamily="18" charset="0"/>
                <a:cs typeface="Times New Roman" panose="02020603050405020304" pitchFamily="18" charset="0"/>
              </a:rPr>
              <a:t>Bihar Animal Sciences University, Patna</a:t>
            </a:r>
            <a:r>
              <a:rPr lang="en-US" dirty="0">
                <a:solidFill>
                  <a:srgbClr val="FF0000"/>
                </a:solidFill>
                <a:latin typeface="Times New Roman" panose="02020603050405020304" pitchFamily="18" charset="0"/>
                <a:cs typeface="Times New Roman" panose="02020603050405020304" pitchFamily="18" charset="0"/>
              </a:rPr>
              <a:t> </a:t>
            </a:r>
          </a:p>
          <a:p>
            <a:pPr algn="ctr"/>
            <a:endParaRPr lang="en-IN" dirty="0"/>
          </a:p>
        </p:txBody>
      </p:sp>
    </p:spTree>
    <p:extLst>
      <p:ext uri="{BB962C8B-B14F-4D97-AF65-F5344CB8AC3E}">
        <p14:creationId xmlns:p14="http://schemas.microsoft.com/office/powerpoint/2010/main" val="955007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420914"/>
                <a:ext cx="10515600" cy="5756049"/>
              </a:xfrm>
            </p:spPr>
            <p:txBody>
              <a:bodyPr>
                <a:normAutofit/>
              </a:bodyPr>
              <a:lstStyle/>
              <a:p>
                <a:pPr marL="0" indent="0">
                  <a:buNone/>
                </a:pPr>
                <a:r>
                  <a:rPr lang="en-IN" sz="3200" b="1" dirty="0" smtClean="0">
                    <a:solidFill>
                      <a:srgbClr val="FF0000"/>
                    </a:solidFill>
                    <a:latin typeface="Comic Sans MS" panose="030F0702030302020204" pitchFamily="66" charset="0"/>
                  </a:rPr>
                  <a:t>Test of regression coefficient:</a:t>
                </a:r>
                <a:endParaRPr lang="en-IN" sz="3200" dirty="0" smtClean="0">
                  <a:solidFill>
                    <a:srgbClr val="FF0000"/>
                  </a:solidFill>
                  <a:latin typeface="Comic Sans MS" panose="030F0702030302020204" pitchFamily="66" charset="0"/>
                </a:endParaRPr>
              </a:p>
              <a:p>
                <a:r>
                  <a:rPr lang="en-IN" sz="3200" dirty="0" smtClean="0">
                    <a:latin typeface="Comic Sans MS" panose="030F0702030302020204" pitchFamily="66" charset="0"/>
                  </a:rPr>
                  <a:t>Regression coefficient is </a:t>
                </a:r>
                <a:r>
                  <a:rPr lang="en-IN" sz="3200" dirty="0" smtClean="0">
                    <a:solidFill>
                      <a:srgbClr val="FFFF00"/>
                    </a:solidFill>
                    <a:latin typeface="Comic Sans MS" panose="030F0702030302020204" pitchFamily="66" charset="0"/>
                  </a:rPr>
                  <a:t>tested through t – test at n -2 </a:t>
                </a:r>
                <a:r>
                  <a:rPr lang="en-IN" sz="3200" dirty="0" err="1" smtClean="0">
                    <a:solidFill>
                      <a:srgbClr val="FFFF00"/>
                    </a:solidFill>
                    <a:latin typeface="Comic Sans MS" panose="030F0702030302020204" pitchFamily="66" charset="0"/>
                  </a:rPr>
                  <a:t>df</a:t>
                </a:r>
                <a:r>
                  <a:rPr lang="en-IN" sz="3200" dirty="0" smtClean="0">
                    <a:latin typeface="Comic Sans MS" panose="030F0702030302020204" pitchFamily="66" charset="0"/>
                  </a:rPr>
                  <a:t> where n is the pair no. of observations.</a:t>
                </a:r>
              </a:p>
              <a:p>
                <a:pPr marL="0" indent="0">
                  <a:buNone/>
                </a:pPr>
                <a:endParaRPr lang="en-IN" sz="3200" dirty="0" smtClean="0">
                  <a:latin typeface="Comic Sans MS" panose="030F0702030302020204" pitchFamily="66" charset="0"/>
                </a:endParaRPr>
              </a:p>
              <a:p>
                <a:pPr marL="0" indent="0">
                  <a:buNone/>
                </a:pPr>
                <a:r>
                  <a:rPr lang="en-IN" sz="3200" dirty="0" smtClean="0">
                    <a:latin typeface="Comic Sans MS" panose="030F0702030302020204" pitchFamily="66" charset="0"/>
                  </a:rPr>
                  <a:t>Testing formula:</a:t>
                </a:r>
              </a:p>
              <a:p>
                <a:pPr marL="0" indent="0">
                  <a:buNone/>
                </a:pPr>
                <a:r>
                  <a:rPr lang="en-IN" sz="3200" dirty="0">
                    <a:latin typeface="Comic Sans MS" panose="030F0702030302020204" pitchFamily="66" charset="0"/>
                  </a:rPr>
                  <a:t>	</a:t>
                </a:r>
                <a:r>
                  <a:rPr lang="en-IN" sz="3600" b="1" dirty="0" smtClean="0">
                    <a:solidFill>
                      <a:srgbClr val="7030A0"/>
                    </a:solidFill>
                    <a:latin typeface="Comic Sans MS" panose="030F0702030302020204" pitchFamily="66" charset="0"/>
                  </a:rPr>
                  <a:t>t</a:t>
                </a:r>
                <a:r>
                  <a:rPr lang="en-IN" sz="3600" b="1" baseline="-25000" dirty="0" smtClean="0">
                    <a:solidFill>
                      <a:srgbClr val="7030A0"/>
                    </a:solidFill>
                    <a:latin typeface="Comic Sans MS" panose="030F0702030302020204" pitchFamily="66" charset="0"/>
                  </a:rPr>
                  <a:t>(n-2)</a:t>
                </a:r>
                <a:r>
                  <a:rPr lang="en-IN" sz="3600" b="1" baseline="-25000" dirty="0" err="1" smtClean="0">
                    <a:solidFill>
                      <a:srgbClr val="7030A0"/>
                    </a:solidFill>
                    <a:latin typeface="Comic Sans MS" panose="030F0702030302020204" pitchFamily="66" charset="0"/>
                  </a:rPr>
                  <a:t>df</a:t>
                </a:r>
                <a:r>
                  <a:rPr lang="en-IN" sz="3600" b="1" baseline="-25000" dirty="0" smtClean="0">
                    <a:solidFill>
                      <a:srgbClr val="7030A0"/>
                    </a:solidFill>
                    <a:latin typeface="Comic Sans MS" panose="030F0702030302020204" pitchFamily="66" charset="0"/>
                  </a:rPr>
                  <a:t> </a:t>
                </a:r>
                <a:r>
                  <a:rPr lang="en-IN" sz="3600" b="1" dirty="0" smtClean="0">
                    <a:solidFill>
                      <a:srgbClr val="7030A0"/>
                    </a:solidFill>
                    <a:latin typeface="Comic Sans MS" panose="030F0702030302020204" pitchFamily="66" charset="0"/>
                  </a:rPr>
                  <a:t>= </a:t>
                </a:r>
                <a14:m>
                  <m:oMath xmlns:m="http://schemas.openxmlformats.org/officeDocument/2006/math">
                    <m:f>
                      <m:fPr>
                        <m:ctrlPr>
                          <a:rPr lang="en-IN" sz="3600" b="1" i="1" smtClean="0">
                            <a:solidFill>
                              <a:srgbClr val="FFFF00"/>
                            </a:solidFill>
                            <a:latin typeface="Cambria Math" panose="02040503050406030204" pitchFamily="18" charset="0"/>
                          </a:rPr>
                        </m:ctrlPr>
                      </m:fPr>
                      <m:num>
                        <m:r>
                          <a:rPr lang="en-IN" sz="3600" b="1" i="0" smtClean="0">
                            <a:solidFill>
                              <a:srgbClr val="FFFF00"/>
                            </a:solidFill>
                            <a:latin typeface="Cambria Math" panose="02040503050406030204" pitchFamily="18" charset="0"/>
                          </a:rPr>
                          <m:t>𝐛𝐲𝐱</m:t>
                        </m:r>
                      </m:num>
                      <m:den>
                        <m:r>
                          <a:rPr lang="en-IN" sz="3600" b="1" i="0" smtClean="0">
                            <a:solidFill>
                              <a:srgbClr val="FFFF00"/>
                            </a:solidFill>
                            <a:latin typeface="Cambria Math" panose="02040503050406030204" pitchFamily="18" charset="0"/>
                          </a:rPr>
                          <m:t>𝐒</m:t>
                        </m:r>
                        <m:r>
                          <a:rPr lang="en-IN" sz="3600" b="1" i="0" smtClean="0">
                            <a:solidFill>
                              <a:srgbClr val="FFFF00"/>
                            </a:solidFill>
                            <a:latin typeface="Cambria Math" panose="02040503050406030204" pitchFamily="18" charset="0"/>
                          </a:rPr>
                          <m:t>.</m:t>
                        </m:r>
                        <m:r>
                          <a:rPr lang="en-IN" sz="3600" b="1" i="0" smtClean="0">
                            <a:solidFill>
                              <a:srgbClr val="FFFF00"/>
                            </a:solidFill>
                            <a:latin typeface="Cambria Math" panose="02040503050406030204" pitchFamily="18" charset="0"/>
                          </a:rPr>
                          <m:t>𝐄</m:t>
                        </m:r>
                        <m:r>
                          <a:rPr lang="en-IN" sz="3600" b="1" i="0" smtClean="0">
                            <a:solidFill>
                              <a:srgbClr val="FFFF00"/>
                            </a:solidFill>
                            <a:latin typeface="Cambria Math" panose="02040503050406030204" pitchFamily="18" charset="0"/>
                          </a:rPr>
                          <m:t>.(</m:t>
                        </m:r>
                        <m:r>
                          <a:rPr lang="en-IN" sz="3600" b="1" i="0" smtClean="0">
                            <a:solidFill>
                              <a:srgbClr val="FFFF00"/>
                            </a:solidFill>
                            <a:latin typeface="Cambria Math" panose="02040503050406030204" pitchFamily="18" charset="0"/>
                          </a:rPr>
                          <m:t>𝐛</m:t>
                        </m:r>
                        <m:r>
                          <a:rPr lang="en-IN" sz="3600" b="1" i="0" smtClean="0">
                            <a:solidFill>
                              <a:srgbClr val="FFFF00"/>
                            </a:solidFill>
                            <a:latin typeface="Cambria Math" panose="02040503050406030204" pitchFamily="18" charset="0"/>
                          </a:rPr>
                          <m:t>)</m:t>
                        </m:r>
                      </m:den>
                    </m:f>
                  </m:oMath>
                </a14:m>
                <a:endParaRPr lang="en-IN" sz="3200" b="1" baseline="-25000" dirty="0" smtClean="0">
                  <a:latin typeface="Comic Sans MS" panose="030F0702030302020204" pitchFamily="66" charset="0"/>
                </a:endParaRPr>
              </a:p>
              <a:p>
                <a:pPr marL="0" indent="0">
                  <a:buNone/>
                </a:pPr>
                <a:endParaRPr lang="en-IN" sz="3200" b="1" baseline="-25000" dirty="0" smtClean="0">
                  <a:latin typeface="Comic Sans MS" panose="030F0702030302020204" pitchFamily="66" charset="0"/>
                </a:endParaRP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C00000"/>
                    </a:solidFill>
                    <a:latin typeface="Comic Sans MS" panose="030F0702030302020204" pitchFamily="66" charset="0"/>
                  </a:rPr>
                  <a:t>S.E. </a:t>
                </a:r>
                <a:r>
                  <a:rPr lang="en-IN" sz="3200" dirty="0" err="1" smtClean="0">
                    <a:solidFill>
                      <a:srgbClr val="C00000"/>
                    </a:solidFill>
                    <a:latin typeface="Comic Sans MS" panose="030F0702030302020204" pitchFamily="66" charset="0"/>
                  </a:rPr>
                  <a:t>b</a:t>
                </a:r>
                <a:r>
                  <a:rPr lang="en-IN" sz="3200" baseline="-25000" dirty="0" err="1" smtClean="0">
                    <a:solidFill>
                      <a:srgbClr val="C00000"/>
                    </a:solidFill>
                    <a:latin typeface="Comic Sans MS" panose="030F0702030302020204" pitchFamily="66" charset="0"/>
                  </a:rPr>
                  <a:t>yx</a:t>
                </a:r>
                <a:r>
                  <a:rPr lang="en-IN" sz="3200" dirty="0" smtClean="0">
                    <a:latin typeface="Comic Sans MS" panose="030F0702030302020204" pitchFamily="66" charset="0"/>
                  </a:rPr>
                  <a:t> = </a:t>
                </a:r>
                <a14:m>
                  <m:oMath xmlns:m="http://schemas.openxmlformats.org/officeDocument/2006/math">
                    <m:rad>
                      <m:radPr>
                        <m:degHide m:val="on"/>
                        <m:ctrlPr>
                          <a:rPr lang="en-IN" sz="3600" i="1" smtClean="0">
                            <a:latin typeface="Cambria Math" panose="02040503050406030204" pitchFamily="18" charset="0"/>
                          </a:rPr>
                        </m:ctrlPr>
                      </m:radPr>
                      <m:deg/>
                      <m:e>
                        <m:f>
                          <m:fPr>
                            <m:ctrlPr>
                              <a:rPr lang="en-IN" sz="3600" b="1" i="1">
                                <a:solidFill>
                                  <a:srgbClr val="0070C0"/>
                                </a:solidFill>
                                <a:latin typeface="Cambria Math" panose="02040503050406030204" pitchFamily="18" charset="0"/>
                              </a:rPr>
                            </m:ctrlPr>
                          </m:fPr>
                          <m:num>
                            <m:d>
                              <m:dPr>
                                <m:begChr m:val="["/>
                                <m:ctrlPr>
                                  <a:rPr lang="en-IN" sz="3600" b="1" i="1">
                                    <a:solidFill>
                                      <a:srgbClr val="0070C0"/>
                                    </a:solidFill>
                                    <a:latin typeface="Cambria Math" panose="02040503050406030204" pitchFamily="18" charset="0"/>
                                  </a:rPr>
                                </m:ctrlPr>
                              </m:dPr>
                              <m:e>
                                <m:r>
                                  <a:rPr lang="en-IN" sz="3600" b="1" i="0">
                                    <a:solidFill>
                                      <a:srgbClr val="0070C0"/>
                                    </a:solidFill>
                                    <a:latin typeface="Cambria Math" panose="02040503050406030204" pitchFamily="18" charset="0"/>
                                  </a:rPr>
                                  <m:t>∑</m:t>
                                </m:r>
                                <m:r>
                                  <a:rPr lang="en-IN" sz="3600" b="1" i="0">
                                    <a:solidFill>
                                      <a:srgbClr val="0070C0"/>
                                    </a:solidFill>
                                    <a:latin typeface="Cambria Math" panose="02040503050406030204" pitchFamily="18" charset="0"/>
                                  </a:rPr>
                                  <m:t>𝐲𝟐</m:t>
                                </m:r>
                                <m:r>
                                  <a:rPr lang="en-IN" sz="3600" b="1" i="0">
                                    <a:solidFill>
                                      <a:srgbClr val="0070C0"/>
                                    </a:solidFill>
                                    <a:latin typeface="Cambria Math" panose="02040503050406030204" pitchFamily="18" charset="0"/>
                                  </a:rPr>
                                  <m:t> −(∑</m:t>
                                </m:r>
                                <m:r>
                                  <a:rPr lang="en-IN" sz="3600" b="1" i="0">
                                    <a:solidFill>
                                      <a:srgbClr val="0070C0"/>
                                    </a:solidFill>
                                    <a:latin typeface="Cambria Math" panose="02040503050406030204" pitchFamily="18" charset="0"/>
                                  </a:rPr>
                                  <m:t>𝐲</m:t>
                                </m:r>
                              </m:e>
                            </m:d>
                            <m:r>
                              <a:rPr lang="en-IN" sz="3600" b="1" i="0" baseline="30000">
                                <a:solidFill>
                                  <a:srgbClr val="0070C0"/>
                                </a:solidFill>
                                <a:latin typeface="Cambria Math" panose="02040503050406030204" pitchFamily="18" charset="0"/>
                              </a:rPr>
                              <m:t>𝟐</m:t>
                            </m:r>
                            <m:r>
                              <a:rPr lang="en-IN" sz="3600" b="1" i="0">
                                <a:solidFill>
                                  <a:srgbClr val="0070C0"/>
                                </a:solidFill>
                                <a:latin typeface="Cambria Math" panose="02040503050406030204" pitchFamily="18" charset="0"/>
                              </a:rPr>
                              <m:t>/</m:t>
                            </m:r>
                            <m:r>
                              <a:rPr lang="en-IN" sz="3600" b="1" i="0">
                                <a:solidFill>
                                  <a:srgbClr val="0070C0"/>
                                </a:solidFill>
                                <a:latin typeface="Cambria Math" panose="02040503050406030204" pitchFamily="18" charset="0"/>
                              </a:rPr>
                              <m:t>𝐧</m:t>
                            </m:r>
                            <m:r>
                              <a:rPr lang="en-IN" sz="3600" b="1" i="0">
                                <a:solidFill>
                                  <a:srgbClr val="0070C0"/>
                                </a:solidFill>
                                <a:latin typeface="Cambria Math" panose="02040503050406030204" pitchFamily="18" charset="0"/>
                              </a:rPr>
                              <m:t>] −</m:t>
                            </m:r>
                            <m:r>
                              <a:rPr lang="en-IN" sz="3600" b="1" i="0">
                                <a:solidFill>
                                  <a:srgbClr val="0070C0"/>
                                </a:solidFill>
                                <a:latin typeface="Cambria Math" panose="02040503050406030204" pitchFamily="18" charset="0"/>
                              </a:rPr>
                              <m:t>𝐛</m:t>
                            </m:r>
                            <m:r>
                              <a:rPr lang="en-IN" sz="3600" b="1" i="0">
                                <a:solidFill>
                                  <a:srgbClr val="0070C0"/>
                                </a:solidFill>
                                <a:latin typeface="Cambria Math" panose="02040503050406030204" pitchFamily="18" charset="0"/>
                              </a:rPr>
                              <m:t>[∑</m:t>
                            </m:r>
                            <m:r>
                              <a:rPr lang="en-IN" sz="3600" b="1" i="0">
                                <a:solidFill>
                                  <a:srgbClr val="0070C0"/>
                                </a:solidFill>
                                <a:latin typeface="Cambria Math" panose="02040503050406030204" pitchFamily="18" charset="0"/>
                              </a:rPr>
                              <m:t>𝐱𝐲</m:t>
                            </m:r>
                            <m:r>
                              <a:rPr lang="en-IN" sz="3600" b="1" i="0">
                                <a:solidFill>
                                  <a:srgbClr val="0070C0"/>
                                </a:solidFill>
                                <a:latin typeface="Cambria Math" panose="02040503050406030204" pitchFamily="18" charset="0"/>
                              </a:rPr>
                              <m:t> −∑</m:t>
                            </m:r>
                            <m:r>
                              <a:rPr lang="en-IN" sz="3600" b="1" i="0">
                                <a:solidFill>
                                  <a:srgbClr val="0070C0"/>
                                </a:solidFill>
                                <a:latin typeface="Cambria Math" panose="02040503050406030204" pitchFamily="18" charset="0"/>
                              </a:rPr>
                              <m:t>𝐱</m:t>
                            </m:r>
                            <m:r>
                              <a:rPr lang="en-IN" sz="3600" b="1" i="0">
                                <a:solidFill>
                                  <a:srgbClr val="0070C0"/>
                                </a:solidFill>
                                <a:latin typeface="Cambria Math" panose="02040503050406030204" pitchFamily="18" charset="0"/>
                              </a:rPr>
                              <m:t>∑</m:t>
                            </m:r>
                            <m:r>
                              <a:rPr lang="en-IN" sz="3600" b="1" i="0">
                                <a:solidFill>
                                  <a:srgbClr val="0070C0"/>
                                </a:solidFill>
                                <a:latin typeface="Cambria Math" panose="02040503050406030204" pitchFamily="18" charset="0"/>
                              </a:rPr>
                              <m:t>𝐲</m:t>
                            </m:r>
                            <m:r>
                              <a:rPr lang="en-IN" sz="3600" b="1" i="0">
                                <a:solidFill>
                                  <a:srgbClr val="0070C0"/>
                                </a:solidFill>
                                <a:latin typeface="Cambria Math" panose="02040503050406030204" pitchFamily="18" charset="0"/>
                              </a:rPr>
                              <m:t>/</m:t>
                            </m:r>
                            <m:r>
                              <a:rPr lang="en-IN" sz="3600" b="1" i="0">
                                <a:solidFill>
                                  <a:srgbClr val="0070C0"/>
                                </a:solidFill>
                                <a:latin typeface="Cambria Math" panose="02040503050406030204" pitchFamily="18" charset="0"/>
                              </a:rPr>
                              <m:t>𝐧</m:t>
                            </m:r>
                            <m:r>
                              <a:rPr lang="en-IN" sz="3600" b="1" i="0">
                                <a:solidFill>
                                  <a:srgbClr val="0070C0"/>
                                </a:solidFill>
                                <a:latin typeface="Cambria Math" panose="02040503050406030204" pitchFamily="18" charset="0"/>
                              </a:rPr>
                              <m:t>] </m:t>
                            </m:r>
                          </m:num>
                          <m:den>
                            <m:d>
                              <m:dPr>
                                <m:ctrlPr>
                                  <a:rPr lang="en-IN" sz="3600" b="1" i="1">
                                    <a:solidFill>
                                      <a:srgbClr val="0070C0"/>
                                    </a:solidFill>
                                    <a:latin typeface="Cambria Math" panose="02040503050406030204" pitchFamily="18" charset="0"/>
                                  </a:rPr>
                                </m:ctrlPr>
                              </m:dPr>
                              <m:e>
                                <m:r>
                                  <a:rPr lang="en-IN" sz="3600" b="1" i="0">
                                    <a:solidFill>
                                      <a:srgbClr val="0070C0"/>
                                    </a:solidFill>
                                    <a:latin typeface="Cambria Math" panose="02040503050406030204" pitchFamily="18" charset="0"/>
                                  </a:rPr>
                                  <m:t>𝐧</m:t>
                                </m:r>
                                <m:r>
                                  <a:rPr lang="en-IN" sz="3600" b="1" i="0">
                                    <a:solidFill>
                                      <a:srgbClr val="0070C0"/>
                                    </a:solidFill>
                                    <a:latin typeface="Cambria Math" panose="02040503050406030204" pitchFamily="18" charset="0"/>
                                  </a:rPr>
                                  <m:t> −</m:t>
                                </m:r>
                                <m:r>
                                  <a:rPr lang="en-IN" sz="3600" b="1" i="0">
                                    <a:solidFill>
                                      <a:srgbClr val="0070C0"/>
                                    </a:solidFill>
                                    <a:latin typeface="Cambria Math" panose="02040503050406030204" pitchFamily="18" charset="0"/>
                                  </a:rPr>
                                  <m:t>𝟐</m:t>
                                </m:r>
                              </m:e>
                            </m:d>
                            <m:r>
                              <a:rPr lang="en-IN" sz="3600" b="1" i="0">
                                <a:solidFill>
                                  <a:srgbClr val="0070C0"/>
                                </a:solidFill>
                                <a:latin typeface="Cambria Math" panose="02040503050406030204" pitchFamily="18" charset="0"/>
                              </a:rPr>
                              <m:t>[∑</m:t>
                            </m:r>
                            <m:r>
                              <a:rPr lang="en-IN" sz="3600" b="1" i="0">
                                <a:solidFill>
                                  <a:srgbClr val="0070C0"/>
                                </a:solidFill>
                                <a:latin typeface="Cambria Math" panose="02040503050406030204" pitchFamily="18" charset="0"/>
                              </a:rPr>
                              <m:t>𝐱𝟐</m:t>
                            </m:r>
                            <m:r>
                              <a:rPr lang="en-IN" sz="3600" b="1" i="0">
                                <a:solidFill>
                                  <a:srgbClr val="0070C0"/>
                                </a:solidFill>
                                <a:latin typeface="Cambria Math" panose="02040503050406030204" pitchFamily="18" charset="0"/>
                              </a:rPr>
                              <m:t> −</m:t>
                            </m:r>
                            <m:d>
                              <m:dPr>
                                <m:ctrlPr>
                                  <a:rPr lang="en-IN" sz="3600" b="1" i="1">
                                    <a:solidFill>
                                      <a:srgbClr val="0070C0"/>
                                    </a:solidFill>
                                    <a:latin typeface="Cambria Math" panose="02040503050406030204" pitchFamily="18" charset="0"/>
                                  </a:rPr>
                                </m:ctrlPr>
                              </m:dPr>
                              <m:e>
                                <m:r>
                                  <a:rPr lang="en-IN" sz="3600" b="1" i="0">
                                    <a:solidFill>
                                      <a:srgbClr val="0070C0"/>
                                    </a:solidFill>
                                    <a:latin typeface="Cambria Math" panose="02040503050406030204" pitchFamily="18" charset="0"/>
                                  </a:rPr>
                                  <m:t>∑</m:t>
                                </m:r>
                                <m:r>
                                  <a:rPr lang="en-IN" sz="3600" b="1" i="0">
                                    <a:solidFill>
                                      <a:srgbClr val="0070C0"/>
                                    </a:solidFill>
                                    <a:latin typeface="Cambria Math" panose="02040503050406030204" pitchFamily="18" charset="0"/>
                                  </a:rPr>
                                  <m:t>𝐱</m:t>
                                </m:r>
                              </m:e>
                            </m:d>
                            <m:r>
                              <a:rPr lang="en-IN" sz="3600" b="1" i="0" baseline="30000">
                                <a:solidFill>
                                  <a:srgbClr val="0070C0"/>
                                </a:solidFill>
                                <a:latin typeface="Cambria Math" panose="02040503050406030204" pitchFamily="18" charset="0"/>
                              </a:rPr>
                              <m:t>𝟐</m:t>
                            </m:r>
                            <m:r>
                              <a:rPr lang="en-IN" sz="3600" b="1" i="0">
                                <a:solidFill>
                                  <a:srgbClr val="0070C0"/>
                                </a:solidFill>
                                <a:latin typeface="Cambria Math" panose="02040503050406030204" pitchFamily="18" charset="0"/>
                              </a:rPr>
                              <m:t>/</m:t>
                            </m:r>
                            <m:r>
                              <a:rPr lang="en-IN" sz="3600" b="1" i="0">
                                <a:solidFill>
                                  <a:srgbClr val="0070C0"/>
                                </a:solidFill>
                                <a:latin typeface="Cambria Math" panose="02040503050406030204" pitchFamily="18" charset="0"/>
                              </a:rPr>
                              <m:t>𝐧</m:t>
                            </m:r>
                            <m:r>
                              <a:rPr lang="en-IN" sz="3600" b="1" i="0" baseline="30000">
                                <a:solidFill>
                                  <a:srgbClr val="0070C0"/>
                                </a:solidFill>
                                <a:latin typeface="Cambria Math" panose="02040503050406030204" pitchFamily="18" charset="0"/>
                              </a:rPr>
                              <m:t>   </m:t>
                            </m:r>
                            <m:r>
                              <a:rPr lang="en-IN" sz="3600" b="1" i="0">
                                <a:solidFill>
                                  <a:srgbClr val="0070C0"/>
                                </a:solidFill>
                                <a:latin typeface="Cambria Math" panose="02040503050406030204" pitchFamily="18" charset="0"/>
                              </a:rPr>
                              <m:t>]</m:t>
                            </m:r>
                          </m:den>
                        </m:f>
                        <m:r>
                          <m:rPr>
                            <m:nor/>
                          </m:rPr>
                          <a:rPr lang="en-IN" sz="3600" b="1" dirty="0">
                            <a:latin typeface="Comic Sans MS" panose="030F0702030302020204" pitchFamily="66" charset="0"/>
                          </a:rPr>
                          <m:t> </m:t>
                        </m:r>
                      </m:e>
                    </m:rad>
                  </m:oMath>
                </a14:m>
                <a:endParaRPr lang="en-IN" sz="3600" b="1"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420914"/>
                <a:ext cx="10515600" cy="5756049"/>
              </a:xfrm>
              <a:blipFill rotWithShape="0">
                <a:blip r:embed="rId2"/>
                <a:stretch>
                  <a:fillRect l="-1507" t="-2225"/>
                </a:stretch>
              </a:blipFill>
            </p:spPr>
            <p:txBody>
              <a:bodyPr/>
              <a:lstStyle/>
              <a:p>
                <a:r>
                  <a:rPr lang="en-US">
                    <a:noFill/>
                  </a:rPr>
                  <a:t> </a:t>
                </a:r>
              </a:p>
            </p:txBody>
          </p:sp>
        </mc:Fallback>
      </mc:AlternateContent>
    </p:spTree>
    <p:extLst>
      <p:ext uri="{BB962C8B-B14F-4D97-AF65-F5344CB8AC3E}">
        <p14:creationId xmlns:p14="http://schemas.microsoft.com/office/powerpoint/2010/main" val="2659519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9943"/>
            <a:ext cx="10515600" cy="5727020"/>
          </a:xfrm>
        </p:spPr>
        <p:txBody>
          <a:bodyPr/>
          <a:lstStyle/>
          <a:p>
            <a:r>
              <a:rPr lang="en-IN" sz="3600" b="1" dirty="0" smtClean="0">
                <a:solidFill>
                  <a:srgbClr val="FF0000"/>
                </a:solidFill>
                <a:latin typeface="Comic Sans MS" panose="030F0702030302020204" pitchFamily="66" charset="0"/>
              </a:rPr>
              <a:t>Interpretation: </a:t>
            </a:r>
            <a:endParaRPr lang="en-IN" sz="3600" dirty="0">
              <a:solidFill>
                <a:srgbClr val="FF0000"/>
              </a:solidFill>
              <a:latin typeface="Comic Sans MS" panose="030F0702030302020204" pitchFamily="66" charset="0"/>
            </a:endParaRPr>
          </a:p>
          <a:p>
            <a:pPr marL="0" indent="0">
              <a:lnSpc>
                <a:spcPct val="150000"/>
              </a:lnSpc>
              <a:spcBef>
                <a:spcPts val="1200"/>
              </a:spcBef>
              <a:spcAft>
                <a:spcPts val="1200"/>
              </a:spcAft>
              <a:buNone/>
            </a:pPr>
            <a:r>
              <a:rPr lang="en-IN" sz="3200" dirty="0" smtClean="0">
                <a:latin typeface="Comic Sans MS" panose="030F0702030302020204" pitchFamily="66" charset="0"/>
              </a:rPr>
              <a:t>	</a:t>
            </a:r>
            <a:r>
              <a:rPr lang="en-IN" sz="3200" dirty="0">
                <a:latin typeface="Comic Sans MS" panose="030F0702030302020204" pitchFamily="66" charset="0"/>
              </a:rPr>
              <a:t>I</a:t>
            </a:r>
            <a:r>
              <a:rPr lang="en-IN" sz="3200" dirty="0" smtClean="0">
                <a:latin typeface="Comic Sans MS" panose="030F0702030302020204" pitchFamily="66" charset="0"/>
              </a:rPr>
              <a:t>f the calculated value of t at 5% or 1% level of significance  is more than the tabulated value of t at (n-2)</a:t>
            </a:r>
            <a:r>
              <a:rPr lang="en-IN" sz="3200" dirty="0" err="1" smtClean="0">
                <a:latin typeface="Comic Sans MS" panose="030F0702030302020204" pitchFamily="66" charset="0"/>
              </a:rPr>
              <a:t>df</a:t>
            </a:r>
            <a:r>
              <a:rPr lang="en-IN" sz="3200" dirty="0" smtClean="0">
                <a:latin typeface="Comic Sans MS" panose="030F0702030302020204" pitchFamily="66" charset="0"/>
              </a:rPr>
              <a:t> and corresponding level of significance (5% or 1%) then the regression coefficient is said to be significant.							</a:t>
            </a:r>
            <a:endParaRPr lang="en-IN" sz="3200" dirty="0">
              <a:latin typeface="Comic Sans MS" panose="030F0702030302020204" pitchFamily="66" charset="0"/>
            </a:endParaRPr>
          </a:p>
        </p:txBody>
      </p:sp>
    </p:spTree>
    <p:extLst>
      <p:ext uri="{BB962C8B-B14F-4D97-AF65-F5344CB8AC3E}">
        <p14:creationId xmlns:p14="http://schemas.microsoft.com/office/powerpoint/2010/main" val="2394594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8971"/>
            <a:ext cx="10515600" cy="5697992"/>
          </a:xfrm>
        </p:spPr>
        <p:txBody>
          <a:bodyPr>
            <a:normAutofit lnSpcReduction="10000"/>
          </a:bodyPr>
          <a:lstStyle/>
          <a:p>
            <a:pPr marL="0" indent="0">
              <a:buNone/>
            </a:pPr>
            <a:r>
              <a:rPr lang="en-IN" sz="3200" b="1" dirty="0" smtClean="0">
                <a:solidFill>
                  <a:schemeClr val="accent1">
                    <a:lumMod val="75000"/>
                  </a:schemeClr>
                </a:solidFill>
                <a:latin typeface="Comic Sans MS" panose="030F0702030302020204" pitchFamily="66" charset="0"/>
              </a:rPr>
              <a:t>Use of Regression Coefficient: </a:t>
            </a:r>
          </a:p>
          <a:p>
            <a:pPr marL="0" indent="0" algn="just">
              <a:buNone/>
            </a:pPr>
            <a:r>
              <a:rPr lang="en-IN" sz="3200" dirty="0" smtClean="0">
                <a:solidFill>
                  <a:srgbClr val="FFFF00"/>
                </a:solidFill>
                <a:latin typeface="Comic Sans MS" panose="030F0702030302020204" pitchFamily="66" charset="0"/>
              </a:rPr>
              <a:t>1. To find out the amount of change takes place in the     dependent variable for unit change in independent variable.</a:t>
            </a:r>
          </a:p>
          <a:p>
            <a:pPr marL="0" indent="0" algn="just">
              <a:spcBef>
                <a:spcPts val="1200"/>
              </a:spcBef>
              <a:spcAft>
                <a:spcPts val="1800"/>
              </a:spcAft>
              <a:buNone/>
            </a:pPr>
            <a:r>
              <a:rPr lang="en-IN" sz="3200" dirty="0" smtClean="0">
                <a:latin typeface="Comic Sans MS" panose="030F0702030302020204" pitchFamily="66" charset="0"/>
              </a:rPr>
              <a:t>2. To determine the degree of resemblance between relatives.</a:t>
            </a:r>
          </a:p>
          <a:p>
            <a:pPr marL="0" indent="0" algn="just">
              <a:spcBef>
                <a:spcPts val="1200"/>
              </a:spcBef>
              <a:spcAft>
                <a:spcPts val="1800"/>
              </a:spcAft>
              <a:buNone/>
            </a:pPr>
            <a:r>
              <a:rPr lang="en-IN" sz="3200" dirty="0" smtClean="0">
                <a:solidFill>
                  <a:srgbClr val="FFFF00"/>
                </a:solidFill>
                <a:latin typeface="Comic Sans MS" panose="030F0702030302020204" pitchFamily="66" charset="0"/>
              </a:rPr>
              <a:t>3. To estimate heritability through regression of offspring on parent.</a:t>
            </a:r>
          </a:p>
          <a:p>
            <a:pPr marL="0" indent="0" algn="just">
              <a:spcBef>
                <a:spcPts val="1200"/>
              </a:spcBef>
              <a:spcAft>
                <a:spcPts val="1800"/>
              </a:spcAft>
              <a:buNone/>
            </a:pPr>
            <a:r>
              <a:rPr lang="en-IN" sz="3200" dirty="0" smtClean="0">
                <a:latin typeface="Comic Sans MS" panose="030F0702030302020204" pitchFamily="66" charset="0"/>
              </a:rPr>
              <a:t>4. To predict the value of dependent variable for </a:t>
            </a:r>
            <a:r>
              <a:rPr lang="en-IN" sz="3200" dirty="0">
                <a:latin typeface="Comic Sans MS" panose="030F0702030302020204" pitchFamily="66" charset="0"/>
              </a:rPr>
              <a:t>any known </a:t>
            </a:r>
            <a:r>
              <a:rPr lang="en-IN" sz="3200" dirty="0" smtClean="0">
                <a:latin typeface="Comic Sans MS" panose="030F0702030302020204" pitchFamily="66" charset="0"/>
              </a:rPr>
              <a:t>value of the independent variable.</a:t>
            </a:r>
            <a:r>
              <a:rPr lang="en-IN" dirty="0" smtClean="0">
                <a:latin typeface="Comic Sans MS" panose="030F0702030302020204" pitchFamily="66" charset="0"/>
              </a:rPr>
              <a:t/>
            </a:r>
            <a:br>
              <a:rPr lang="en-IN" dirty="0" smtClean="0">
                <a:latin typeface="Comic Sans MS" panose="030F0702030302020204" pitchFamily="66" charset="0"/>
              </a:rPr>
            </a:br>
            <a:endParaRPr lang="en-IN" dirty="0">
              <a:latin typeface="Comic Sans MS" panose="030F0702030302020204" pitchFamily="66" charset="0"/>
            </a:endParaRPr>
          </a:p>
        </p:txBody>
      </p:sp>
    </p:spTree>
    <p:extLst>
      <p:ext uri="{BB962C8B-B14F-4D97-AF65-F5344CB8AC3E}">
        <p14:creationId xmlns:p14="http://schemas.microsoft.com/office/powerpoint/2010/main" val="3774133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p:cNvSpPr>
                <a:spLocks noGrp="1"/>
              </p:cNvSpPr>
              <p:nvPr>
                <p:ph idx="1"/>
              </p:nvPr>
            </p:nvSpPr>
            <p:spPr>
              <a:xfrm>
                <a:off x="838200" y="595744"/>
                <a:ext cx="10515600" cy="5708073"/>
              </a:xfrm>
            </p:spPr>
            <p:txBody>
              <a:bodyPr>
                <a:normAutofit lnSpcReduction="10000"/>
              </a:bodyPr>
              <a:lstStyle/>
              <a:p>
                <a:pPr marL="0" indent="0">
                  <a:buNone/>
                </a:pPr>
                <a:r>
                  <a:rPr lang="en-IN" sz="3200" b="1" dirty="0" smtClean="0">
                    <a:solidFill>
                      <a:srgbClr val="FF0000"/>
                    </a:solidFill>
                    <a:latin typeface="Comic Sans MS" panose="030F0702030302020204" pitchFamily="66" charset="0"/>
                  </a:rPr>
                  <a:t>Prediction equation:</a:t>
                </a:r>
              </a:p>
              <a:p>
                <a:pPr marL="0" indent="0">
                  <a:buNone/>
                </a:pPr>
                <a:r>
                  <a:rPr lang="en-IN" sz="3200" b="1" dirty="0">
                    <a:solidFill>
                      <a:srgbClr val="FF0000"/>
                    </a:solidFill>
                    <a:latin typeface="Comic Sans MS" panose="030F0702030302020204" pitchFamily="66" charset="0"/>
                  </a:rPr>
                  <a:t>	</a:t>
                </a:r>
                <a:r>
                  <a:rPr lang="en-IN" sz="3200" b="1" dirty="0" smtClean="0">
                    <a:solidFill>
                      <a:srgbClr val="FF0000"/>
                    </a:solidFill>
                    <a:latin typeface="Comic Sans MS" panose="030F0702030302020204" pitchFamily="66" charset="0"/>
                  </a:rPr>
                  <a:t>Y – Y = b (x – x)</a:t>
                </a:r>
                <a:endParaRPr lang="en-IN" sz="3200" dirty="0" smtClean="0">
                  <a:solidFill>
                    <a:srgbClr val="FF0000"/>
                  </a:solidFill>
                  <a:latin typeface="Comic Sans MS" panose="030F0702030302020204" pitchFamily="66" charset="0"/>
                </a:endParaRPr>
              </a:p>
              <a:p>
                <a:pPr marL="0" indent="0">
                  <a:buNone/>
                </a:pPr>
                <a:r>
                  <a:rPr lang="en-IN" sz="3200" dirty="0" smtClean="0">
                    <a:latin typeface="Comic Sans MS" panose="030F0702030302020204" pitchFamily="66" charset="0"/>
                  </a:rPr>
                  <a:t>1.	</a:t>
                </a:r>
                <a:r>
                  <a:rPr lang="en-IN" sz="3200" dirty="0" smtClean="0">
                    <a:solidFill>
                      <a:srgbClr val="FFFF00"/>
                    </a:solidFill>
                    <a:latin typeface="Comic Sans MS" panose="030F0702030302020204" pitchFamily="66" charset="0"/>
                  </a:rPr>
                  <a:t>y’ = y + </a:t>
                </a:r>
                <a:r>
                  <a:rPr lang="en-IN" sz="3200" dirty="0" err="1" smtClean="0">
                    <a:solidFill>
                      <a:srgbClr val="FFFF00"/>
                    </a:solidFill>
                    <a:latin typeface="Comic Sans MS" panose="030F0702030302020204" pitchFamily="66" charset="0"/>
                  </a:rPr>
                  <a:t>b</a:t>
                </a:r>
                <a:r>
                  <a:rPr lang="en-IN" sz="3200" baseline="-25000" dirty="0" err="1" smtClean="0">
                    <a:solidFill>
                      <a:srgbClr val="FFFF00"/>
                    </a:solidFill>
                    <a:latin typeface="Comic Sans MS" panose="030F0702030302020204" pitchFamily="66" charset="0"/>
                  </a:rPr>
                  <a:t>yx</a:t>
                </a:r>
                <a:r>
                  <a:rPr lang="en-IN" sz="3200" dirty="0" smtClean="0">
                    <a:solidFill>
                      <a:srgbClr val="FFFF00"/>
                    </a:solidFill>
                    <a:latin typeface="Comic Sans MS" panose="030F0702030302020204" pitchFamily="66" charset="0"/>
                  </a:rPr>
                  <a:t> (x – x)   </a:t>
                </a:r>
                <a:r>
                  <a:rPr lang="en-IN" sz="3200" dirty="0" smtClean="0">
                    <a:latin typeface="Comic Sans MS" panose="030F0702030302020204" pitchFamily="66" charset="0"/>
                  </a:rPr>
                  <a:t>   </a:t>
                </a:r>
              </a:p>
              <a:p>
                <a:pPr marL="0" indent="0">
                  <a:buNone/>
                </a:pPr>
                <a:r>
                  <a:rPr lang="en-IN" sz="3200" dirty="0" smtClean="0">
                    <a:latin typeface="Comic Sans MS" panose="030F0702030302020204" pitchFamily="66" charset="0"/>
                  </a:rPr>
                  <a:t>On the basis of correlation coefficient:</a:t>
                </a:r>
              </a:p>
              <a:p>
                <a:pPr marL="0" indent="0">
                  <a:buNone/>
                </a:pPr>
                <a:r>
                  <a:rPr lang="en-IN" sz="3200" dirty="0">
                    <a:latin typeface="Comic Sans MS" panose="030F0702030302020204" pitchFamily="66" charset="0"/>
                  </a:rPr>
                  <a:t>	</a:t>
                </a:r>
                <a:r>
                  <a:rPr lang="en-IN" sz="3200" b="1" dirty="0" smtClean="0">
                    <a:solidFill>
                      <a:srgbClr val="0033CC"/>
                    </a:solidFill>
                    <a:latin typeface="Comic Sans MS" panose="030F0702030302020204" pitchFamily="66" charset="0"/>
                  </a:rPr>
                  <a:t>y ‘ = y + r </a:t>
                </a:r>
                <a14:m>
                  <m:oMath xmlns:m="http://schemas.openxmlformats.org/officeDocument/2006/math">
                    <m:f>
                      <m:fPr>
                        <m:ctrlPr>
                          <a:rPr lang="en-IN" sz="3600" b="1" i="1" smtClean="0">
                            <a:solidFill>
                              <a:srgbClr val="0033CC"/>
                            </a:solidFill>
                            <a:latin typeface="Cambria Math" panose="02040503050406030204" pitchFamily="18" charset="0"/>
                          </a:rPr>
                        </m:ctrlPr>
                      </m:fPr>
                      <m:num>
                        <m:r>
                          <a:rPr lang="en-IN" sz="3600" b="1" i="1" smtClean="0">
                            <a:solidFill>
                              <a:srgbClr val="0033CC"/>
                            </a:solidFill>
                            <a:latin typeface="Cambria Math" panose="02040503050406030204" pitchFamily="18" charset="0"/>
                          </a:rPr>
                          <m:t>𝒔</m:t>
                        </m:r>
                        <m:r>
                          <a:rPr lang="en-IN" sz="3600" b="1" i="1" baseline="-25000" smtClean="0">
                            <a:solidFill>
                              <a:srgbClr val="0033CC"/>
                            </a:solidFill>
                            <a:latin typeface="Cambria Math" panose="02040503050406030204" pitchFamily="18" charset="0"/>
                          </a:rPr>
                          <m:t>𝒚</m:t>
                        </m:r>
                      </m:num>
                      <m:den>
                        <m:r>
                          <a:rPr lang="en-IN" sz="3600" b="1" i="1" smtClean="0">
                            <a:solidFill>
                              <a:srgbClr val="0033CC"/>
                            </a:solidFill>
                            <a:latin typeface="Cambria Math" panose="02040503050406030204" pitchFamily="18" charset="0"/>
                          </a:rPr>
                          <m:t>𝒔</m:t>
                        </m:r>
                        <m:r>
                          <a:rPr lang="en-IN" sz="3600" b="1" i="1" baseline="-25000" smtClean="0">
                            <a:solidFill>
                              <a:srgbClr val="0033CC"/>
                            </a:solidFill>
                            <a:latin typeface="Cambria Math" panose="02040503050406030204" pitchFamily="18" charset="0"/>
                          </a:rPr>
                          <m:t>𝒙</m:t>
                        </m:r>
                      </m:den>
                    </m:f>
                  </m:oMath>
                </a14:m>
                <a:r>
                  <a:rPr lang="en-IN" sz="3200" b="1" dirty="0" smtClean="0">
                    <a:solidFill>
                      <a:srgbClr val="0033CC"/>
                    </a:solidFill>
                    <a:latin typeface="Comic Sans MS" panose="030F0702030302020204" pitchFamily="66" charset="0"/>
                  </a:rPr>
                  <a:t> (x – x)</a:t>
                </a:r>
                <a:endParaRPr lang="en-IN" sz="3200" b="1" dirty="0" smtClean="0">
                  <a:latin typeface="Comic Sans MS" panose="030F0702030302020204" pitchFamily="66" charset="0"/>
                </a:endParaRPr>
              </a:p>
              <a:p>
                <a:pPr marL="0" indent="0">
                  <a:buNone/>
                </a:pP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x </a:t>
                </a:r>
                <a:r>
                  <a:rPr lang="en-IN" sz="3200" dirty="0">
                    <a:solidFill>
                      <a:srgbClr val="7030A0"/>
                    </a:solidFill>
                    <a:latin typeface="Comic Sans MS" panose="030F0702030302020204" pitchFamily="66" charset="0"/>
                  </a:rPr>
                  <a:t>‘ = </a:t>
                </a:r>
                <a:r>
                  <a:rPr lang="en-IN" sz="3200" dirty="0" smtClean="0">
                    <a:solidFill>
                      <a:srgbClr val="7030A0"/>
                    </a:solidFill>
                    <a:latin typeface="Comic Sans MS" panose="030F0702030302020204" pitchFamily="66" charset="0"/>
                  </a:rPr>
                  <a:t>x </a:t>
                </a:r>
                <a:r>
                  <a:rPr lang="en-IN" sz="3200" dirty="0">
                    <a:solidFill>
                      <a:srgbClr val="7030A0"/>
                    </a:solidFill>
                    <a:latin typeface="Comic Sans MS" panose="030F0702030302020204" pitchFamily="66" charset="0"/>
                  </a:rPr>
                  <a:t>+ r </a:t>
                </a:r>
                <a14:m>
                  <m:oMath xmlns:m="http://schemas.openxmlformats.org/officeDocument/2006/math">
                    <m:f>
                      <m:fPr>
                        <m:ctrlPr>
                          <a:rPr lang="en-IN" sz="3600" i="1">
                            <a:solidFill>
                              <a:srgbClr val="7030A0"/>
                            </a:solidFill>
                            <a:latin typeface="Cambria Math" panose="02040503050406030204" pitchFamily="18" charset="0"/>
                          </a:rPr>
                        </m:ctrlPr>
                      </m:fPr>
                      <m:num>
                        <m:r>
                          <a:rPr lang="en-IN" sz="3600" i="1">
                            <a:solidFill>
                              <a:srgbClr val="7030A0"/>
                            </a:solidFill>
                            <a:latin typeface="Cambria Math" panose="02040503050406030204" pitchFamily="18" charset="0"/>
                          </a:rPr>
                          <m:t>𝑠</m:t>
                        </m:r>
                        <m:r>
                          <a:rPr lang="en-IN" sz="3600" b="0" i="1" baseline="-25000" smtClean="0">
                            <a:solidFill>
                              <a:srgbClr val="7030A0"/>
                            </a:solidFill>
                            <a:latin typeface="Cambria Math" panose="02040503050406030204" pitchFamily="18" charset="0"/>
                          </a:rPr>
                          <m:t>𝑥</m:t>
                        </m:r>
                      </m:num>
                      <m:den>
                        <m:r>
                          <a:rPr lang="en-IN" sz="3600" i="1">
                            <a:solidFill>
                              <a:srgbClr val="7030A0"/>
                            </a:solidFill>
                            <a:latin typeface="Cambria Math" panose="02040503050406030204" pitchFamily="18" charset="0"/>
                          </a:rPr>
                          <m:t>𝑠</m:t>
                        </m:r>
                        <m:r>
                          <a:rPr lang="en-IN" sz="3600" b="0" i="1" baseline="-25000" smtClean="0">
                            <a:solidFill>
                              <a:srgbClr val="7030A0"/>
                            </a:solidFill>
                            <a:latin typeface="Cambria Math" panose="02040503050406030204" pitchFamily="18" charset="0"/>
                          </a:rPr>
                          <m:t>𝑦</m:t>
                        </m:r>
                      </m:den>
                    </m:f>
                  </m:oMath>
                </a14:m>
                <a:r>
                  <a:rPr lang="en-IN" sz="3200" dirty="0">
                    <a:solidFill>
                      <a:srgbClr val="7030A0"/>
                    </a:solidFill>
                    <a:latin typeface="Comic Sans MS" panose="030F0702030302020204" pitchFamily="66" charset="0"/>
                  </a:rPr>
                  <a:t> </a:t>
                </a:r>
                <a:r>
                  <a:rPr lang="en-IN" sz="3200" dirty="0" smtClean="0">
                    <a:solidFill>
                      <a:srgbClr val="7030A0"/>
                    </a:solidFill>
                    <a:latin typeface="Comic Sans MS" panose="030F0702030302020204" pitchFamily="66" charset="0"/>
                  </a:rPr>
                  <a:t>(y </a:t>
                </a:r>
                <a:r>
                  <a:rPr lang="en-IN" sz="3200" dirty="0">
                    <a:solidFill>
                      <a:srgbClr val="7030A0"/>
                    </a:solidFill>
                    <a:latin typeface="Comic Sans MS" panose="030F0702030302020204" pitchFamily="66" charset="0"/>
                  </a:rPr>
                  <a:t>– </a:t>
                </a:r>
                <a:r>
                  <a:rPr lang="en-IN" sz="3200" dirty="0" smtClean="0">
                    <a:solidFill>
                      <a:srgbClr val="7030A0"/>
                    </a:solidFill>
                    <a:latin typeface="Comic Sans MS" panose="030F0702030302020204" pitchFamily="66" charset="0"/>
                  </a:rPr>
                  <a:t>y)</a:t>
                </a:r>
                <a:endParaRPr lang="en-IN" sz="3200" dirty="0" smtClean="0">
                  <a:latin typeface="Comic Sans MS" panose="030F0702030302020204" pitchFamily="66" charset="0"/>
                </a:endParaRPr>
              </a:p>
              <a:p>
                <a:pPr marL="0" indent="0">
                  <a:buNone/>
                </a:pPr>
                <a:r>
                  <a:rPr lang="en-IN" sz="3200" dirty="0" smtClean="0">
                    <a:latin typeface="Comic Sans MS" panose="030F0702030302020204" pitchFamily="66" charset="0"/>
                  </a:rPr>
                  <a:t>Where, </a:t>
                </a:r>
                <a:r>
                  <a:rPr lang="en-IN" sz="3200" dirty="0" smtClean="0">
                    <a:solidFill>
                      <a:srgbClr val="FFFF00"/>
                    </a:solidFill>
                    <a:latin typeface="Comic Sans MS" panose="030F0702030302020204" pitchFamily="66" charset="0"/>
                  </a:rPr>
                  <a:t>y ‘</a:t>
                </a:r>
                <a:r>
                  <a:rPr lang="en-IN" sz="3200" dirty="0" smtClean="0">
                    <a:latin typeface="Comic Sans MS" panose="030F0702030302020204" pitchFamily="66" charset="0"/>
                  </a:rPr>
                  <a:t> = Predicted value of y.</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FF00"/>
                    </a:solidFill>
                    <a:latin typeface="Comic Sans MS" panose="030F0702030302020204" pitchFamily="66" charset="0"/>
                  </a:rPr>
                  <a:t> x ‘</a:t>
                </a:r>
                <a:r>
                  <a:rPr lang="en-IN" sz="3200" dirty="0" smtClean="0">
                    <a:latin typeface="Comic Sans MS" panose="030F0702030302020204" pitchFamily="66" charset="0"/>
                  </a:rPr>
                  <a:t> = Predicted value of x.</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FF00"/>
                    </a:solidFill>
                    <a:latin typeface="Comic Sans MS" panose="030F0702030302020204" pitchFamily="66" charset="0"/>
                  </a:rPr>
                  <a:t>Y</a:t>
                </a:r>
                <a:r>
                  <a:rPr lang="en-IN" sz="3200" dirty="0" smtClean="0">
                    <a:latin typeface="Comic Sans MS" panose="030F0702030302020204" pitchFamily="66" charset="0"/>
                  </a:rPr>
                  <a:t>  = average value of y variable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FF00"/>
                    </a:solidFill>
                    <a:latin typeface="Comic Sans MS" panose="030F0702030302020204" pitchFamily="66" charset="0"/>
                  </a:rPr>
                  <a:t> x</a:t>
                </a:r>
                <a:r>
                  <a:rPr lang="en-IN" sz="3200" dirty="0" smtClean="0">
                    <a:latin typeface="Comic Sans MS" panose="030F0702030302020204" pitchFamily="66" charset="0"/>
                  </a:rPr>
                  <a:t> = average value of x variable</a:t>
                </a:r>
              </a:p>
              <a:p>
                <a:pPr marL="0" indent="0">
                  <a:buNone/>
                </a:pPr>
                <a:endParaRPr lang="en-IN" sz="3200" dirty="0">
                  <a:latin typeface="Comic Sans MS" panose="030F0702030302020204" pitchFamily="66" charset="0"/>
                </a:endParaRPr>
              </a:p>
              <a:p>
                <a:pPr marL="0" indent="0">
                  <a:buNone/>
                </a:pPr>
                <a:endParaRPr lang="en-IN" sz="3200" dirty="0">
                  <a:latin typeface="Comic Sans MS" panose="030F0702030302020204" pitchFamily="66" charset="0"/>
                </a:endParaRPr>
              </a:p>
            </p:txBody>
          </p:sp>
        </mc:Choice>
        <mc:Fallback xmlns="">
          <p:sp>
            <p:nvSpPr>
              <p:cNvPr id="4" name="Content Placeholder 2"/>
              <p:cNvSpPr>
                <a:spLocks noGrp="1" noRot="1" noChangeAspect="1" noMove="1" noResize="1" noEditPoints="1" noAdjustHandles="1" noChangeArrowheads="1" noChangeShapeType="1" noTextEdit="1"/>
              </p:cNvSpPr>
              <p:nvPr>
                <p:ph idx="1"/>
              </p:nvPr>
            </p:nvSpPr>
            <p:spPr>
              <a:xfrm>
                <a:off x="838200" y="595744"/>
                <a:ext cx="10515600" cy="5708073"/>
              </a:xfrm>
              <a:blipFill rotWithShape="0">
                <a:blip r:embed="rId2"/>
                <a:stretch>
                  <a:fillRect l="-1507" t="-2991" b="-1068"/>
                </a:stretch>
              </a:blipFill>
            </p:spPr>
            <p:txBody>
              <a:bodyPr/>
              <a:lstStyle/>
              <a:p>
                <a:r>
                  <a:rPr lang="en-US">
                    <a:noFill/>
                  </a:rPr>
                  <a:t> </a:t>
                </a:r>
              </a:p>
            </p:txBody>
          </p:sp>
        </mc:Fallback>
      </mc:AlternateContent>
      <p:cxnSp>
        <p:nvCxnSpPr>
          <p:cNvPr id="6" name="Straight Connector 5"/>
          <p:cNvCxnSpPr/>
          <p:nvPr/>
        </p:nvCxnSpPr>
        <p:spPr>
          <a:xfrm flipV="1">
            <a:off x="2563297" y="1078172"/>
            <a:ext cx="316380" cy="3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78785" y="1150132"/>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436157" y="227276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06353" y="2273174"/>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90654" y="3464456"/>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701636" y="3478311"/>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49235" y="5652648"/>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38399" y="5098467"/>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538273" y="1653656"/>
            <a:ext cx="316380" cy="3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628660" y="1655931"/>
            <a:ext cx="316380" cy="37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66141" y="2770703"/>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14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396874"/>
          </a:xfrm>
        </p:spPr>
        <p:txBody>
          <a:bodyPr>
            <a:normAutofit fontScale="90000"/>
          </a:bodyPr>
          <a:lstStyle/>
          <a:p>
            <a:pPr algn="ctr"/>
            <a:r>
              <a:rPr lang="en-IN" sz="3600" dirty="0" smtClean="0">
                <a:solidFill>
                  <a:srgbClr val="FF0000"/>
                </a:solidFill>
                <a:latin typeface="Comic Sans MS" panose="030F0702030302020204" pitchFamily="66" charset="0"/>
              </a:rPr>
              <a:t>Computation of regression </a:t>
            </a:r>
            <a:r>
              <a:rPr lang="en-IN" sz="3600" dirty="0">
                <a:solidFill>
                  <a:srgbClr val="FF0000"/>
                </a:solidFill>
                <a:latin typeface="Comic Sans MS" panose="030F0702030302020204" pitchFamily="66" charset="0"/>
              </a:rPr>
              <a:t>coefficient</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872836"/>
            <a:ext cx="10515600" cy="5624947"/>
          </a:xfrm>
        </p:spPr>
        <p:txBody>
          <a:bodyPr/>
          <a:lstStyle/>
          <a:p>
            <a:pPr marL="0" indent="0">
              <a:buNone/>
            </a:pPr>
            <a:r>
              <a:rPr lang="en-IN" sz="2400" dirty="0" smtClean="0">
                <a:latin typeface="Comic Sans MS" panose="030F0702030302020204" pitchFamily="66" charset="0"/>
              </a:rPr>
              <a:t>On the basis of following data of x and y variables, find out regression coefficient of y on x and regression coefficient of x on y. </a:t>
            </a:r>
            <a:r>
              <a:rPr lang="en-IN" sz="2400" dirty="0" err="1" smtClean="0">
                <a:latin typeface="Comic Sans MS" panose="030F0702030302020204" pitchFamily="66" charset="0"/>
              </a:rPr>
              <a:t>b</a:t>
            </a:r>
            <a:r>
              <a:rPr lang="en-IN" sz="2400" baseline="-25000" dirty="0" err="1" smtClean="0">
                <a:latin typeface="Comic Sans MS" panose="030F0702030302020204" pitchFamily="66" charset="0"/>
              </a:rPr>
              <a:t>yx</a:t>
            </a:r>
            <a:r>
              <a:rPr lang="en-IN" sz="2400" dirty="0" smtClean="0">
                <a:latin typeface="Comic Sans MS" panose="030F0702030302020204" pitchFamily="66" charset="0"/>
              </a:rPr>
              <a:t> &amp; </a:t>
            </a:r>
            <a:r>
              <a:rPr lang="en-IN" sz="2400" dirty="0" err="1" smtClean="0">
                <a:latin typeface="Comic Sans MS" panose="030F0702030302020204" pitchFamily="66" charset="0"/>
              </a:rPr>
              <a:t>b</a:t>
            </a:r>
            <a:r>
              <a:rPr lang="en-IN" sz="2400" baseline="-25000" dirty="0" err="1" smtClean="0">
                <a:latin typeface="Comic Sans MS" panose="030F0702030302020204" pitchFamily="66" charset="0"/>
              </a:rPr>
              <a:t>xy</a:t>
            </a:r>
            <a:r>
              <a:rPr lang="en-IN" sz="2400" dirty="0">
                <a:latin typeface="Comic Sans MS" panose="030F0702030302020204" pitchFamily="66" charset="0"/>
              </a:rPr>
              <a:t> </a:t>
            </a:r>
            <a:r>
              <a:rPr lang="en-IN" sz="2400" dirty="0" smtClean="0">
                <a:latin typeface="Comic Sans MS" panose="030F0702030302020204" pitchFamily="66" charset="0"/>
              </a:rPr>
              <a:t>?</a:t>
            </a:r>
          </a:p>
          <a:p>
            <a:pPr marL="0" indent="0">
              <a:buNone/>
            </a:pPr>
            <a:endParaRPr lang="en-IN"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14424097"/>
              </p:ext>
            </p:extLst>
          </p:nvPr>
        </p:nvGraphicFramePr>
        <p:xfrm>
          <a:off x="1602506" y="1690254"/>
          <a:ext cx="8691420" cy="5249520"/>
        </p:xfrm>
        <a:graphic>
          <a:graphicData uri="http://schemas.openxmlformats.org/drawingml/2006/table">
            <a:tbl>
              <a:tblPr firstRow="1" bandRow="1">
                <a:tableStyleId>{073A0DAA-6AF3-43AB-8588-CEC1D06C72B9}</a:tableStyleId>
              </a:tblPr>
              <a:tblGrid>
                <a:gridCol w="1738284">
                  <a:extLst>
                    <a:ext uri="{9D8B030D-6E8A-4147-A177-3AD203B41FA5}">
                      <a16:colId xmlns="" xmlns:a16="http://schemas.microsoft.com/office/drawing/2014/main" val="652918266"/>
                    </a:ext>
                  </a:extLst>
                </a:gridCol>
                <a:gridCol w="1738284">
                  <a:extLst>
                    <a:ext uri="{9D8B030D-6E8A-4147-A177-3AD203B41FA5}">
                      <a16:colId xmlns="" xmlns:a16="http://schemas.microsoft.com/office/drawing/2014/main" val="1160899192"/>
                    </a:ext>
                  </a:extLst>
                </a:gridCol>
                <a:gridCol w="1738284">
                  <a:extLst>
                    <a:ext uri="{9D8B030D-6E8A-4147-A177-3AD203B41FA5}">
                      <a16:colId xmlns="" xmlns:a16="http://schemas.microsoft.com/office/drawing/2014/main" val="1907585665"/>
                    </a:ext>
                  </a:extLst>
                </a:gridCol>
                <a:gridCol w="1738284">
                  <a:extLst>
                    <a:ext uri="{9D8B030D-6E8A-4147-A177-3AD203B41FA5}">
                      <a16:colId xmlns="" xmlns:a16="http://schemas.microsoft.com/office/drawing/2014/main" val="3946028591"/>
                    </a:ext>
                  </a:extLst>
                </a:gridCol>
                <a:gridCol w="1738284">
                  <a:extLst>
                    <a:ext uri="{9D8B030D-6E8A-4147-A177-3AD203B41FA5}">
                      <a16:colId xmlns="" xmlns:a16="http://schemas.microsoft.com/office/drawing/2014/main" val="3487236907"/>
                    </a:ext>
                  </a:extLst>
                </a:gridCol>
              </a:tblGrid>
              <a:tr h="471055">
                <a:tc>
                  <a:txBody>
                    <a:bodyPr/>
                    <a:lstStyle/>
                    <a:p>
                      <a:pPr algn="ctr"/>
                      <a:r>
                        <a:rPr lang="en-IN" sz="2800" dirty="0" smtClean="0"/>
                        <a:t>X</a:t>
                      </a:r>
                      <a:endParaRPr lang="en-IN" sz="2800" dirty="0"/>
                    </a:p>
                  </a:txBody>
                  <a:tcPr/>
                </a:tc>
                <a:tc>
                  <a:txBody>
                    <a:bodyPr/>
                    <a:lstStyle/>
                    <a:p>
                      <a:pPr algn="ctr"/>
                      <a:r>
                        <a:rPr lang="en-IN" sz="2800" dirty="0" smtClean="0"/>
                        <a:t>Y</a:t>
                      </a:r>
                      <a:endParaRPr lang="en-IN" sz="2800" dirty="0"/>
                    </a:p>
                  </a:txBody>
                  <a:tcPr/>
                </a:tc>
                <a:tc>
                  <a:txBody>
                    <a:bodyPr/>
                    <a:lstStyle/>
                    <a:p>
                      <a:pPr algn="ctr"/>
                      <a:r>
                        <a:rPr lang="en-IN" sz="2800" dirty="0" smtClean="0"/>
                        <a:t>XY</a:t>
                      </a:r>
                      <a:endParaRPr lang="en-IN" sz="2800" dirty="0"/>
                    </a:p>
                  </a:txBody>
                  <a:tcPr/>
                </a:tc>
                <a:tc>
                  <a:txBody>
                    <a:bodyPr/>
                    <a:lstStyle/>
                    <a:p>
                      <a:pPr algn="ctr"/>
                      <a:r>
                        <a:rPr lang="en-IN" sz="2800" dirty="0" smtClean="0"/>
                        <a:t>X</a:t>
                      </a:r>
                      <a:r>
                        <a:rPr lang="en-IN" sz="2800" baseline="30000" dirty="0" smtClean="0"/>
                        <a:t>2</a:t>
                      </a:r>
                      <a:endParaRPr lang="en-IN" sz="2800" baseline="30000" dirty="0"/>
                    </a:p>
                  </a:txBody>
                  <a:tcPr/>
                </a:tc>
                <a:tc>
                  <a:txBody>
                    <a:bodyPr/>
                    <a:lstStyle/>
                    <a:p>
                      <a:pPr algn="ctr"/>
                      <a:r>
                        <a:rPr lang="en-IN" sz="2800" dirty="0" smtClean="0"/>
                        <a:t>Y</a:t>
                      </a:r>
                      <a:r>
                        <a:rPr lang="en-IN" sz="2800" baseline="30000" dirty="0" smtClean="0"/>
                        <a:t>2</a:t>
                      </a:r>
                    </a:p>
                  </a:txBody>
                  <a:tcPr/>
                </a:tc>
                <a:extLst>
                  <a:ext uri="{0D108BD9-81ED-4DB2-BD59-A6C34878D82A}">
                    <a16:rowId xmlns="" xmlns:a16="http://schemas.microsoft.com/office/drawing/2014/main" val="3161798448"/>
                  </a:ext>
                </a:extLst>
              </a:tr>
              <a:tr h="394280">
                <a:tc>
                  <a:txBody>
                    <a:bodyPr/>
                    <a:lstStyle/>
                    <a:p>
                      <a:pPr algn="ctr"/>
                      <a:r>
                        <a:rPr lang="en-IN" b="1" dirty="0" smtClean="0">
                          <a:latin typeface="Comic Sans MS" panose="030F0702030302020204" pitchFamily="66" charset="0"/>
                        </a:rPr>
                        <a:t>10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11</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110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100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121</a:t>
                      </a:r>
                      <a:endParaRPr lang="en-IN" b="1" dirty="0">
                        <a:latin typeface="Comic Sans MS" panose="030F0702030302020204" pitchFamily="66" charset="0"/>
                      </a:endParaRPr>
                    </a:p>
                  </a:txBody>
                  <a:tcPr/>
                </a:tc>
                <a:extLst>
                  <a:ext uri="{0D108BD9-81ED-4DB2-BD59-A6C34878D82A}">
                    <a16:rowId xmlns="" xmlns:a16="http://schemas.microsoft.com/office/drawing/2014/main" val="3546552512"/>
                  </a:ext>
                </a:extLst>
              </a:tr>
              <a:tr h="394280">
                <a:tc>
                  <a:txBody>
                    <a:bodyPr/>
                    <a:lstStyle/>
                    <a:p>
                      <a:pPr algn="ctr"/>
                      <a:r>
                        <a:rPr lang="en-IN" b="1" dirty="0" smtClean="0">
                          <a:latin typeface="Comic Sans MS" panose="030F0702030302020204" pitchFamily="66" charset="0"/>
                        </a:rPr>
                        <a:t>12</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12</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144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144</a:t>
                      </a:r>
                    </a:p>
                  </a:txBody>
                  <a:tcPr/>
                </a:tc>
                <a:tc>
                  <a:txBody>
                    <a:bodyPr/>
                    <a:lstStyle/>
                    <a:p>
                      <a:pPr algn="ctr"/>
                      <a:r>
                        <a:rPr lang="en-IN" b="1" dirty="0" smtClean="0">
                          <a:latin typeface="Comic Sans MS" panose="030F0702030302020204" pitchFamily="66" charset="0"/>
                        </a:rPr>
                        <a:t>144</a:t>
                      </a:r>
                      <a:endParaRPr lang="en-IN" b="1" dirty="0">
                        <a:latin typeface="Comic Sans MS" panose="030F0702030302020204" pitchFamily="66" charset="0"/>
                      </a:endParaRPr>
                    </a:p>
                  </a:txBody>
                  <a:tcPr/>
                </a:tc>
                <a:extLst>
                  <a:ext uri="{0D108BD9-81ED-4DB2-BD59-A6C34878D82A}">
                    <a16:rowId xmlns="" xmlns:a16="http://schemas.microsoft.com/office/drawing/2014/main" val="2854837652"/>
                  </a:ext>
                </a:extLst>
              </a:tr>
              <a:tr h="394280">
                <a:tc>
                  <a:txBody>
                    <a:bodyPr/>
                    <a:lstStyle/>
                    <a:p>
                      <a:pPr algn="ctr"/>
                      <a:r>
                        <a:rPr lang="en-IN" b="1" dirty="0" smtClean="0">
                          <a:latin typeface="Comic Sans MS" panose="030F0702030302020204" pitchFamily="66" charset="0"/>
                        </a:rPr>
                        <a:t>14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13</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182</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196</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169</a:t>
                      </a:r>
                      <a:endParaRPr lang="en-IN" b="1" dirty="0">
                        <a:latin typeface="Comic Sans MS" panose="030F0702030302020204" pitchFamily="66" charset="0"/>
                      </a:endParaRPr>
                    </a:p>
                  </a:txBody>
                  <a:tcPr/>
                </a:tc>
                <a:extLst>
                  <a:ext uri="{0D108BD9-81ED-4DB2-BD59-A6C34878D82A}">
                    <a16:rowId xmlns="" xmlns:a16="http://schemas.microsoft.com/office/drawing/2014/main" val="3868826882"/>
                  </a:ext>
                </a:extLst>
              </a:tr>
              <a:tr h="394280">
                <a:tc>
                  <a:txBody>
                    <a:bodyPr/>
                    <a:lstStyle/>
                    <a:p>
                      <a:pPr algn="ctr"/>
                      <a:r>
                        <a:rPr lang="en-IN" b="1" dirty="0" smtClean="0">
                          <a:latin typeface="Comic Sans MS" panose="030F0702030302020204" pitchFamily="66" charset="0"/>
                        </a:rPr>
                        <a:t>16</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224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256</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196</a:t>
                      </a:r>
                      <a:endParaRPr lang="en-IN" b="1" dirty="0">
                        <a:latin typeface="Comic Sans MS" panose="030F0702030302020204" pitchFamily="66" charset="0"/>
                      </a:endParaRPr>
                    </a:p>
                  </a:txBody>
                  <a:tcPr/>
                </a:tc>
                <a:extLst>
                  <a:ext uri="{0D108BD9-81ED-4DB2-BD59-A6C34878D82A}">
                    <a16:rowId xmlns="" xmlns:a16="http://schemas.microsoft.com/office/drawing/2014/main" val="1061309821"/>
                  </a:ext>
                </a:extLst>
              </a:tr>
              <a:tr h="394280">
                <a:tc>
                  <a:txBody>
                    <a:bodyPr/>
                    <a:lstStyle/>
                    <a:p>
                      <a:pPr algn="ctr"/>
                      <a:r>
                        <a:rPr lang="en-IN" b="1" dirty="0" smtClean="0">
                          <a:latin typeface="Comic Sans MS" panose="030F0702030302020204" pitchFamily="66" charset="0"/>
                        </a:rPr>
                        <a:t>18</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15</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270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324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225</a:t>
                      </a:r>
                      <a:endParaRPr lang="en-IN" b="1" dirty="0">
                        <a:latin typeface="Comic Sans MS" panose="030F0702030302020204" pitchFamily="66" charset="0"/>
                      </a:endParaRPr>
                    </a:p>
                  </a:txBody>
                  <a:tcPr/>
                </a:tc>
                <a:extLst>
                  <a:ext uri="{0D108BD9-81ED-4DB2-BD59-A6C34878D82A}">
                    <a16:rowId xmlns="" xmlns:a16="http://schemas.microsoft.com/office/drawing/2014/main" val="2551947884"/>
                  </a:ext>
                </a:extLst>
              </a:tr>
              <a:tr h="394280">
                <a:tc>
                  <a:txBody>
                    <a:bodyPr/>
                    <a:lstStyle/>
                    <a:p>
                      <a:pPr algn="ctr"/>
                      <a:r>
                        <a:rPr lang="en-IN" b="1" dirty="0" smtClean="0">
                          <a:latin typeface="Comic Sans MS" panose="030F0702030302020204" pitchFamily="66" charset="0"/>
                        </a:rPr>
                        <a:t>20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16</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320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400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256</a:t>
                      </a:r>
                      <a:endParaRPr lang="en-IN" b="1" dirty="0">
                        <a:latin typeface="Comic Sans MS" panose="030F0702030302020204" pitchFamily="66" charset="0"/>
                      </a:endParaRPr>
                    </a:p>
                  </a:txBody>
                  <a:tcPr/>
                </a:tc>
                <a:extLst>
                  <a:ext uri="{0D108BD9-81ED-4DB2-BD59-A6C34878D82A}">
                    <a16:rowId xmlns="" xmlns:a16="http://schemas.microsoft.com/office/drawing/2014/main" val="1656005806"/>
                  </a:ext>
                </a:extLst>
              </a:tr>
              <a:tr h="394280">
                <a:tc>
                  <a:txBody>
                    <a:bodyPr/>
                    <a:lstStyle/>
                    <a:p>
                      <a:pPr algn="ctr"/>
                      <a:r>
                        <a:rPr lang="en-IN" b="1" dirty="0" smtClean="0">
                          <a:latin typeface="Comic Sans MS" panose="030F0702030302020204" pitchFamily="66" charset="0"/>
                        </a:rPr>
                        <a:t>22</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17</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374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484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289</a:t>
                      </a:r>
                      <a:endParaRPr lang="en-IN" b="1" dirty="0">
                        <a:latin typeface="Comic Sans MS" panose="030F0702030302020204" pitchFamily="66" charset="0"/>
                      </a:endParaRPr>
                    </a:p>
                  </a:txBody>
                  <a:tcPr/>
                </a:tc>
                <a:extLst>
                  <a:ext uri="{0D108BD9-81ED-4DB2-BD59-A6C34878D82A}">
                    <a16:rowId xmlns="" xmlns:a16="http://schemas.microsoft.com/office/drawing/2014/main" val="3629405073"/>
                  </a:ext>
                </a:extLst>
              </a:tr>
              <a:tr h="394280">
                <a:tc>
                  <a:txBody>
                    <a:bodyPr/>
                    <a:lstStyle/>
                    <a:p>
                      <a:pPr algn="ctr"/>
                      <a:r>
                        <a:rPr lang="en-IN" b="1" dirty="0" smtClean="0">
                          <a:latin typeface="Comic Sans MS" panose="030F0702030302020204" pitchFamily="66" charset="0"/>
                        </a:rPr>
                        <a:t>24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18</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432</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576</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324</a:t>
                      </a:r>
                      <a:endParaRPr lang="en-IN" b="1" dirty="0">
                        <a:latin typeface="Comic Sans MS" panose="030F0702030302020204" pitchFamily="66" charset="0"/>
                      </a:endParaRPr>
                    </a:p>
                  </a:txBody>
                  <a:tcPr/>
                </a:tc>
                <a:extLst>
                  <a:ext uri="{0D108BD9-81ED-4DB2-BD59-A6C34878D82A}">
                    <a16:rowId xmlns="" xmlns:a16="http://schemas.microsoft.com/office/drawing/2014/main" val="2815069963"/>
                  </a:ext>
                </a:extLst>
              </a:tr>
              <a:tr h="394280">
                <a:tc>
                  <a:txBody>
                    <a:bodyPr/>
                    <a:lstStyle/>
                    <a:p>
                      <a:pPr algn="ctr"/>
                      <a:r>
                        <a:rPr lang="en-IN" b="1" dirty="0" smtClean="0">
                          <a:latin typeface="Comic Sans MS" panose="030F0702030302020204" pitchFamily="66" charset="0"/>
                        </a:rPr>
                        <a:t>26</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19</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449</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676</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361</a:t>
                      </a:r>
                      <a:endParaRPr lang="en-IN" b="1" dirty="0">
                        <a:latin typeface="Comic Sans MS" panose="030F0702030302020204" pitchFamily="66" charset="0"/>
                      </a:endParaRPr>
                    </a:p>
                  </a:txBody>
                  <a:tcPr/>
                </a:tc>
                <a:extLst>
                  <a:ext uri="{0D108BD9-81ED-4DB2-BD59-A6C34878D82A}">
                    <a16:rowId xmlns="" xmlns:a16="http://schemas.microsoft.com/office/drawing/2014/main" val="2166886822"/>
                  </a:ext>
                </a:extLst>
              </a:tr>
              <a:tr h="394280">
                <a:tc>
                  <a:txBody>
                    <a:bodyPr/>
                    <a:lstStyle/>
                    <a:p>
                      <a:pPr algn="ctr"/>
                      <a:r>
                        <a:rPr lang="en-IN" b="1" dirty="0" smtClean="0">
                          <a:latin typeface="Comic Sans MS" panose="030F0702030302020204" pitchFamily="66" charset="0"/>
                        </a:rPr>
                        <a:t>28</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20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560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784</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400</a:t>
                      </a:r>
                      <a:endParaRPr lang="en-IN" b="1" dirty="0">
                        <a:latin typeface="Comic Sans MS" panose="030F0702030302020204" pitchFamily="66" charset="0"/>
                      </a:endParaRPr>
                    </a:p>
                  </a:txBody>
                  <a:tcPr/>
                </a:tc>
                <a:extLst>
                  <a:ext uri="{0D108BD9-81ED-4DB2-BD59-A6C34878D82A}">
                    <a16:rowId xmlns="" xmlns:a16="http://schemas.microsoft.com/office/drawing/2014/main" val="3948554867"/>
                  </a:ext>
                </a:extLst>
              </a:tr>
              <a:tr h="394280">
                <a:tc>
                  <a:txBody>
                    <a:bodyPr/>
                    <a:lstStyle/>
                    <a:p>
                      <a:pPr algn="ctr"/>
                      <a:r>
                        <a:rPr lang="en-IN" b="1" dirty="0" smtClean="0">
                          <a:latin typeface="Comic Sans MS" panose="030F0702030302020204" pitchFamily="66" charset="0"/>
                        </a:rPr>
                        <a:t>30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21</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630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900</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441</a:t>
                      </a:r>
                    </a:p>
                  </a:txBody>
                  <a:tcPr/>
                </a:tc>
                <a:extLst>
                  <a:ext uri="{0D108BD9-81ED-4DB2-BD59-A6C34878D82A}">
                    <a16:rowId xmlns="" xmlns:a16="http://schemas.microsoft.com/office/drawing/2014/main" val="3296113667"/>
                  </a:ext>
                </a:extLst>
              </a:tr>
              <a:tr h="394280">
                <a:tc>
                  <a:txBody>
                    <a:bodyPr/>
                    <a:lstStyle/>
                    <a:p>
                      <a:pPr algn="ctr"/>
                      <a:r>
                        <a:rPr lang="en-IN" b="1" dirty="0" smtClean="0">
                          <a:solidFill>
                            <a:srgbClr val="FF0000"/>
                          </a:solidFill>
                          <a:latin typeface="Comic Sans MS" panose="030F0702030302020204" pitchFamily="66" charset="0"/>
                        </a:rPr>
                        <a:t>∑X =  220</a:t>
                      </a:r>
                      <a:endParaRPr lang="en-IN" b="1" dirty="0">
                        <a:solidFill>
                          <a:srgbClr val="FF0000"/>
                        </a:solidFill>
                        <a:latin typeface="Comic Sans MS" panose="030F0702030302020204" pitchFamily="66" charset="0"/>
                      </a:endParaRPr>
                    </a:p>
                  </a:txBody>
                  <a:tcPr/>
                </a:tc>
                <a:tc>
                  <a:txBody>
                    <a:bodyPr/>
                    <a:lstStyle/>
                    <a:p>
                      <a:pPr algn="ctr"/>
                      <a:r>
                        <a:rPr lang="en-IN" b="1" dirty="0" smtClean="0">
                          <a:solidFill>
                            <a:srgbClr val="FF0000"/>
                          </a:solidFill>
                          <a:latin typeface="Comic Sans MS" panose="030F0702030302020204" pitchFamily="66" charset="0"/>
                        </a:rPr>
                        <a:t>∑Y</a:t>
                      </a:r>
                      <a:r>
                        <a:rPr lang="en-IN" b="1" baseline="0" dirty="0" smtClean="0">
                          <a:solidFill>
                            <a:srgbClr val="FF0000"/>
                          </a:solidFill>
                          <a:latin typeface="Comic Sans MS" panose="030F0702030302020204" pitchFamily="66" charset="0"/>
                        </a:rPr>
                        <a:t> = 176</a:t>
                      </a:r>
                      <a:endParaRPr lang="en-IN" b="1" dirty="0">
                        <a:solidFill>
                          <a:srgbClr val="FF0000"/>
                        </a:solidFill>
                        <a:latin typeface="Comic Sans MS" panose="030F0702030302020204" pitchFamily="66" charset="0"/>
                      </a:endParaRPr>
                    </a:p>
                  </a:txBody>
                  <a:tcPr/>
                </a:tc>
                <a:tc>
                  <a:txBody>
                    <a:bodyPr/>
                    <a:lstStyle/>
                    <a:p>
                      <a:pPr algn="ctr"/>
                      <a:r>
                        <a:rPr lang="en-IN" b="1" dirty="0" smtClean="0">
                          <a:solidFill>
                            <a:srgbClr val="FF0000"/>
                          </a:solidFill>
                          <a:latin typeface="Comic Sans MS" panose="030F0702030302020204" pitchFamily="66" charset="0"/>
                        </a:rPr>
                        <a:t>∑XY</a:t>
                      </a:r>
                      <a:r>
                        <a:rPr lang="en-IN" b="1" baseline="30000" dirty="0" smtClean="0">
                          <a:solidFill>
                            <a:srgbClr val="FF0000"/>
                          </a:solidFill>
                          <a:latin typeface="Comic Sans MS" panose="030F0702030302020204" pitchFamily="66" charset="0"/>
                        </a:rPr>
                        <a:t> </a:t>
                      </a:r>
                      <a:r>
                        <a:rPr lang="en-IN" b="1" baseline="0" dirty="0" smtClean="0">
                          <a:solidFill>
                            <a:srgbClr val="FF0000"/>
                          </a:solidFill>
                          <a:latin typeface="Comic Sans MS" panose="030F0702030302020204" pitchFamily="66" charset="0"/>
                        </a:rPr>
                        <a:t> = 3740</a:t>
                      </a:r>
                      <a:endParaRPr lang="en-IN" b="1" baseline="30000" dirty="0">
                        <a:solidFill>
                          <a:srgbClr val="FF0000"/>
                        </a:solidFill>
                        <a:latin typeface="Comic Sans MS" panose="030F0702030302020204" pitchFamily="66" charset="0"/>
                      </a:endParaRPr>
                    </a:p>
                  </a:txBody>
                  <a:tcPr/>
                </a:tc>
                <a:tc>
                  <a:txBody>
                    <a:bodyPr/>
                    <a:lstStyle/>
                    <a:p>
                      <a:pPr algn="ctr"/>
                      <a:r>
                        <a:rPr lang="en-IN" b="1" dirty="0" smtClean="0">
                          <a:solidFill>
                            <a:srgbClr val="FF0000"/>
                          </a:solidFill>
                          <a:latin typeface="Comic Sans MS" panose="030F0702030302020204" pitchFamily="66" charset="0"/>
                        </a:rPr>
                        <a:t>∑X</a:t>
                      </a:r>
                      <a:r>
                        <a:rPr lang="en-IN" b="1" baseline="30000" dirty="0" smtClean="0">
                          <a:solidFill>
                            <a:srgbClr val="FF0000"/>
                          </a:solidFill>
                          <a:latin typeface="Comic Sans MS" panose="030F0702030302020204" pitchFamily="66" charset="0"/>
                        </a:rPr>
                        <a:t>2</a:t>
                      </a:r>
                      <a:r>
                        <a:rPr lang="en-IN" b="1" dirty="0" smtClean="0">
                          <a:solidFill>
                            <a:srgbClr val="FF0000"/>
                          </a:solidFill>
                          <a:latin typeface="Comic Sans MS" panose="030F0702030302020204" pitchFamily="66" charset="0"/>
                        </a:rPr>
                        <a:t> =  4840</a:t>
                      </a:r>
                      <a:endParaRPr lang="en-IN" b="1" dirty="0">
                        <a:solidFill>
                          <a:srgbClr val="FF0000"/>
                        </a:solidFill>
                        <a:latin typeface="Comic Sans MS" panose="030F0702030302020204" pitchFamily="66" charset="0"/>
                      </a:endParaRPr>
                    </a:p>
                  </a:txBody>
                  <a:tcPr/>
                </a:tc>
                <a:tc>
                  <a:txBody>
                    <a:bodyPr/>
                    <a:lstStyle/>
                    <a:p>
                      <a:pPr algn="ctr"/>
                      <a:r>
                        <a:rPr lang="en-IN" b="1" dirty="0" smtClean="0">
                          <a:solidFill>
                            <a:srgbClr val="FF0000"/>
                          </a:solidFill>
                          <a:latin typeface="Comic Sans MS" panose="030F0702030302020204" pitchFamily="66" charset="0"/>
                        </a:rPr>
                        <a:t>∑Y</a:t>
                      </a:r>
                      <a:r>
                        <a:rPr lang="en-IN" b="1" baseline="30000" dirty="0" smtClean="0">
                          <a:solidFill>
                            <a:srgbClr val="FF0000"/>
                          </a:solidFill>
                          <a:latin typeface="Comic Sans MS" panose="030F0702030302020204" pitchFamily="66" charset="0"/>
                        </a:rPr>
                        <a:t>2</a:t>
                      </a:r>
                      <a:r>
                        <a:rPr lang="en-IN" b="1" baseline="0" dirty="0" smtClean="0">
                          <a:solidFill>
                            <a:srgbClr val="FF0000"/>
                          </a:solidFill>
                          <a:latin typeface="Comic Sans MS" panose="030F0702030302020204" pitchFamily="66" charset="0"/>
                        </a:rPr>
                        <a:t> = 2926</a:t>
                      </a:r>
                      <a:endParaRPr lang="en-IN" b="1" dirty="0" smtClean="0">
                        <a:solidFill>
                          <a:srgbClr val="FF0000"/>
                        </a:solidFill>
                        <a:latin typeface="Comic Sans MS" panose="030F0702030302020204" pitchFamily="66" charset="0"/>
                      </a:endParaRPr>
                    </a:p>
                  </a:txBody>
                  <a:tcPr/>
                </a:tc>
                <a:extLst>
                  <a:ext uri="{0D108BD9-81ED-4DB2-BD59-A6C34878D82A}">
                    <a16:rowId xmlns="" xmlns:a16="http://schemas.microsoft.com/office/drawing/2014/main" val="1136346105"/>
                  </a:ext>
                </a:extLst>
              </a:tr>
            </a:tbl>
          </a:graphicData>
        </a:graphic>
      </p:graphicFrame>
    </p:spTree>
    <p:extLst>
      <p:ext uri="{BB962C8B-B14F-4D97-AF65-F5344CB8AC3E}">
        <p14:creationId xmlns:p14="http://schemas.microsoft.com/office/powerpoint/2010/main" val="1584472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249382"/>
                <a:ext cx="10515600" cy="5927581"/>
              </a:xfrm>
            </p:spPr>
            <p:txBody>
              <a:bodyPr>
                <a:normAutofit/>
              </a:bodyPr>
              <a:lstStyle/>
              <a:p>
                <a:pPr marL="0" indent="0">
                  <a:buNone/>
                </a:pPr>
                <a:r>
                  <a:rPr lang="en-IN" dirty="0" smtClean="0">
                    <a:latin typeface="Comic Sans MS" panose="030F0702030302020204" pitchFamily="66" charset="0"/>
                  </a:rPr>
                  <a:t>∑X = 220	</a:t>
                </a:r>
                <a:r>
                  <a:rPr lang="en-IN" dirty="0" smtClean="0">
                    <a:solidFill>
                      <a:srgbClr val="FFFF00"/>
                    </a:solidFill>
                    <a:latin typeface="Comic Sans MS" panose="030F0702030302020204" pitchFamily="66" charset="0"/>
                  </a:rPr>
                  <a:t>∑</a:t>
                </a:r>
                <a:r>
                  <a:rPr lang="en-IN" dirty="0">
                    <a:solidFill>
                      <a:srgbClr val="FFFF00"/>
                    </a:solidFill>
                    <a:latin typeface="Comic Sans MS" panose="030F0702030302020204" pitchFamily="66" charset="0"/>
                  </a:rPr>
                  <a:t>Y</a:t>
                </a:r>
                <a:r>
                  <a:rPr lang="en-IN" dirty="0" smtClean="0">
                    <a:solidFill>
                      <a:srgbClr val="FFFF00"/>
                    </a:solidFill>
                    <a:latin typeface="Comic Sans MS" panose="030F0702030302020204" pitchFamily="66" charset="0"/>
                  </a:rPr>
                  <a:t> = 176</a:t>
                </a:r>
                <a:r>
                  <a:rPr lang="en-IN" dirty="0" smtClean="0">
                    <a:latin typeface="Comic Sans MS" panose="030F0702030302020204" pitchFamily="66" charset="0"/>
                  </a:rPr>
                  <a:t>	</a:t>
                </a:r>
                <a:r>
                  <a:rPr lang="en-IN" dirty="0">
                    <a:latin typeface="Comic Sans MS" panose="030F0702030302020204" pitchFamily="66" charset="0"/>
                  </a:rPr>
                  <a:t>∑</a:t>
                </a:r>
                <a:r>
                  <a:rPr lang="en-IN" dirty="0" smtClean="0">
                    <a:latin typeface="Comic Sans MS" panose="030F0702030302020204" pitchFamily="66" charset="0"/>
                  </a:rPr>
                  <a:t>XY = 3740  </a:t>
                </a:r>
                <a:r>
                  <a:rPr lang="en-IN" dirty="0" smtClean="0">
                    <a:solidFill>
                      <a:srgbClr val="FFFF00"/>
                    </a:solidFill>
                    <a:latin typeface="Comic Sans MS" panose="030F0702030302020204" pitchFamily="66" charset="0"/>
                  </a:rPr>
                  <a:t>∑X</a:t>
                </a:r>
                <a:r>
                  <a:rPr lang="en-IN" baseline="30000" dirty="0" smtClean="0">
                    <a:solidFill>
                      <a:srgbClr val="FFFF00"/>
                    </a:solidFill>
                    <a:latin typeface="Comic Sans MS" panose="030F0702030302020204" pitchFamily="66" charset="0"/>
                  </a:rPr>
                  <a:t>2</a:t>
                </a:r>
                <a:r>
                  <a:rPr lang="en-IN" dirty="0" smtClean="0">
                    <a:solidFill>
                      <a:srgbClr val="FFFF00"/>
                    </a:solidFill>
                    <a:latin typeface="Comic Sans MS" panose="030F0702030302020204" pitchFamily="66" charset="0"/>
                  </a:rPr>
                  <a:t> = 4840</a:t>
                </a:r>
                <a:r>
                  <a:rPr lang="en-IN" dirty="0" smtClean="0">
                    <a:latin typeface="Comic Sans MS" panose="030F0702030302020204" pitchFamily="66" charset="0"/>
                  </a:rPr>
                  <a:t>     ∑Y</a:t>
                </a:r>
                <a:r>
                  <a:rPr lang="en-IN" baseline="30000" dirty="0" smtClean="0">
                    <a:latin typeface="Comic Sans MS" panose="030F0702030302020204" pitchFamily="66" charset="0"/>
                  </a:rPr>
                  <a:t>2</a:t>
                </a:r>
                <a:r>
                  <a:rPr lang="en-IN" dirty="0" smtClean="0">
                    <a:latin typeface="Comic Sans MS" panose="030F0702030302020204" pitchFamily="66" charset="0"/>
                  </a:rPr>
                  <a:t> = 2926	 </a:t>
                </a:r>
                <a:endParaRPr lang="en-IN" dirty="0">
                  <a:latin typeface="Comic Sans MS" panose="030F0702030302020204" pitchFamily="66" charset="0"/>
                </a:endParaRPr>
              </a:p>
              <a:p>
                <a:pPr marL="0" indent="0">
                  <a:buNone/>
                </a:pPr>
                <a:r>
                  <a:rPr lang="en-IN" dirty="0" smtClean="0">
                    <a:solidFill>
                      <a:srgbClr val="FFFF00"/>
                    </a:solidFill>
                    <a:latin typeface="Comic Sans MS" panose="030F0702030302020204" pitchFamily="66" charset="0"/>
                  </a:rPr>
                  <a:t>(</a:t>
                </a:r>
                <a:r>
                  <a:rPr lang="en-IN" dirty="0">
                    <a:solidFill>
                      <a:srgbClr val="FFFF00"/>
                    </a:solidFill>
                    <a:latin typeface="Comic Sans MS" panose="030F0702030302020204" pitchFamily="66" charset="0"/>
                  </a:rPr>
                  <a:t>∑</a:t>
                </a:r>
                <a:r>
                  <a:rPr lang="en-IN" dirty="0" smtClean="0">
                    <a:solidFill>
                      <a:srgbClr val="FFFF00"/>
                    </a:solidFill>
                    <a:latin typeface="Comic Sans MS" panose="030F0702030302020204" pitchFamily="66" charset="0"/>
                  </a:rPr>
                  <a:t>X)2 = 220*220 = 48400</a:t>
                </a:r>
                <a:r>
                  <a:rPr lang="en-IN" dirty="0" smtClean="0">
                    <a:latin typeface="Comic Sans MS" panose="030F0702030302020204" pitchFamily="66" charset="0"/>
                  </a:rPr>
                  <a:t>		(∑Y)2 = 176*176 = 30976</a:t>
                </a:r>
              </a:p>
              <a:p>
                <a:pPr marL="0" indent="0">
                  <a:buNone/>
                </a:pPr>
                <a:endParaRPr lang="en-IN" dirty="0">
                  <a:latin typeface="Comic Sans MS" panose="030F0702030302020204" pitchFamily="66" charset="0"/>
                </a:endParaRPr>
              </a:p>
              <a:p>
                <a:pPr marL="0" indent="0">
                  <a:buNone/>
                </a:pPr>
                <a:r>
                  <a:rPr lang="en-IN" dirty="0" err="1">
                    <a:solidFill>
                      <a:srgbClr val="FF0000"/>
                    </a:solidFill>
                    <a:latin typeface="Comic Sans MS" panose="030F0702030302020204" pitchFamily="66" charset="0"/>
                  </a:rPr>
                  <a:t>b</a:t>
                </a:r>
                <a:r>
                  <a:rPr lang="en-IN" dirty="0" err="1" smtClean="0">
                    <a:solidFill>
                      <a:srgbClr val="FF0000"/>
                    </a:solidFill>
                    <a:latin typeface="Comic Sans MS" panose="030F0702030302020204" pitchFamily="66" charset="0"/>
                  </a:rPr>
                  <a:t>xy</a:t>
                </a:r>
                <a:r>
                  <a:rPr lang="en-IN" dirty="0" smtClean="0">
                    <a:latin typeface="Comic Sans MS" panose="030F0702030302020204" pitchFamily="66" charset="0"/>
                  </a:rPr>
                  <a:t> = </a:t>
                </a:r>
                <a:r>
                  <a:rPr lang="en-IN" dirty="0">
                    <a:latin typeface="Comic Sans MS" panose="030F0702030302020204" pitchFamily="66" charset="0"/>
                  </a:rPr>
                  <a:t> </a:t>
                </a:r>
                <a14:m>
                  <m:oMath xmlns:m="http://schemas.openxmlformats.org/officeDocument/2006/math">
                    <m:f>
                      <m:fPr>
                        <m:ctrlPr>
                          <a:rPr lang="en-IN" sz="4000" i="1" smtClean="0">
                            <a:solidFill>
                              <a:srgbClr val="0033CC"/>
                            </a:solidFill>
                            <a:latin typeface="Cambria Math" panose="02040503050406030204" pitchFamily="18" charset="0"/>
                          </a:rPr>
                        </m:ctrlPr>
                      </m:fPr>
                      <m:num>
                        <m:r>
                          <m:rPr>
                            <m:sty m:val="p"/>
                          </m:rPr>
                          <a:rPr lang="en-IN" sz="4000">
                            <a:solidFill>
                              <a:srgbClr val="0033CC"/>
                            </a:solidFill>
                            <a:latin typeface="Cambria Math" panose="02040503050406030204" pitchFamily="18" charset="0"/>
                          </a:rPr>
                          <m:t>Cov</m:t>
                        </m:r>
                        <m:r>
                          <a:rPr lang="en-IN" sz="4000">
                            <a:solidFill>
                              <a:srgbClr val="0033CC"/>
                            </a:solidFill>
                            <a:latin typeface="Cambria Math" panose="02040503050406030204" pitchFamily="18" charset="0"/>
                          </a:rPr>
                          <m:t>.</m:t>
                        </m:r>
                        <m:r>
                          <m:rPr>
                            <m:sty m:val="p"/>
                          </m:rPr>
                          <a:rPr lang="en-IN" sz="4000">
                            <a:solidFill>
                              <a:srgbClr val="0033CC"/>
                            </a:solidFill>
                            <a:latin typeface="Cambria Math" panose="02040503050406030204" pitchFamily="18" charset="0"/>
                          </a:rPr>
                          <m:t>xy</m:t>
                        </m:r>
                      </m:num>
                      <m:den>
                        <m:r>
                          <m:rPr>
                            <m:sty m:val="p"/>
                          </m:rPr>
                          <a:rPr lang="en-IN" sz="4000">
                            <a:solidFill>
                              <a:srgbClr val="0033CC"/>
                            </a:solidFill>
                            <a:latin typeface="Cambria Math" panose="02040503050406030204" pitchFamily="18" charset="0"/>
                          </a:rPr>
                          <m:t>Var</m:t>
                        </m:r>
                        <m:r>
                          <a:rPr lang="en-IN" sz="4000">
                            <a:solidFill>
                              <a:srgbClr val="0033CC"/>
                            </a:solidFill>
                            <a:latin typeface="Cambria Math" panose="02040503050406030204" pitchFamily="18" charset="0"/>
                          </a:rPr>
                          <m:t>.</m:t>
                        </m:r>
                        <m:r>
                          <a:rPr lang="en-IN" sz="4000" i="1">
                            <a:solidFill>
                              <a:srgbClr val="0033CC"/>
                            </a:solidFill>
                            <a:latin typeface="Cambria Math" panose="02040503050406030204" pitchFamily="18" charset="0"/>
                          </a:rPr>
                          <m:t>𝑦</m:t>
                        </m:r>
                      </m:den>
                    </m:f>
                  </m:oMath>
                </a14:m>
                <a:r>
                  <a:rPr lang="en-IN" dirty="0" smtClean="0">
                    <a:latin typeface="Comic Sans MS" panose="030F0702030302020204" pitchFamily="66" charset="0"/>
                  </a:rPr>
                  <a:t> = 	</a:t>
                </a:r>
                <a14:m>
                  <m:oMath xmlns:m="http://schemas.openxmlformats.org/officeDocument/2006/math">
                    <m:f>
                      <m:fPr>
                        <m:ctrlPr>
                          <a:rPr lang="en-IN" sz="3200" i="1" smtClean="0">
                            <a:latin typeface="Cambria Math" panose="02040503050406030204" pitchFamily="18" charset="0"/>
                          </a:rPr>
                        </m:ctrlPr>
                      </m:fPr>
                      <m:num>
                        <m:r>
                          <a:rPr lang="en-IN" sz="3200" i="0" smtClean="0">
                            <a:latin typeface="Cambria Math" panose="02040503050406030204" pitchFamily="18" charset="0"/>
                          </a:rPr>
                          <m:t>∑</m:t>
                        </m:r>
                        <m:r>
                          <m:rPr>
                            <m:sty m:val="p"/>
                          </m:rPr>
                          <a:rPr lang="en-US" sz="3200" b="0" i="0" smtClean="0">
                            <a:latin typeface="Cambria Math" panose="02040503050406030204" pitchFamily="18" charset="0"/>
                          </a:rPr>
                          <m:t>XY</m:t>
                        </m:r>
                        <m:r>
                          <a:rPr lang="en-US" sz="3200" b="0" i="0" smtClean="0">
                            <a:latin typeface="Cambria Math" panose="02040503050406030204" pitchFamily="18" charset="0"/>
                          </a:rPr>
                          <m:t> − ∑</m:t>
                        </m:r>
                        <m:r>
                          <m:rPr>
                            <m:sty m:val="p"/>
                          </m:rPr>
                          <a:rPr lang="en-US" sz="3200" b="0" i="0" smtClean="0">
                            <a:latin typeface="Cambria Math" panose="02040503050406030204" pitchFamily="18" charset="0"/>
                          </a:rPr>
                          <m:t>X</m:t>
                        </m:r>
                        <m:r>
                          <a:rPr lang="en-US" sz="3200" b="0" i="0" smtClean="0">
                            <a:latin typeface="Cambria Math" panose="02040503050406030204" pitchFamily="18" charset="0"/>
                          </a:rPr>
                          <m:t>∑</m:t>
                        </m:r>
                        <m:r>
                          <m:rPr>
                            <m:sty m:val="p"/>
                          </m:rPr>
                          <a:rPr lang="en-US" sz="3200" b="0" i="0" smtClean="0">
                            <a:latin typeface="Cambria Math" panose="02040503050406030204" pitchFamily="18" charset="0"/>
                          </a:rPr>
                          <m:t>Y</m:t>
                        </m:r>
                        <m:r>
                          <a:rPr lang="en-US" sz="3200" b="0" i="0" smtClean="0">
                            <a:latin typeface="Cambria Math" panose="02040503050406030204" pitchFamily="18" charset="0"/>
                          </a:rPr>
                          <m:t>/</m:t>
                        </m:r>
                        <m:r>
                          <m:rPr>
                            <m:sty m:val="p"/>
                          </m:rPr>
                          <a:rPr lang="en-US" sz="3200" b="0" i="0" smtClean="0">
                            <a:latin typeface="Cambria Math" panose="02040503050406030204" pitchFamily="18" charset="0"/>
                          </a:rPr>
                          <m:t>N</m:t>
                        </m:r>
                      </m:num>
                      <m:den>
                        <m:r>
                          <a:rPr lang="en-IN" sz="3200" i="0" smtClean="0">
                            <a:latin typeface="Cambria Math" panose="02040503050406030204" pitchFamily="18" charset="0"/>
                          </a:rPr>
                          <m:t>∑</m:t>
                        </m:r>
                        <m:r>
                          <m:rPr>
                            <m:sty m:val="p"/>
                          </m:rPr>
                          <a:rPr lang="en-US" sz="3200" b="0" i="0" smtClean="0">
                            <a:latin typeface="Cambria Math" panose="02040503050406030204" pitchFamily="18" charset="0"/>
                          </a:rPr>
                          <m:t>Y</m:t>
                        </m:r>
                        <m:r>
                          <a:rPr lang="en-US" sz="3200" b="0" i="0" baseline="30000" smtClean="0">
                            <a:latin typeface="Cambria Math" panose="02040503050406030204" pitchFamily="18" charset="0"/>
                          </a:rPr>
                          <m:t>2</m:t>
                        </m:r>
                        <m:r>
                          <a:rPr lang="en-US" sz="3200" b="0" i="0" smtClean="0">
                            <a:latin typeface="Cambria Math" panose="02040503050406030204" pitchFamily="18" charset="0"/>
                          </a:rPr>
                          <m:t> −</m:t>
                        </m:r>
                        <m:d>
                          <m:dPr>
                            <m:ctrlPr>
                              <a:rPr lang="en-US" sz="3200" b="0" i="1" smtClean="0">
                                <a:latin typeface="Cambria Math" panose="02040503050406030204" pitchFamily="18" charset="0"/>
                              </a:rPr>
                            </m:ctrlPr>
                          </m:dPr>
                          <m:e>
                            <m:r>
                              <a:rPr lang="en-US" sz="3200" b="0" i="0" smtClean="0">
                                <a:latin typeface="Cambria Math" panose="02040503050406030204" pitchFamily="18" charset="0"/>
                              </a:rPr>
                              <m:t>∑</m:t>
                            </m:r>
                            <m:r>
                              <m:rPr>
                                <m:sty m:val="p"/>
                              </m:rPr>
                              <a:rPr lang="en-US" sz="3200" b="0" i="0" smtClean="0">
                                <a:latin typeface="Cambria Math" panose="02040503050406030204" pitchFamily="18" charset="0"/>
                              </a:rPr>
                              <m:t>Y</m:t>
                            </m:r>
                          </m:e>
                        </m:d>
                        <m:r>
                          <a:rPr lang="en-US" sz="3200" b="0" i="0" baseline="30000" smtClean="0">
                            <a:latin typeface="Cambria Math" panose="02040503050406030204" pitchFamily="18" charset="0"/>
                          </a:rPr>
                          <m:t>2</m:t>
                        </m:r>
                        <m:r>
                          <a:rPr lang="en-US" sz="3200" b="0" i="0" smtClean="0">
                            <a:latin typeface="Cambria Math" panose="02040503050406030204" pitchFamily="18" charset="0"/>
                          </a:rPr>
                          <m:t>/</m:t>
                        </m:r>
                        <m:r>
                          <m:rPr>
                            <m:sty m:val="p"/>
                          </m:rPr>
                          <a:rPr lang="en-US" sz="3200" b="0" i="0" smtClean="0">
                            <a:latin typeface="Cambria Math" panose="02040503050406030204" pitchFamily="18" charset="0"/>
                          </a:rPr>
                          <m:t>N</m:t>
                        </m:r>
                      </m:den>
                    </m:f>
                    <m:r>
                      <a:rPr lang="en-US" sz="3200" b="0" i="0" smtClean="0">
                        <a:latin typeface="Cambria Math" panose="02040503050406030204" pitchFamily="18" charset="0"/>
                      </a:rPr>
                      <m:t>  </m:t>
                    </m:r>
                  </m:oMath>
                </a14:m>
                <a:r>
                  <a:rPr lang="en-IN" dirty="0" smtClean="0">
                    <a:latin typeface="Comic Sans MS" panose="030F0702030302020204" pitchFamily="66" charset="0"/>
                  </a:rPr>
                  <a:t>=  </a:t>
                </a:r>
                <a14:m>
                  <m:oMath xmlns:m="http://schemas.openxmlformats.org/officeDocument/2006/math">
                    <m:f>
                      <m:fPr>
                        <m:ctrlPr>
                          <a:rPr lang="en-IN" sz="3600" b="1" i="1" smtClean="0">
                            <a:latin typeface="Cambria Math" panose="02040503050406030204" pitchFamily="18" charset="0"/>
                          </a:rPr>
                        </m:ctrlPr>
                      </m:fPr>
                      <m:num>
                        <m:r>
                          <a:rPr lang="en-US" sz="3600" b="1" i="1" smtClean="0">
                            <a:latin typeface="Cambria Math" panose="02040503050406030204" pitchFamily="18" charset="0"/>
                          </a:rPr>
                          <m:t>𝟑𝟕𝟒𝟎</m:t>
                        </m:r>
                        <m:r>
                          <a:rPr lang="en-US" sz="3600" b="1" i="1" smtClean="0">
                            <a:latin typeface="Cambria Math" panose="02040503050406030204" pitchFamily="18" charset="0"/>
                          </a:rPr>
                          <m:t> −</m:t>
                        </m:r>
                        <m:r>
                          <a:rPr lang="en-US" sz="3600" b="1" i="1" smtClean="0">
                            <a:latin typeface="Cambria Math" panose="02040503050406030204" pitchFamily="18" charset="0"/>
                          </a:rPr>
                          <m:t>𝟐𝟐𝟎</m:t>
                        </m:r>
                        <m:r>
                          <a:rPr lang="en-US" sz="3600" b="1" i="1" smtClean="0">
                            <a:latin typeface="Cambria Math" panose="02040503050406030204" pitchFamily="18" charset="0"/>
                          </a:rPr>
                          <m:t>𝒙</m:t>
                        </m:r>
                        <m:r>
                          <a:rPr lang="en-US" sz="3600" b="1" i="1" smtClean="0">
                            <a:latin typeface="Cambria Math" panose="02040503050406030204" pitchFamily="18" charset="0"/>
                          </a:rPr>
                          <m:t>𝟏𝟕𝟔</m:t>
                        </m:r>
                        <m:r>
                          <a:rPr lang="en-US" sz="3600" b="1" i="1" smtClean="0">
                            <a:latin typeface="Cambria Math" panose="02040503050406030204" pitchFamily="18" charset="0"/>
                          </a:rPr>
                          <m:t>/</m:t>
                        </m:r>
                        <m:r>
                          <a:rPr lang="en-US" sz="3600" b="1" i="1" smtClean="0">
                            <a:latin typeface="Cambria Math" panose="02040503050406030204" pitchFamily="18" charset="0"/>
                          </a:rPr>
                          <m:t>𝟏𝟏</m:t>
                        </m:r>
                      </m:num>
                      <m:den>
                        <m:r>
                          <a:rPr lang="en-US" sz="3600" b="1" i="1" smtClean="0">
                            <a:latin typeface="Cambria Math" panose="02040503050406030204" pitchFamily="18" charset="0"/>
                          </a:rPr>
                          <m:t>𝟐𝟗𝟐𝟔</m:t>
                        </m:r>
                        <m:r>
                          <a:rPr lang="en-US" sz="3600" b="1" i="1" smtClean="0">
                            <a:latin typeface="Cambria Math" panose="02040503050406030204" pitchFamily="18" charset="0"/>
                          </a:rPr>
                          <m:t> −</m:t>
                        </m:r>
                        <m:r>
                          <a:rPr lang="en-US" sz="3600" b="1" i="1" smtClean="0">
                            <a:latin typeface="Cambria Math" panose="02040503050406030204" pitchFamily="18" charset="0"/>
                          </a:rPr>
                          <m:t>𝟑𝟎𝟗𝟕𝟔</m:t>
                        </m:r>
                        <m:r>
                          <a:rPr lang="en-US" sz="3600" b="1" i="1" smtClean="0">
                            <a:latin typeface="Cambria Math" panose="02040503050406030204" pitchFamily="18" charset="0"/>
                          </a:rPr>
                          <m:t>/</m:t>
                        </m:r>
                        <m:r>
                          <a:rPr lang="en-US" sz="3600" b="1" i="1" smtClean="0">
                            <a:latin typeface="Cambria Math" panose="02040503050406030204" pitchFamily="18" charset="0"/>
                          </a:rPr>
                          <m:t>𝟏𝟏</m:t>
                        </m:r>
                      </m:den>
                    </m:f>
                  </m:oMath>
                </a14:m>
                <a:endParaRPr lang="en-IN" b="1" dirty="0">
                  <a:latin typeface="Comic Sans MS" panose="030F0702030302020204" pitchFamily="66" charset="0"/>
                </a:endParaRPr>
              </a:p>
              <a:p>
                <a:pPr marL="0" indent="0">
                  <a:buNone/>
                </a:pPr>
                <a:r>
                  <a:rPr lang="en-IN" dirty="0">
                    <a:latin typeface="Comic Sans MS" panose="030F0702030302020204" pitchFamily="66" charset="0"/>
                  </a:rPr>
                  <a:t>			</a:t>
                </a:r>
              </a:p>
              <a:p>
                <a:pPr marL="0" indent="0">
                  <a:buNone/>
                </a:pPr>
                <a:r>
                  <a:rPr lang="en-IN" dirty="0" smtClean="0">
                    <a:latin typeface="Comic Sans MS" panose="030F0702030302020204" pitchFamily="66" charset="0"/>
                  </a:rPr>
                  <a:t>	= </a:t>
                </a:r>
                <a14:m>
                  <m:oMath xmlns:m="http://schemas.openxmlformats.org/officeDocument/2006/math">
                    <m:f>
                      <m:fPr>
                        <m:ctrlPr>
                          <a:rPr lang="en-IN" i="1" smtClean="0">
                            <a:latin typeface="Cambria Math" panose="02040503050406030204" pitchFamily="18" charset="0"/>
                          </a:rPr>
                        </m:ctrlPr>
                      </m:fPr>
                      <m:num>
                        <m:r>
                          <m:rPr>
                            <m:nor/>
                          </m:rPr>
                          <a:rPr lang="en-IN" dirty="0">
                            <a:latin typeface="Comic Sans MS" panose="030F0702030302020204" pitchFamily="66" charset="0"/>
                          </a:rPr>
                          <m:t>3740 – 3520</m:t>
                        </m:r>
                      </m:num>
                      <m:den>
                        <m:r>
                          <m:rPr>
                            <m:nor/>
                          </m:rPr>
                          <a:rPr lang="en-IN" dirty="0">
                            <a:latin typeface="Comic Sans MS" panose="030F0702030302020204" pitchFamily="66" charset="0"/>
                          </a:rPr>
                          <m:t>2926 −2816</m:t>
                        </m:r>
                      </m:den>
                    </m:f>
                  </m:oMath>
                </a14:m>
                <a:r>
                  <a:rPr lang="en-IN" dirty="0" smtClean="0">
                    <a:latin typeface="Comic Sans MS" panose="030F0702030302020204" pitchFamily="66" charset="0"/>
                  </a:rPr>
                  <a:t>  = </a:t>
                </a:r>
                <a14:m>
                  <m:oMath xmlns:m="http://schemas.openxmlformats.org/officeDocument/2006/math">
                    <m:f>
                      <m:fPr>
                        <m:ctrlPr>
                          <a:rPr lang="en-IN" sz="3600" i="1" smtClean="0">
                            <a:latin typeface="Cambria Math" panose="02040503050406030204" pitchFamily="18" charset="0"/>
                          </a:rPr>
                        </m:ctrlPr>
                      </m:fPr>
                      <m:num>
                        <m:r>
                          <a:rPr lang="en-US" sz="3600" b="0" i="1" smtClean="0">
                            <a:latin typeface="Cambria Math" panose="02040503050406030204" pitchFamily="18" charset="0"/>
                          </a:rPr>
                          <m:t>220</m:t>
                        </m:r>
                      </m:num>
                      <m:den>
                        <m:r>
                          <a:rPr lang="en-US" sz="3600" b="0" i="1" smtClean="0">
                            <a:latin typeface="Cambria Math" panose="02040503050406030204" pitchFamily="18" charset="0"/>
                          </a:rPr>
                          <m:t>110</m:t>
                        </m:r>
                      </m:den>
                    </m:f>
                  </m:oMath>
                </a14:m>
                <a:r>
                  <a:rPr lang="en-IN" dirty="0" smtClean="0">
                    <a:latin typeface="Comic Sans MS" panose="030F0702030302020204" pitchFamily="66" charset="0"/>
                  </a:rPr>
                  <a:t>   = 2</a:t>
                </a:r>
              </a:p>
              <a:p>
                <a:pPr marL="0" indent="0">
                  <a:buNone/>
                </a:pPr>
                <a:endParaRPr lang="en-IN" dirty="0">
                  <a:solidFill>
                    <a:srgbClr val="FFFF00"/>
                  </a:solidFill>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249382"/>
                <a:ext cx="10515600" cy="5927581"/>
              </a:xfrm>
              <a:blipFill rotWithShape="0">
                <a:blip r:embed="rId2"/>
                <a:stretch>
                  <a:fillRect l="-1217" t="-1852" r="-116"/>
                </a:stretch>
              </a:blipFill>
            </p:spPr>
            <p:txBody>
              <a:bodyPr/>
              <a:lstStyle/>
              <a:p>
                <a:r>
                  <a:rPr lang="en-US">
                    <a:noFill/>
                  </a:rPr>
                  <a:t> </a:t>
                </a:r>
              </a:p>
            </p:txBody>
          </p:sp>
        </mc:Fallback>
      </mc:AlternateContent>
    </p:spTree>
    <p:extLst>
      <p:ext uri="{BB962C8B-B14F-4D97-AF65-F5344CB8AC3E}">
        <p14:creationId xmlns:p14="http://schemas.microsoft.com/office/powerpoint/2010/main" val="2970633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290945"/>
                <a:ext cx="10515600" cy="5886018"/>
              </a:xfrm>
            </p:spPr>
            <p:txBody>
              <a:bodyPr>
                <a:normAutofit lnSpcReduction="10000"/>
              </a:bodyPr>
              <a:lstStyle/>
              <a:p>
                <a:pPr marL="0" indent="0">
                  <a:buNone/>
                </a:pPr>
                <a:r>
                  <a:rPr lang="en-IN" dirty="0" smtClean="0">
                    <a:latin typeface="Comic Sans MS" panose="030F0702030302020204" pitchFamily="66" charset="0"/>
                  </a:rPr>
                  <a:t>∑X = 220	∑Y = 176	∑XY = 3740  ∑X</a:t>
                </a:r>
                <a:r>
                  <a:rPr lang="en-IN" baseline="30000" dirty="0">
                    <a:latin typeface="Comic Sans MS" panose="030F0702030302020204" pitchFamily="66" charset="0"/>
                  </a:rPr>
                  <a:t>2</a:t>
                </a:r>
                <a:r>
                  <a:rPr lang="en-IN" dirty="0">
                    <a:latin typeface="Comic Sans MS" panose="030F0702030302020204" pitchFamily="66" charset="0"/>
                  </a:rPr>
                  <a:t> = 4840     ∑Y</a:t>
                </a:r>
                <a:r>
                  <a:rPr lang="en-IN" baseline="30000" dirty="0">
                    <a:latin typeface="Comic Sans MS" panose="030F0702030302020204" pitchFamily="66" charset="0"/>
                  </a:rPr>
                  <a:t>2</a:t>
                </a:r>
                <a:r>
                  <a:rPr lang="en-IN" dirty="0">
                    <a:latin typeface="Comic Sans MS" panose="030F0702030302020204" pitchFamily="66" charset="0"/>
                  </a:rPr>
                  <a:t> = 2926	 </a:t>
                </a:r>
              </a:p>
              <a:p>
                <a:pPr marL="0" indent="0">
                  <a:buNone/>
                </a:pPr>
                <a:r>
                  <a:rPr lang="en-IN" dirty="0">
                    <a:latin typeface="Comic Sans MS" panose="030F0702030302020204" pitchFamily="66" charset="0"/>
                  </a:rPr>
                  <a:t>(∑X)</a:t>
                </a:r>
                <a:r>
                  <a:rPr lang="en-IN" baseline="30000" dirty="0">
                    <a:latin typeface="Comic Sans MS" panose="030F0702030302020204" pitchFamily="66" charset="0"/>
                  </a:rPr>
                  <a:t>2</a:t>
                </a:r>
                <a:r>
                  <a:rPr lang="en-IN" dirty="0">
                    <a:latin typeface="Comic Sans MS" panose="030F0702030302020204" pitchFamily="66" charset="0"/>
                  </a:rPr>
                  <a:t> = 220*220 = 48400		(∑Y)</a:t>
                </a:r>
                <a:r>
                  <a:rPr lang="en-IN" baseline="30000" dirty="0">
                    <a:latin typeface="Comic Sans MS" panose="030F0702030302020204" pitchFamily="66" charset="0"/>
                  </a:rPr>
                  <a:t>2</a:t>
                </a:r>
                <a:r>
                  <a:rPr lang="en-IN" dirty="0">
                    <a:latin typeface="Comic Sans MS" panose="030F0702030302020204" pitchFamily="66" charset="0"/>
                  </a:rPr>
                  <a:t> = 176*176 = </a:t>
                </a:r>
                <a:r>
                  <a:rPr lang="en-IN" dirty="0" smtClean="0">
                    <a:latin typeface="Comic Sans MS" panose="030F0702030302020204" pitchFamily="66" charset="0"/>
                  </a:rPr>
                  <a:t>30976</a:t>
                </a:r>
              </a:p>
              <a:p>
                <a:pPr marL="0" indent="0">
                  <a:buNone/>
                </a:pPr>
                <a:endParaRPr lang="en-IN" dirty="0">
                  <a:latin typeface="Comic Sans MS" panose="030F0702030302020204" pitchFamily="66" charset="0"/>
                </a:endParaRPr>
              </a:p>
              <a:p>
                <a:pPr marL="0" indent="0">
                  <a:buNone/>
                </a:pPr>
                <a:r>
                  <a:rPr lang="en-IN" dirty="0" smtClean="0">
                    <a:latin typeface="Comic Sans MS" panose="030F0702030302020204" pitchFamily="66" charset="0"/>
                  </a:rPr>
                  <a:t>   </a:t>
                </a:r>
                <a:r>
                  <a:rPr lang="en-IN" sz="3200" dirty="0" err="1" smtClean="0">
                    <a:solidFill>
                      <a:srgbClr val="FF0000"/>
                    </a:solidFill>
                    <a:latin typeface="Comic Sans MS" panose="030F0702030302020204" pitchFamily="66" charset="0"/>
                  </a:rPr>
                  <a:t>b</a:t>
                </a:r>
                <a:r>
                  <a:rPr lang="en-IN" sz="3200" baseline="-25000" dirty="0" err="1" smtClean="0">
                    <a:solidFill>
                      <a:srgbClr val="FF0000"/>
                    </a:solidFill>
                    <a:latin typeface="Comic Sans MS" panose="030F0702030302020204" pitchFamily="66" charset="0"/>
                  </a:rPr>
                  <a:t>yx</a:t>
                </a:r>
                <a:r>
                  <a:rPr lang="en-IN" sz="3200" dirty="0" smtClean="0">
                    <a:latin typeface="Comic Sans MS" panose="030F0702030302020204" pitchFamily="66" charset="0"/>
                  </a:rPr>
                  <a:t> = </a:t>
                </a:r>
                <a14:m>
                  <m:oMath xmlns:m="http://schemas.openxmlformats.org/officeDocument/2006/math">
                    <m:f>
                      <m:fPr>
                        <m:ctrlPr>
                          <a:rPr lang="en-IN" sz="3200" i="1" smtClean="0">
                            <a:latin typeface="Cambria Math" panose="02040503050406030204" pitchFamily="18" charset="0"/>
                          </a:rPr>
                        </m:ctrlPr>
                      </m:fPr>
                      <m:num>
                        <m:r>
                          <a:rPr lang="en-IN" sz="3200" i="0" smtClean="0">
                            <a:latin typeface="Cambria Math" panose="02040503050406030204" pitchFamily="18" charset="0"/>
                          </a:rPr>
                          <m:t>∑</m:t>
                        </m:r>
                        <m:r>
                          <m:rPr>
                            <m:sty m:val="p"/>
                          </m:rPr>
                          <a:rPr lang="en-US" sz="3200" b="0" i="0" smtClean="0">
                            <a:latin typeface="Cambria Math" panose="02040503050406030204" pitchFamily="18" charset="0"/>
                          </a:rPr>
                          <m:t>XY</m:t>
                        </m:r>
                        <m:r>
                          <a:rPr lang="en-US" sz="3200" b="0" i="0" smtClean="0">
                            <a:latin typeface="Cambria Math" panose="02040503050406030204" pitchFamily="18" charset="0"/>
                          </a:rPr>
                          <m:t> − ∑</m:t>
                        </m:r>
                        <m:r>
                          <m:rPr>
                            <m:sty m:val="p"/>
                          </m:rPr>
                          <a:rPr lang="en-US" sz="3200" b="0" i="0" smtClean="0">
                            <a:latin typeface="Cambria Math" panose="02040503050406030204" pitchFamily="18" charset="0"/>
                          </a:rPr>
                          <m:t>X</m:t>
                        </m:r>
                        <m:r>
                          <a:rPr lang="en-US" sz="3200" b="0" i="0" smtClean="0">
                            <a:latin typeface="Cambria Math" panose="02040503050406030204" pitchFamily="18" charset="0"/>
                          </a:rPr>
                          <m:t>∑</m:t>
                        </m:r>
                        <m:r>
                          <m:rPr>
                            <m:sty m:val="p"/>
                          </m:rPr>
                          <a:rPr lang="en-US" sz="3200" b="0" i="0" smtClean="0">
                            <a:latin typeface="Cambria Math" panose="02040503050406030204" pitchFamily="18" charset="0"/>
                          </a:rPr>
                          <m:t>Y</m:t>
                        </m:r>
                        <m:r>
                          <a:rPr lang="en-US" sz="3200" b="0" i="1" smtClean="0">
                            <a:latin typeface="Cambria Math" panose="02040503050406030204" pitchFamily="18" charset="0"/>
                          </a:rPr>
                          <m:t>/</m:t>
                        </m:r>
                        <m:r>
                          <a:rPr lang="en-US" sz="3200" b="0" i="1" smtClean="0">
                            <a:latin typeface="Cambria Math" panose="02040503050406030204" pitchFamily="18" charset="0"/>
                          </a:rPr>
                          <m:t>𝑁</m:t>
                        </m:r>
                      </m:num>
                      <m:den>
                        <m:r>
                          <a:rPr lang="en-IN" sz="3200" i="0" smtClean="0">
                            <a:latin typeface="Cambria Math" panose="02040503050406030204" pitchFamily="18" charset="0"/>
                          </a:rPr>
                          <m:t>∑</m:t>
                        </m:r>
                        <m:r>
                          <m:rPr>
                            <m:sty m:val="p"/>
                          </m:rPr>
                          <a:rPr lang="en-US" sz="3200" b="0" i="0" smtClean="0">
                            <a:latin typeface="Cambria Math" panose="02040503050406030204" pitchFamily="18" charset="0"/>
                          </a:rPr>
                          <m:t>X</m:t>
                        </m:r>
                        <m:r>
                          <a:rPr lang="en-US" sz="3200" b="0" i="0" baseline="30000" smtClean="0">
                            <a:latin typeface="Cambria Math" panose="02040503050406030204" pitchFamily="18" charset="0"/>
                          </a:rPr>
                          <m:t>2</m:t>
                        </m:r>
                        <m:r>
                          <a:rPr lang="en-US" sz="3200" b="0" i="0" smtClean="0">
                            <a:latin typeface="Cambria Math" panose="02040503050406030204" pitchFamily="18" charset="0"/>
                          </a:rPr>
                          <m:t> −(∑</m:t>
                        </m:r>
                        <m:r>
                          <m:rPr>
                            <m:sty m:val="p"/>
                          </m:rPr>
                          <a:rPr lang="en-US" sz="3200" b="0" i="0" smtClean="0">
                            <a:latin typeface="Cambria Math" panose="02040503050406030204" pitchFamily="18" charset="0"/>
                          </a:rPr>
                          <m:t>X</m:t>
                        </m:r>
                        <m:r>
                          <a:rPr lang="en-US" sz="3200" b="0" i="0" smtClean="0">
                            <a:latin typeface="Cambria Math" panose="02040503050406030204" pitchFamily="18" charset="0"/>
                          </a:rPr>
                          <m:t>)2</m:t>
                        </m:r>
                        <m:r>
                          <a:rPr lang="en-US" sz="3200" b="0" i="1" smtClean="0">
                            <a:latin typeface="Cambria Math" panose="02040503050406030204" pitchFamily="18" charset="0"/>
                          </a:rPr>
                          <m:t>/</m:t>
                        </m:r>
                        <m:r>
                          <a:rPr lang="en-US" sz="3200" b="0" i="1" smtClean="0">
                            <a:latin typeface="Cambria Math" panose="02040503050406030204" pitchFamily="18" charset="0"/>
                          </a:rPr>
                          <m:t>𝑁</m:t>
                        </m:r>
                      </m:den>
                    </m:f>
                  </m:oMath>
                </a14:m>
                <a:endParaRPr lang="en-IN" sz="3200" dirty="0" smtClean="0">
                  <a:latin typeface="Comic Sans MS" panose="030F0702030302020204" pitchFamily="66" charset="0"/>
                </a:endParaRPr>
              </a:p>
              <a:p>
                <a:pPr marL="0" indent="0">
                  <a:buNone/>
                </a:pPr>
                <a:r>
                  <a:rPr lang="en-IN" dirty="0">
                    <a:latin typeface="Comic Sans MS" panose="030F0702030302020204" pitchFamily="66" charset="0"/>
                  </a:rPr>
                  <a:t>	</a:t>
                </a:r>
                <a:endParaRPr lang="en-IN" dirty="0" smtClean="0">
                  <a:latin typeface="Comic Sans MS" panose="030F0702030302020204" pitchFamily="66" charset="0"/>
                </a:endParaRPr>
              </a:p>
              <a:p>
                <a:pPr marL="0" indent="0">
                  <a:buNone/>
                </a:pPr>
                <a:r>
                  <a:rPr lang="en-IN" dirty="0" smtClean="0">
                    <a:latin typeface="Comic Sans MS" panose="030F0702030302020204" pitchFamily="66" charset="0"/>
                  </a:rPr>
                  <a:t>	= </a:t>
                </a:r>
                <a14:m>
                  <m:oMath xmlns:m="http://schemas.openxmlformats.org/officeDocument/2006/math">
                    <m:f>
                      <m:fPr>
                        <m:ctrlPr>
                          <a:rPr lang="en-IN" i="1" smtClean="0">
                            <a:latin typeface="Cambria Math" panose="02040503050406030204" pitchFamily="18" charset="0"/>
                          </a:rPr>
                        </m:ctrlPr>
                      </m:fPr>
                      <m:num>
                        <m:r>
                          <m:rPr>
                            <m:nor/>
                          </m:rPr>
                          <a:rPr lang="en-IN" dirty="0">
                            <a:latin typeface="Comic Sans MS" panose="030F0702030302020204" pitchFamily="66" charset="0"/>
                          </a:rPr>
                          <m:t>3740 – 220 </m:t>
                        </m:r>
                        <m:r>
                          <m:rPr>
                            <m:nor/>
                          </m:rPr>
                          <a:rPr lang="en-IN" dirty="0">
                            <a:latin typeface="Comic Sans MS" panose="030F0702030302020204" pitchFamily="66" charset="0"/>
                          </a:rPr>
                          <m:t>x</m:t>
                        </m:r>
                        <m:r>
                          <m:rPr>
                            <m:nor/>
                          </m:rPr>
                          <a:rPr lang="en-IN" dirty="0">
                            <a:latin typeface="Comic Sans MS" panose="030F0702030302020204" pitchFamily="66" charset="0"/>
                          </a:rPr>
                          <m:t> 176/11</m:t>
                        </m:r>
                      </m:num>
                      <m:den>
                        <m:r>
                          <m:rPr>
                            <m:nor/>
                          </m:rPr>
                          <a:rPr lang="en-IN" dirty="0">
                            <a:latin typeface="Comic Sans MS" panose="030F0702030302020204" pitchFamily="66" charset="0"/>
                          </a:rPr>
                          <m:t>4840 – 48400/11</m:t>
                        </m:r>
                      </m:den>
                    </m:f>
                  </m:oMath>
                </a14:m>
                <a:endParaRPr lang="en-IN" dirty="0" smtClean="0">
                  <a:latin typeface="Comic Sans MS" panose="030F0702030302020204" pitchFamily="66" charset="0"/>
                </a:endParaRPr>
              </a:p>
              <a:p>
                <a:pPr marL="0" indent="0">
                  <a:buNone/>
                </a:pPr>
                <a:r>
                  <a:rPr lang="en-IN" dirty="0">
                    <a:latin typeface="Comic Sans MS" panose="030F0702030302020204" pitchFamily="66" charset="0"/>
                  </a:rPr>
                  <a:t>	</a:t>
                </a:r>
                <a:endParaRPr lang="en-IN" dirty="0" smtClean="0">
                  <a:latin typeface="Comic Sans MS" panose="030F0702030302020204" pitchFamily="66" charset="0"/>
                </a:endParaRPr>
              </a:p>
              <a:p>
                <a:pPr marL="0" indent="0">
                  <a:buNone/>
                </a:pPr>
                <a:r>
                  <a:rPr lang="en-IN" dirty="0" smtClean="0">
                    <a:latin typeface="Comic Sans MS" panose="030F0702030302020204" pitchFamily="66" charset="0"/>
                  </a:rPr>
                  <a:t>	= </a:t>
                </a:r>
                <a14:m>
                  <m:oMath xmlns:m="http://schemas.openxmlformats.org/officeDocument/2006/math">
                    <m:f>
                      <m:fPr>
                        <m:ctrlPr>
                          <a:rPr lang="en-IN" i="1" smtClean="0">
                            <a:latin typeface="Cambria Math" panose="02040503050406030204" pitchFamily="18" charset="0"/>
                          </a:rPr>
                        </m:ctrlPr>
                      </m:fPr>
                      <m:num>
                        <m:r>
                          <m:rPr>
                            <m:nor/>
                          </m:rPr>
                          <a:rPr lang="en-IN" dirty="0">
                            <a:latin typeface="Comic Sans MS" panose="030F0702030302020204" pitchFamily="66" charset="0"/>
                          </a:rPr>
                          <m:t>3740 – 3520</m:t>
                        </m:r>
                      </m:num>
                      <m:den>
                        <m:r>
                          <m:rPr>
                            <m:nor/>
                          </m:rPr>
                          <a:rPr lang="en-IN" dirty="0">
                            <a:latin typeface="Comic Sans MS" panose="030F0702030302020204" pitchFamily="66" charset="0"/>
                          </a:rPr>
                          <m:t>4840 – 4400</m:t>
                        </m:r>
                      </m:den>
                    </m:f>
                  </m:oMath>
                </a14:m>
                <a:r>
                  <a:rPr lang="en-IN" dirty="0" smtClean="0">
                    <a:latin typeface="Comic Sans MS" panose="030F0702030302020204" pitchFamily="66" charset="0"/>
                  </a:rPr>
                  <a:t>  = </a:t>
                </a:r>
                <a14:m>
                  <m:oMath xmlns:m="http://schemas.openxmlformats.org/officeDocument/2006/math">
                    <m:f>
                      <m:fPr>
                        <m:ctrlPr>
                          <a:rPr lang="en-IN" sz="3600" i="1" smtClean="0">
                            <a:latin typeface="Cambria Math" panose="02040503050406030204" pitchFamily="18" charset="0"/>
                          </a:rPr>
                        </m:ctrlPr>
                      </m:fPr>
                      <m:num>
                        <m:r>
                          <a:rPr lang="en-US" sz="3600" b="0" i="1" smtClean="0">
                            <a:latin typeface="Cambria Math" panose="02040503050406030204" pitchFamily="18" charset="0"/>
                          </a:rPr>
                          <m:t>220</m:t>
                        </m:r>
                      </m:num>
                      <m:den>
                        <m:r>
                          <a:rPr lang="en-US" sz="3600" b="0" i="1" smtClean="0">
                            <a:latin typeface="Cambria Math" panose="02040503050406030204" pitchFamily="18" charset="0"/>
                          </a:rPr>
                          <m:t>440</m:t>
                        </m:r>
                      </m:den>
                    </m:f>
                  </m:oMath>
                </a14:m>
                <a:r>
                  <a:rPr lang="en-IN" dirty="0" smtClean="0">
                    <a:latin typeface="Comic Sans MS" panose="030F0702030302020204" pitchFamily="66" charset="0"/>
                  </a:rPr>
                  <a:t>  = </a:t>
                </a:r>
                <a:r>
                  <a:rPr lang="en-IN" dirty="0">
                    <a:solidFill>
                      <a:srgbClr val="FFFF00"/>
                    </a:solidFill>
                    <a:latin typeface="Comic Sans MS" panose="030F0702030302020204" pitchFamily="66" charset="0"/>
                  </a:rPr>
                  <a:t>1/2</a:t>
                </a:r>
                <a:endParaRPr lang="en-IN" dirty="0" smtClean="0">
                  <a:latin typeface="Comic Sans MS" panose="030F0702030302020204" pitchFamily="66" charset="0"/>
                </a:endParaRPr>
              </a:p>
              <a:p>
                <a:pPr marL="0" indent="0">
                  <a:buNone/>
                </a:pPr>
                <a:r>
                  <a:rPr lang="en-IN" dirty="0">
                    <a:latin typeface="Comic Sans MS" panose="030F0702030302020204" pitchFamily="66" charset="0"/>
                  </a:rPr>
                  <a:t>	</a:t>
                </a:r>
                <a:endParaRPr lang="en-IN" dirty="0" smtClean="0">
                  <a:solidFill>
                    <a:srgbClr val="FFFF00"/>
                  </a:solidFill>
                  <a:latin typeface="Comic Sans MS" panose="030F0702030302020204" pitchFamily="66" charset="0"/>
                </a:endParaRPr>
              </a:p>
              <a:p>
                <a:pPr marL="0" indent="0">
                  <a:buNone/>
                </a:pPr>
                <a:r>
                  <a:rPr lang="en-IN" dirty="0" smtClean="0">
                    <a:solidFill>
                      <a:srgbClr val="FFFF00"/>
                    </a:solidFill>
                    <a:latin typeface="Comic Sans MS" panose="030F0702030302020204" pitchFamily="66" charset="0"/>
                  </a:rPr>
                  <a:t>	Hence, </a:t>
                </a:r>
                <a:r>
                  <a:rPr lang="en-IN" dirty="0" err="1" smtClean="0">
                    <a:solidFill>
                      <a:srgbClr val="FFFF00"/>
                    </a:solidFill>
                    <a:latin typeface="Comic Sans MS" panose="030F0702030302020204" pitchFamily="66" charset="0"/>
                  </a:rPr>
                  <a:t>bxy</a:t>
                </a:r>
                <a:r>
                  <a:rPr lang="en-IN" dirty="0" smtClean="0">
                    <a:solidFill>
                      <a:srgbClr val="FFFF00"/>
                    </a:solidFill>
                    <a:latin typeface="Comic Sans MS" panose="030F0702030302020204" pitchFamily="66" charset="0"/>
                  </a:rPr>
                  <a:t> </a:t>
                </a:r>
                <a:r>
                  <a:rPr lang="en-IN" dirty="0">
                    <a:solidFill>
                      <a:srgbClr val="FFFF00"/>
                    </a:solidFill>
                    <a:latin typeface="Comic Sans MS" panose="030F0702030302020204" pitchFamily="66" charset="0"/>
                  </a:rPr>
                  <a:t>x </a:t>
                </a:r>
                <a:r>
                  <a:rPr lang="en-IN" dirty="0" err="1">
                    <a:solidFill>
                      <a:srgbClr val="FFFF00"/>
                    </a:solidFill>
                    <a:latin typeface="Comic Sans MS" panose="030F0702030302020204" pitchFamily="66" charset="0"/>
                  </a:rPr>
                  <a:t>byx</a:t>
                </a:r>
                <a:r>
                  <a:rPr lang="en-IN" dirty="0">
                    <a:solidFill>
                      <a:srgbClr val="7030A0"/>
                    </a:solidFill>
                    <a:latin typeface="Comic Sans MS" panose="030F0702030302020204" pitchFamily="66" charset="0"/>
                  </a:rPr>
                  <a:t> = 2 x </a:t>
                </a:r>
                <a:r>
                  <a:rPr lang="en-IN" dirty="0" smtClean="0">
                    <a:solidFill>
                      <a:srgbClr val="7030A0"/>
                    </a:solidFill>
                    <a:latin typeface="Comic Sans MS" panose="030F0702030302020204" pitchFamily="66" charset="0"/>
                  </a:rPr>
                  <a:t>1/2 = </a:t>
                </a:r>
                <a:r>
                  <a:rPr lang="en-IN" dirty="0" smtClean="0">
                    <a:solidFill>
                      <a:srgbClr val="FFFF00"/>
                    </a:solidFill>
                    <a:latin typeface="Comic Sans MS" panose="030F0702030302020204" pitchFamily="66" charset="0"/>
                  </a:rPr>
                  <a:t>1</a:t>
                </a:r>
                <a:endParaRPr lang="en-IN" dirty="0">
                  <a:solidFill>
                    <a:srgbClr val="FFFF00"/>
                  </a:solidFill>
                  <a:latin typeface="Comic Sans MS" panose="030F0702030302020204" pitchFamily="66" charset="0"/>
                </a:endParaRPr>
              </a:p>
              <a:p>
                <a:pPr marL="0" indent="0">
                  <a:buNone/>
                </a:pPr>
                <a:endParaRPr lang="en-IN" dirty="0">
                  <a:latin typeface="Comic Sans MS" panose="030F0702030302020204" pitchFamily="66" charset="0"/>
                </a:endParaRPr>
              </a:p>
              <a:p>
                <a:pPr marL="0" indent="0">
                  <a:buNone/>
                </a:pPr>
                <a:endParaRPr lang="en-IN" dirty="0" smtClean="0"/>
              </a:p>
              <a:p>
                <a:pPr marL="0" indent="0">
                  <a:buNone/>
                </a:pPr>
                <a:endParaRPr lang="en-IN"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290945"/>
                <a:ext cx="10515600" cy="5886018"/>
              </a:xfrm>
              <a:blipFill rotWithShape="0">
                <a:blip r:embed="rId2"/>
                <a:stretch>
                  <a:fillRect l="-1217" t="-2487" r="-116" b="-2073"/>
                </a:stretch>
              </a:blipFill>
            </p:spPr>
            <p:txBody>
              <a:bodyPr/>
              <a:lstStyle/>
              <a:p>
                <a:r>
                  <a:rPr lang="en-US">
                    <a:noFill/>
                  </a:rPr>
                  <a:t> </a:t>
                </a:r>
              </a:p>
            </p:txBody>
          </p:sp>
        </mc:Fallback>
      </mc:AlternateContent>
    </p:spTree>
    <p:extLst>
      <p:ext uri="{BB962C8B-B14F-4D97-AF65-F5344CB8AC3E}">
        <p14:creationId xmlns:p14="http://schemas.microsoft.com/office/powerpoint/2010/main" val="1433403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964"/>
            <a:ext cx="10515600" cy="5982999"/>
          </a:xfrm>
          <a:ln w="28575">
            <a:solidFill>
              <a:schemeClr val="accent1"/>
            </a:solidFill>
          </a:ln>
        </p:spPr>
        <p:txBody>
          <a:bodyPr>
            <a:normAutofit/>
          </a:bodyPr>
          <a:lstStyle/>
          <a:p>
            <a:pPr marL="0" indent="0">
              <a:buNone/>
            </a:pPr>
            <a:r>
              <a:rPr lang="en-IN" sz="3200" dirty="0" smtClean="0">
                <a:latin typeface="Comic Sans MS" panose="030F0702030302020204" pitchFamily="66" charset="0"/>
              </a:rPr>
              <a:t>Regression equation:</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Y = a + </a:t>
            </a:r>
            <a:r>
              <a:rPr lang="en-IN" sz="3200" dirty="0" err="1" smtClean="0">
                <a:latin typeface="Comic Sans MS" panose="030F0702030302020204" pitchFamily="66" charset="0"/>
              </a:rPr>
              <a:t>b</a:t>
            </a:r>
            <a:r>
              <a:rPr lang="en-IN" sz="3200" baseline="-25000" dirty="0" err="1" smtClean="0">
                <a:latin typeface="Comic Sans MS" panose="030F0702030302020204" pitchFamily="66" charset="0"/>
              </a:rPr>
              <a:t>X</a:t>
            </a:r>
            <a:endParaRPr lang="en-IN" sz="3200" baseline="-25000" dirty="0" smtClean="0">
              <a:latin typeface="Comic Sans MS" panose="030F0702030302020204" pitchFamily="66" charset="0"/>
            </a:endParaRP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y = a + </a:t>
            </a:r>
            <a:r>
              <a:rPr lang="en-IN" sz="3200" dirty="0" err="1" smtClean="0">
                <a:latin typeface="Comic Sans MS" panose="030F0702030302020204" pitchFamily="66" charset="0"/>
              </a:rPr>
              <a:t>b</a:t>
            </a:r>
            <a:r>
              <a:rPr lang="en-IN" sz="3200" baseline="-25000" dirty="0" err="1" smtClean="0">
                <a:latin typeface="Comic Sans MS" panose="030F0702030302020204" pitchFamily="66" charset="0"/>
              </a:rPr>
              <a:t>X</a:t>
            </a:r>
            <a:endParaRPr lang="en-IN" sz="3200" baseline="-25000" dirty="0" smtClean="0">
              <a:latin typeface="Comic Sans MS" panose="030F0702030302020204" pitchFamily="66" charset="0"/>
            </a:endParaRPr>
          </a:p>
          <a:p>
            <a:pPr marL="0" indent="0" algn="just">
              <a:buNone/>
            </a:pPr>
            <a:r>
              <a:rPr lang="en-IN" sz="3200" b="1" dirty="0" smtClean="0">
                <a:latin typeface="Comic Sans MS" panose="030F0702030302020204" pitchFamily="66" charset="0"/>
              </a:rPr>
              <a:t>Exercise no. 1. </a:t>
            </a:r>
            <a:r>
              <a:rPr lang="en-IN" sz="3200" dirty="0" smtClean="0">
                <a:latin typeface="Comic Sans MS" panose="030F0702030302020204" pitchFamily="66" charset="0"/>
              </a:rPr>
              <a:t>Find out the regression coefficient of average birth weight (y) on litter size (x) in mice from the following information. Also estimate regression coefficient of litter size on birth weight and correlation </a:t>
            </a:r>
            <a:r>
              <a:rPr lang="en-IN" sz="3200" dirty="0" smtClean="0">
                <a:latin typeface="Comic Sans MS" panose="030F0702030302020204" pitchFamily="66" charset="0"/>
              </a:rPr>
              <a:t>coefficient between </a:t>
            </a:r>
            <a:r>
              <a:rPr lang="en-IN" sz="3200" dirty="0" smtClean="0">
                <a:latin typeface="Comic Sans MS" panose="030F0702030302020204" pitchFamily="66" charset="0"/>
              </a:rPr>
              <a:t>litter size and birth weight.</a:t>
            </a:r>
          </a:p>
          <a:p>
            <a:pPr marL="0" indent="0" algn="just">
              <a:buNone/>
            </a:pPr>
            <a:r>
              <a:rPr lang="en-IN" sz="3200" dirty="0" smtClean="0">
                <a:latin typeface="Comic Sans MS" panose="030F0702030302020204" pitchFamily="66" charset="0"/>
              </a:rPr>
              <a:t>Litter size (x)	 = 4, 5, 6, 7, 8, 9, 10, 11, 12, 13 </a:t>
            </a:r>
          </a:p>
          <a:p>
            <a:pPr marL="0" indent="0" algn="just">
              <a:buNone/>
            </a:pPr>
            <a:r>
              <a:rPr lang="en-IN" sz="3200" dirty="0" smtClean="0">
                <a:latin typeface="Comic Sans MS" panose="030F0702030302020204" pitchFamily="66" charset="0"/>
              </a:rPr>
              <a:t>Av. Birth </a:t>
            </a:r>
            <a:r>
              <a:rPr lang="en-IN" sz="3200" dirty="0" err="1" smtClean="0">
                <a:latin typeface="Comic Sans MS" panose="030F0702030302020204" pitchFamily="66" charset="0"/>
              </a:rPr>
              <a:t>wt</a:t>
            </a:r>
            <a:r>
              <a:rPr lang="en-IN" sz="3200" dirty="0" smtClean="0">
                <a:latin typeface="Comic Sans MS" panose="030F0702030302020204" pitchFamily="66" charset="0"/>
              </a:rPr>
              <a:t>(g) (y) = 6, 6, 5, 5, 4, 4, 3, 3, 2, 2</a:t>
            </a:r>
            <a:endParaRPr lang="en-IN" sz="3200" dirty="0">
              <a:latin typeface="Comic Sans MS" panose="030F0702030302020204" pitchFamily="66" charset="0"/>
            </a:endParaRPr>
          </a:p>
        </p:txBody>
      </p:sp>
      <p:cxnSp>
        <p:nvCxnSpPr>
          <p:cNvPr id="5" name="Straight Connector 4"/>
          <p:cNvCxnSpPr/>
          <p:nvPr/>
        </p:nvCxnSpPr>
        <p:spPr>
          <a:xfrm>
            <a:off x="2743199" y="1385455"/>
            <a:ext cx="290946" cy="1385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267204" y="1454104"/>
            <a:ext cx="290946" cy="1385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008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Content Placeholder 2"/>
              <p:cNvSpPr>
                <a:spLocks noGrp="1"/>
              </p:cNvSpPr>
              <p:nvPr>
                <p:ph idx="1"/>
              </p:nvPr>
            </p:nvSpPr>
            <p:spPr>
              <a:xfrm>
                <a:off x="701723" y="350084"/>
                <a:ext cx="10515600" cy="5708073"/>
              </a:xfrm>
            </p:spPr>
            <p:txBody>
              <a:bodyPr>
                <a:normAutofit lnSpcReduction="10000"/>
              </a:bodyPr>
              <a:lstStyle/>
              <a:p>
                <a:pPr marL="0" indent="0">
                  <a:buNone/>
                </a:pPr>
                <a:r>
                  <a:rPr lang="en-IN" sz="3200" b="1" dirty="0" smtClean="0">
                    <a:solidFill>
                      <a:srgbClr val="FF0000"/>
                    </a:solidFill>
                    <a:latin typeface="Comic Sans MS" panose="030F0702030302020204" pitchFamily="66" charset="0"/>
                  </a:rPr>
                  <a:t>Prediction equation:</a:t>
                </a:r>
                <a:endParaRPr lang="en-IN" sz="3200" dirty="0" smtClean="0">
                  <a:solidFill>
                    <a:srgbClr val="FF0000"/>
                  </a:solidFill>
                  <a:latin typeface="Comic Sans MS" panose="030F0702030302020204" pitchFamily="66" charset="0"/>
                </a:endParaRPr>
              </a:p>
              <a:p>
                <a:pPr marL="0" indent="0">
                  <a:buNone/>
                </a:pPr>
                <a:r>
                  <a:rPr lang="en-IN" sz="3200" dirty="0" smtClean="0">
                    <a:latin typeface="Comic Sans MS" panose="030F0702030302020204" pitchFamily="66" charset="0"/>
                  </a:rPr>
                  <a:t>1.	</a:t>
                </a:r>
                <a:r>
                  <a:rPr lang="en-IN" sz="3200" dirty="0" smtClean="0">
                    <a:solidFill>
                      <a:srgbClr val="FFFF00"/>
                    </a:solidFill>
                    <a:latin typeface="Comic Sans MS" panose="030F0702030302020204" pitchFamily="66" charset="0"/>
                  </a:rPr>
                  <a:t>y’ = y + </a:t>
                </a:r>
                <a:r>
                  <a:rPr lang="en-IN" sz="3200" dirty="0" err="1" smtClean="0">
                    <a:solidFill>
                      <a:srgbClr val="FFFF00"/>
                    </a:solidFill>
                    <a:latin typeface="Comic Sans MS" panose="030F0702030302020204" pitchFamily="66" charset="0"/>
                  </a:rPr>
                  <a:t>b</a:t>
                </a:r>
                <a:r>
                  <a:rPr lang="en-IN" sz="3200" baseline="-25000" dirty="0" err="1" smtClean="0">
                    <a:solidFill>
                      <a:srgbClr val="FFFF00"/>
                    </a:solidFill>
                    <a:latin typeface="Comic Sans MS" panose="030F0702030302020204" pitchFamily="66" charset="0"/>
                  </a:rPr>
                  <a:t>yx</a:t>
                </a:r>
                <a:r>
                  <a:rPr lang="en-IN" sz="3200" dirty="0" smtClean="0">
                    <a:solidFill>
                      <a:srgbClr val="FFFF00"/>
                    </a:solidFill>
                    <a:latin typeface="Comic Sans MS" panose="030F0702030302020204" pitchFamily="66" charset="0"/>
                  </a:rPr>
                  <a:t> (x – x)   </a:t>
                </a:r>
                <a:r>
                  <a:rPr lang="en-IN" sz="3200" dirty="0" smtClean="0">
                    <a:latin typeface="Comic Sans MS" panose="030F0702030302020204" pitchFamily="66" charset="0"/>
                  </a:rPr>
                  <a:t>   </a:t>
                </a:r>
              </a:p>
              <a:p>
                <a:pPr marL="0" indent="0">
                  <a:buNone/>
                </a:pPr>
                <a:r>
                  <a:rPr lang="en-IN" sz="3200" dirty="0" smtClean="0">
                    <a:latin typeface="Comic Sans MS" panose="030F0702030302020204" pitchFamily="66" charset="0"/>
                  </a:rPr>
                  <a:t>On the basis of correlation coefficient:</a:t>
                </a:r>
              </a:p>
              <a:p>
                <a:pPr marL="0" indent="0">
                  <a:buNone/>
                </a:pPr>
                <a:r>
                  <a:rPr lang="en-IN" sz="3200" dirty="0">
                    <a:latin typeface="Comic Sans MS" panose="030F0702030302020204" pitchFamily="66" charset="0"/>
                  </a:rPr>
                  <a:t>	</a:t>
                </a:r>
                <a:r>
                  <a:rPr lang="en-IN" sz="3200" dirty="0" smtClean="0">
                    <a:solidFill>
                      <a:srgbClr val="0033CC"/>
                    </a:solidFill>
                    <a:latin typeface="Comic Sans MS" panose="030F0702030302020204" pitchFamily="66" charset="0"/>
                  </a:rPr>
                  <a:t>y ‘ = y + r </a:t>
                </a:r>
                <a14:m>
                  <m:oMath xmlns:m="http://schemas.openxmlformats.org/officeDocument/2006/math">
                    <m:f>
                      <m:fPr>
                        <m:ctrlPr>
                          <a:rPr lang="en-IN" sz="3600" i="1" smtClean="0">
                            <a:solidFill>
                              <a:srgbClr val="0033CC"/>
                            </a:solidFill>
                            <a:latin typeface="Cambria Math" panose="02040503050406030204" pitchFamily="18" charset="0"/>
                          </a:rPr>
                        </m:ctrlPr>
                      </m:fPr>
                      <m:num>
                        <m:r>
                          <a:rPr lang="en-IN" sz="3600" b="0" i="1" smtClean="0">
                            <a:solidFill>
                              <a:srgbClr val="0033CC"/>
                            </a:solidFill>
                            <a:latin typeface="Cambria Math" panose="02040503050406030204" pitchFamily="18" charset="0"/>
                          </a:rPr>
                          <m:t>𝑠</m:t>
                        </m:r>
                        <m:r>
                          <a:rPr lang="en-IN" sz="3600" b="0" i="1" baseline="-25000" smtClean="0">
                            <a:solidFill>
                              <a:srgbClr val="0033CC"/>
                            </a:solidFill>
                            <a:latin typeface="Cambria Math" panose="02040503050406030204" pitchFamily="18" charset="0"/>
                          </a:rPr>
                          <m:t>𝑦</m:t>
                        </m:r>
                      </m:num>
                      <m:den>
                        <m:r>
                          <a:rPr lang="en-IN" sz="3600" b="0" i="1" smtClean="0">
                            <a:solidFill>
                              <a:srgbClr val="0033CC"/>
                            </a:solidFill>
                            <a:latin typeface="Cambria Math" panose="02040503050406030204" pitchFamily="18" charset="0"/>
                          </a:rPr>
                          <m:t>𝑠</m:t>
                        </m:r>
                        <m:r>
                          <a:rPr lang="en-IN" sz="3600" b="0" i="1" baseline="-25000" smtClean="0">
                            <a:solidFill>
                              <a:srgbClr val="0033CC"/>
                            </a:solidFill>
                            <a:latin typeface="Cambria Math" panose="02040503050406030204" pitchFamily="18" charset="0"/>
                          </a:rPr>
                          <m:t>𝑥</m:t>
                        </m:r>
                      </m:den>
                    </m:f>
                  </m:oMath>
                </a14:m>
                <a:r>
                  <a:rPr lang="en-IN" sz="3200" dirty="0" smtClean="0">
                    <a:solidFill>
                      <a:srgbClr val="0033CC"/>
                    </a:solidFill>
                    <a:latin typeface="Comic Sans MS" panose="030F0702030302020204" pitchFamily="66" charset="0"/>
                  </a:rPr>
                  <a:t> (x – x)</a:t>
                </a: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x </a:t>
                </a:r>
                <a:r>
                  <a:rPr lang="en-IN" sz="3200" dirty="0">
                    <a:solidFill>
                      <a:srgbClr val="7030A0"/>
                    </a:solidFill>
                    <a:latin typeface="Comic Sans MS" panose="030F0702030302020204" pitchFamily="66" charset="0"/>
                  </a:rPr>
                  <a:t>‘ = </a:t>
                </a:r>
                <a:r>
                  <a:rPr lang="en-IN" sz="3200" dirty="0" smtClean="0">
                    <a:solidFill>
                      <a:srgbClr val="7030A0"/>
                    </a:solidFill>
                    <a:latin typeface="Comic Sans MS" panose="030F0702030302020204" pitchFamily="66" charset="0"/>
                  </a:rPr>
                  <a:t>x </a:t>
                </a:r>
                <a:r>
                  <a:rPr lang="en-IN" sz="3200" dirty="0">
                    <a:solidFill>
                      <a:srgbClr val="7030A0"/>
                    </a:solidFill>
                    <a:latin typeface="Comic Sans MS" panose="030F0702030302020204" pitchFamily="66" charset="0"/>
                  </a:rPr>
                  <a:t>+ r </a:t>
                </a:r>
                <a14:m>
                  <m:oMath xmlns:m="http://schemas.openxmlformats.org/officeDocument/2006/math">
                    <m:f>
                      <m:fPr>
                        <m:ctrlPr>
                          <a:rPr lang="en-IN" sz="3600" i="1">
                            <a:solidFill>
                              <a:srgbClr val="7030A0"/>
                            </a:solidFill>
                            <a:latin typeface="Cambria Math" panose="02040503050406030204" pitchFamily="18" charset="0"/>
                          </a:rPr>
                        </m:ctrlPr>
                      </m:fPr>
                      <m:num>
                        <m:r>
                          <a:rPr lang="en-IN" sz="3600" i="1">
                            <a:solidFill>
                              <a:srgbClr val="7030A0"/>
                            </a:solidFill>
                            <a:latin typeface="Cambria Math" panose="02040503050406030204" pitchFamily="18" charset="0"/>
                          </a:rPr>
                          <m:t>𝑠</m:t>
                        </m:r>
                        <m:r>
                          <a:rPr lang="en-IN" sz="3600" b="0" i="1" baseline="-25000" smtClean="0">
                            <a:solidFill>
                              <a:srgbClr val="7030A0"/>
                            </a:solidFill>
                            <a:latin typeface="Cambria Math" panose="02040503050406030204" pitchFamily="18" charset="0"/>
                          </a:rPr>
                          <m:t>𝑥</m:t>
                        </m:r>
                      </m:num>
                      <m:den>
                        <m:r>
                          <a:rPr lang="en-IN" sz="3600" i="1">
                            <a:solidFill>
                              <a:srgbClr val="7030A0"/>
                            </a:solidFill>
                            <a:latin typeface="Cambria Math" panose="02040503050406030204" pitchFamily="18" charset="0"/>
                          </a:rPr>
                          <m:t>𝑠</m:t>
                        </m:r>
                        <m:r>
                          <a:rPr lang="en-IN" sz="3600" b="0" i="1" baseline="-25000" smtClean="0">
                            <a:solidFill>
                              <a:srgbClr val="7030A0"/>
                            </a:solidFill>
                            <a:latin typeface="Cambria Math" panose="02040503050406030204" pitchFamily="18" charset="0"/>
                          </a:rPr>
                          <m:t>𝑦</m:t>
                        </m:r>
                      </m:den>
                    </m:f>
                  </m:oMath>
                </a14:m>
                <a:r>
                  <a:rPr lang="en-IN" sz="3200" dirty="0">
                    <a:solidFill>
                      <a:srgbClr val="7030A0"/>
                    </a:solidFill>
                    <a:latin typeface="Comic Sans MS" panose="030F0702030302020204" pitchFamily="66" charset="0"/>
                  </a:rPr>
                  <a:t> </a:t>
                </a:r>
                <a:r>
                  <a:rPr lang="en-IN" sz="3200" dirty="0" smtClean="0">
                    <a:solidFill>
                      <a:srgbClr val="7030A0"/>
                    </a:solidFill>
                    <a:latin typeface="Comic Sans MS" panose="030F0702030302020204" pitchFamily="66" charset="0"/>
                  </a:rPr>
                  <a:t>(y </a:t>
                </a:r>
                <a:r>
                  <a:rPr lang="en-IN" sz="3200" dirty="0">
                    <a:solidFill>
                      <a:srgbClr val="7030A0"/>
                    </a:solidFill>
                    <a:latin typeface="Comic Sans MS" panose="030F0702030302020204" pitchFamily="66" charset="0"/>
                  </a:rPr>
                  <a:t>– </a:t>
                </a:r>
                <a:r>
                  <a:rPr lang="en-IN" sz="3200" dirty="0" smtClean="0">
                    <a:solidFill>
                      <a:srgbClr val="7030A0"/>
                    </a:solidFill>
                    <a:latin typeface="Comic Sans MS" panose="030F0702030302020204" pitchFamily="66" charset="0"/>
                  </a:rPr>
                  <a:t>y)</a:t>
                </a:r>
                <a:endParaRPr lang="en-IN" sz="3200" dirty="0" smtClean="0">
                  <a:latin typeface="Comic Sans MS" panose="030F0702030302020204" pitchFamily="66" charset="0"/>
                </a:endParaRPr>
              </a:p>
              <a:p>
                <a:pPr marL="0" indent="0">
                  <a:buNone/>
                </a:pPr>
                <a:r>
                  <a:rPr lang="en-IN" sz="3200" dirty="0" smtClean="0">
                    <a:latin typeface="Comic Sans MS" panose="030F0702030302020204" pitchFamily="66" charset="0"/>
                  </a:rPr>
                  <a:t>Where, </a:t>
                </a:r>
                <a:r>
                  <a:rPr lang="en-IN" sz="3200" dirty="0" smtClean="0">
                    <a:solidFill>
                      <a:srgbClr val="FFFF00"/>
                    </a:solidFill>
                    <a:latin typeface="Comic Sans MS" panose="030F0702030302020204" pitchFamily="66" charset="0"/>
                  </a:rPr>
                  <a:t>y ‘</a:t>
                </a:r>
                <a:r>
                  <a:rPr lang="en-IN" sz="3200" dirty="0" smtClean="0">
                    <a:latin typeface="Comic Sans MS" panose="030F0702030302020204" pitchFamily="66" charset="0"/>
                  </a:rPr>
                  <a:t> = Predicted value of y.</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FF00"/>
                    </a:solidFill>
                    <a:latin typeface="Comic Sans MS" panose="030F0702030302020204" pitchFamily="66" charset="0"/>
                  </a:rPr>
                  <a:t> x ‘</a:t>
                </a:r>
                <a:r>
                  <a:rPr lang="en-IN" sz="3200" dirty="0" smtClean="0">
                    <a:latin typeface="Comic Sans MS" panose="030F0702030302020204" pitchFamily="66" charset="0"/>
                  </a:rPr>
                  <a:t> = Predicted value of x.</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FF00"/>
                    </a:solidFill>
                    <a:latin typeface="Comic Sans MS" panose="030F0702030302020204" pitchFamily="66" charset="0"/>
                  </a:rPr>
                  <a:t>Y</a:t>
                </a:r>
                <a:r>
                  <a:rPr lang="en-IN" sz="3200" dirty="0" smtClean="0">
                    <a:latin typeface="Comic Sans MS" panose="030F0702030302020204" pitchFamily="66" charset="0"/>
                  </a:rPr>
                  <a:t> = average value of y variable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FF00"/>
                    </a:solidFill>
                    <a:latin typeface="Comic Sans MS" panose="030F0702030302020204" pitchFamily="66" charset="0"/>
                  </a:rPr>
                  <a:t> x</a:t>
                </a:r>
                <a:r>
                  <a:rPr lang="en-IN" sz="3200" dirty="0" smtClean="0">
                    <a:latin typeface="Comic Sans MS" panose="030F0702030302020204" pitchFamily="66" charset="0"/>
                  </a:rPr>
                  <a:t> = average value of x variable</a:t>
                </a:r>
              </a:p>
              <a:p>
                <a:pPr marL="0" indent="0">
                  <a:buNone/>
                </a:pPr>
                <a:endParaRPr lang="en-IN" sz="3200" dirty="0">
                  <a:latin typeface="Comic Sans MS" panose="030F0702030302020204" pitchFamily="66" charset="0"/>
                </a:endParaRPr>
              </a:p>
              <a:p>
                <a:pPr marL="0" indent="0">
                  <a:buNone/>
                </a:pPr>
                <a:endParaRPr lang="en-IN" sz="3200" dirty="0">
                  <a:latin typeface="Comic Sans MS" panose="030F0702030302020204" pitchFamily="66" charset="0"/>
                </a:endParaRPr>
              </a:p>
            </p:txBody>
          </p:sp>
        </mc:Choice>
        <mc:Fallback>
          <p:sp>
            <p:nvSpPr>
              <p:cNvPr id="4" name="Content Placeholder 2"/>
              <p:cNvSpPr>
                <a:spLocks noGrp="1" noRot="1" noChangeAspect="1" noMove="1" noResize="1" noEditPoints="1" noAdjustHandles="1" noChangeArrowheads="1" noChangeShapeType="1" noTextEdit="1"/>
              </p:cNvSpPr>
              <p:nvPr>
                <p:ph idx="1"/>
              </p:nvPr>
            </p:nvSpPr>
            <p:spPr>
              <a:xfrm>
                <a:off x="701723" y="350084"/>
                <a:ext cx="10515600" cy="5708073"/>
              </a:xfrm>
              <a:blipFill rotWithShape="0">
                <a:blip r:embed="rId3"/>
                <a:stretch>
                  <a:fillRect l="-1449" t="-2988" b="-961"/>
                </a:stretch>
              </a:blipFill>
            </p:spPr>
            <p:txBody>
              <a:bodyPr/>
              <a:lstStyle/>
              <a:p>
                <a:r>
                  <a:rPr lang="en-US">
                    <a:noFill/>
                  </a:rPr>
                  <a:t> </a:t>
                </a:r>
              </a:p>
            </p:txBody>
          </p:sp>
        </mc:Fallback>
      </mc:AlternateContent>
      <p:cxnSp>
        <p:nvCxnSpPr>
          <p:cNvPr id="6" name="Straight Connector 5"/>
          <p:cNvCxnSpPr/>
          <p:nvPr/>
        </p:nvCxnSpPr>
        <p:spPr>
          <a:xfrm>
            <a:off x="2413169" y="931764"/>
            <a:ext cx="277090" cy="136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87713" y="904468"/>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67409" y="2013448"/>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37860" y="2041158"/>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781470" y="3259736"/>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578804" y="3273591"/>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26403" y="5475224"/>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301919" y="4852803"/>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546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0251"/>
            <a:ext cx="10515600" cy="5876712"/>
          </a:xfrm>
        </p:spPr>
        <p:txBody>
          <a:bodyPr/>
          <a:lstStyle/>
          <a:p>
            <a:pPr marL="0" indent="0">
              <a:buNone/>
            </a:pPr>
            <a:r>
              <a:rPr lang="en-US" dirty="0" smtClean="0">
                <a:latin typeface="Comic Sans MS" panose="030F0702030302020204" pitchFamily="66" charset="0"/>
              </a:rPr>
              <a:t>Exercise no.2. Milk production of a cow was estimated to be 2800 kg in her first lactation. Predict how much milk she will produce in her second lactation with the following information. </a:t>
            </a:r>
          </a:p>
          <a:p>
            <a:pPr marL="571500" indent="-571500">
              <a:buAutoNum type="romanLcParenR"/>
            </a:pPr>
            <a:r>
              <a:rPr lang="en-US" dirty="0" smtClean="0">
                <a:latin typeface="Comic Sans MS" panose="030F0702030302020204" pitchFamily="66" charset="0"/>
              </a:rPr>
              <a:t>Average 1</a:t>
            </a:r>
            <a:r>
              <a:rPr lang="en-US" baseline="30000" dirty="0" smtClean="0">
                <a:latin typeface="Comic Sans MS" panose="030F0702030302020204" pitchFamily="66" charset="0"/>
              </a:rPr>
              <a:t>st</a:t>
            </a:r>
            <a:r>
              <a:rPr lang="en-US" dirty="0" smtClean="0">
                <a:latin typeface="Comic Sans MS" panose="030F0702030302020204" pitchFamily="66" charset="0"/>
              </a:rPr>
              <a:t> lactation milk yield (X) = 2400 kg</a:t>
            </a:r>
          </a:p>
          <a:p>
            <a:pPr marL="571500" indent="-571500">
              <a:buAutoNum type="romanLcParenR"/>
            </a:pPr>
            <a:r>
              <a:rPr lang="en-US" dirty="0" smtClean="0">
                <a:latin typeface="Comic Sans MS" panose="030F0702030302020204" pitchFamily="66" charset="0"/>
              </a:rPr>
              <a:t>Average 2</a:t>
            </a:r>
            <a:r>
              <a:rPr lang="en-US" baseline="30000" dirty="0" smtClean="0">
                <a:latin typeface="Comic Sans MS" panose="030F0702030302020204" pitchFamily="66" charset="0"/>
              </a:rPr>
              <a:t>nd</a:t>
            </a:r>
            <a:r>
              <a:rPr lang="en-US" dirty="0" smtClean="0">
                <a:latin typeface="Comic Sans MS" panose="030F0702030302020204" pitchFamily="66" charset="0"/>
              </a:rPr>
              <a:t> lactation milk yield (Y) = 2600 kg</a:t>
            </a:r>
          </a:p>
          <a:p>
            <a:pPr marL="571500" indent="-571500">
              <a:buAutoNum type="romanLcParenR"/>
            </a:pPr>
            <a:r>
              <a:rPr lang="en-US" dirty="0" err="1" smtClean="0">
                <a:latin typeface="Comic Sans MS" panose="030F0702030302020204" pitchFamily="66" charset="0"/>
              </a:rPr>
              <a:t>b</a:t>
            </a:r>
            <a:r>
              <a:rPr lang="en-US" baseline="-25000" dirty="0" err="1" smtClean="0">
                <a:latin typeface="Comic Sans MS" panose="030F0702030302020204" pitchFamily="66" charset="0"/>
              </a:rPr>
              <a:t>YX</a:t>
            </a:r>
            <a:r>
              <a:rPr lang="en-US" baseline="-25000" dirty="0">
                <a:latin typeface="Comic Sans MS" panose="030F0702030302020204" pitchFamily="66" charset="0"/>
              </a:rPr>
              <a:t> </a:t>
            </a:r>
            <a:r>
              <a:rPr lang="en-US" dirty="0" smtClean="0">
                <a:latin typeface="Comic Sans MS" panose="030F0702030302020204" pitchFamily="66" charset="0"/>
              </a:rPr>
              <a:t> = 0.60</a:t>
            </a:r>
            <a:endParaRPr lang="en-US" baseline="-25000" dirty="0">
              <a:latin typeface="Comic Sans MS" panose="030F0702030302020204" pitchFamily="66" charset="0"/>
            </a:endParaRPr>
          </a:p>
        </p:txBody>
      </p:sp>
      <p:cxnSp>
        <p:nvCxnSpPr>
          <p:cNvPr id="4" name="Straight Connector 3"/>
          <p:cNvCxnSpPr/>
          <p:nvPr/>
        </p:nvCxnSpPr>
        <p:spPr>
          <a:xfrm>
            <a:off x="6836920" y="2441077"/>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798251" y="189744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410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3239"/>
          </a:xfrm>
        </p:spPr>
        <p:txBody>
          <a:bodyPr/>
          <a:lstStyle/>
          <a:p>
            <a:pPr algn="ctr"/>
            <a:r>
              <a:rPr lang="en-IN" b="1" dirty="0" smtClean="0">
                <a:solidFill>
                  <a:srgbClr val="FF0000"/>
                </a:solidFill>
                <a:latin typeface="Comic Sans MS" panose="030F0702030302020204" pitchFamily="66" charset="0"/>
              </a:rPr>
              <a:t>Regression</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288473"/>
            <a:ext cx="10515600" cy="5098472"/>
          </a:xfrm>
        </p:spPr>
        <p:txBody>
          <a:bodyPr>
            <a:normAutofit/>
          </a:bodyPr>
          <a:lstStyle/>
          <a:p>
            <a:pPr algn="just">
              <a:spcAft>
                <a:spcPts val="1200"/>
              </a:spcAft>
            </a:pPr>
            <a:r>
              <a:rPr lang="en-IN" sz="3200" dirty="0" smtClean="0">
                <a:solidFill>
                  <a:srgbClr val="00B050"/>
                </a:solidFill>
                <a:latin typeface="Comic Sans MS" panose="030F0702030302020204" pitchFamily="66" charset="0"/>
              </a:rPr>
              <a:t>Regression measures the average relationship between two variables.</a:t>
            </a:r>
          </a:p>
          <a:p>
            <a:pPr algn="just">
              <a:spcAft>
                <a:spcPts val="1200"/>
              </a:spcAft>
            </a:pPr>
            <a:r>
              <a:rPr lang="en-IN" sz="3200" dirty="0">
                <a:latin typeface="Comic Sans MS" panose="030F0702030302020204" pitchFamily="66" charset="0"/>
              </a:rPr>
              <a:t>Concept of regression was given by </a:t>
            </a:r>
            <a:r>
              <a:rPr lang="en-IN" sz="3200" dirty="0">
                <a:solidFill>
                  <a:srgbClr val="FF0000"/>
                </a:solidFill>
                <a:latin typeface="Comic Sans MS" panose="030F0702030302020204" pitchFamily="66" charset="0"/>
              </a:rPr>
              <a:t>Francis Galton.</a:t>
            </a:r>
            <a:endParaRPr lang="en-IN" sz="3200" dirty="0" smtClean="0">
              <a:solidFill>
                <a:srgbClr val="FF0000"/>
              </a:solidFill>
              <a:latin typeface="Comic Sans MS" panose="030F0702030302020204" pitchFamily="66" charset="0"/>
            </a:endParaRPr>
          </a:p>
          <a:p>
            <a:pPr algn="just">
              <a:spcAft>
                <a:spcPts val="1200"/>
              </a:spcAft>
            </a:pPr>
            <a:r>
              <a:rPr lang="en-IN" sz="3200" dirty="0" smtClean="0">
                <a:latin typeface="Comic Sans MS" panose="030F0702030302020204" pitchFamily="66" charset="0"/>
              </a:rPr>
              <a:t>It is </a:t>
            </a:r>
            <a:r>
              <a:rPr lang="en-IN" sz="3200" dirty="0" smtClean="0">
                <a:solidFill>
                  <a:srgbClr val="7030A0"/>
                </a:solidFill>
                <a:latin typeface="Comic Sans MS" panose="030F0702030302020204" pitchFamily="66" charset="0"/>
              </a:rPr>
              <a:t>denoted as ‘b’.</a:t>
            </a:r>
          </a:p>
          <a:p>
            <a:pPr algn="just">
              <a:spcAft>
                <a:spcPts val="1200"/>
              </a:spcAft>
            </a:pPr>
            <a:r>
              <a:rPr lang="en-IN" sz="3200" dirty="0">
                <a:solidFill>
                  <a:srgbClr val="FF0000"/>
                </a:solidFill>
                <a:latin typeface="Comic Sans MS" panose="030F0702030302020204" pitchFamily="66" charset="0"/>
              </a:rPr>
              <a:t> </a:t>
            </a:r>
            <a:r>
              <a:rPr lang="en-IN" sz="3200" dirty="0" err="1" smtClean="0">
                <a:solidFill>
                  <a:srgbClr val="FF0000"/>
                </a:solidFill>
                <a:latin typeface="Comic Sans MS" panose="030F0702030302020204" pitchFamily="66" charset="0"/>
              </a:rPr>
              <a:t>b</a:t>
            </a:r>
            <a:r>
              <a:rPr lang="en-IN" sz="3200" baseline="-25000" dirty="0" err="1" smtClean="0">
                <a:solidFill>
                  <a:srgbClr val="FF0000"/>
                </a:solidFill>
                <a:latin typeface="Comic Sans MS" panose="030F0702030302020204" pitchFamily="66" charset="0"/>
              </a:rPr>
              <a:t>yx</a:t>
            </a:r>
            <a:r>
              <a:rPr lang="en-IN" sz="3200" dirty="0" smtClean="0">
                <a:latin typeface="Comic Sans MS" panose="030F0702030302020204" pitchFamily="66" charset="0"/>
              </a:rPr>
              <a:t> means regression of y on x, where, y is dependent variable and x independent variable.</a:t>
            </a:r>
          </a:p>
          <a:p>
            <a:pPr algn="just">
              <a:spcAft>
                <a:spcPts val="1200"/>
              </a:spcAft>
            </a:pPr>
            <a:r>
              <a:rPr lang="en-IN" sz="3200" dirty="0" err="1">
                <a:solidFill>
                  <a:srgbClr val="FF0000"/>
                </a:solidFill>
                <a:latin typeface="Comic Sans MS" panose="030F0702030302020204" pitchFamily="66" charset="0"/>
              </a:rPr>
              <a:t>b</a:t>
            </a:r>
            <a:r>
              <a:rPr lang="en-IN" sz="3200" baseline="-25000" dirty="0" err="1" smtClean="0">
                <a:solidFill>
                  <a:srgbClr val="FF0000"/>
                </a:solidFill>
                <a:latin typeface="Comic Sans MS" panose="030F0702030302020204" pitchFamily="66" charset="0"/>
              </a:rPr>
              <a:t>xy</a:t>
            </a:r>
            <a:r>
              <a:rPr lang="en-IN" sz="3200" dirty="0" smtClean="0">
                <a:latin typeface="Comic Sans MS" panose="030F0702030302020204" pitchFamily="66" charset="0"/>
              </a:rPr>
              <a:t> means regression of x on y, where, x is dependent variable and y is independent variable.</a:t>
            </a:r>
          </a:p>
          <a:p>
            <a:pPr algn="just"/>
            <a:endParaRPr lang="en-IN" sz="3200" dirty="0">
              <a:latin typeface="Comic Sans MS" panose="030F0702030302020204" pitchFamily="66" charset="0"/>
            </a:endParaRPr>
          </a:p>
        </p:txBody>
      </p:sp>
    </p:spTree>
    <p:extLst>
      <p:ext uri="{BB962C8B-B14F-4D97-AF65-F5344CB8AC3E}">
        <p14:creationId xmlns:p14="http://schemas.microsoft.com/office/powerpoint/2010/main" val="75926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pPr marL="0" indent="0">
              <a:buNone/>
            </a:pPr>
            <a:endParaRPr lang="en-IN" sz="11500" b="1" dirty="0" smtClean="0">
              <a:solidFill>
                <a:srgbClr val="00B0F0"/>
              </a:solidFill>
              <a:latin typeface="Comic Sans MS" panose="030F0702030302020204" pitchFamily="66" charset="0"/>
            </a:endParaRPr>
          </a:p>
          <a:p>
            <a:pPr marL="0" indent="0">
              <a:buNone/>
            </a:pPr>
            <a:r>
              <a:rPr lang="en-IN" sz="11500" b="1" dirty="0" smtClean="0">
                <a:solidFill>
                  <a:srgbClr val="00B0F0"/>
                </a:solidFill>
                <a:latin typeface="Comic Sans MS" panose="030F0702030302020204" pitchFamily="66" charset="0"/>
              </a:rPr>
              <a:t>THANK 	YOU</a:t>
            </a:r>
            <a:endParaRPr lang="en-IN" b="1" dirty="0">
              <a:solidFill>
                <a:srgbClr val="00B0F0"/>
              </a:solidFill>
              <a:latin typeface="Comic Sans MS" panose="030F0702030302020204" pitchFamily="66" charset="0"/>
            </a:endParaRPr>
          </a:p>
        </p:txBody>
      </p:sp>
    </p:spTree>
    <p:extLst>
      <p:ext uri="{BB962C8B-B14F-4D97-AF65-F5344CB8AC3E}">
        <p14:creationId xmlns:p14="http://schemas.microsoft.com/office/powerpoint/2010/main" val="25002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539654"/>
          </a:xfrm>
        </p:spPr>
        <p:txBody>
          <a:bodyPr/>
          <a:lstStyle/>
          <a:p>
            <a:r>
              <a:rPr lang="en-IN" sz="3200" dirty="0" smtClean="0">
                <a:solidFill>
                  <a:srgbClr val="FFFF00"/>
                </a:solidFill>
                <a:latin typeface="Comic Sans MS" panose="030F0702030302020204" pitchFamily="66" charset="0"/>
              </a:rPr>
              <a:t>In case of correlation,</a:t>
            </a:r>
            <a:r>
              <a:rPr lang="en-IN" sz="3200" dirty="0" smtClean="0">
                <a:latin typeface="Comic Sans MS" panose="030F0702030302020204" pitchFamily="66" charset="0"/>
              </a:rPr>
              <a:t> </a:t>
            </a:r>
            <a:r>
              <a:rPr lang="en-IN" sz="3200" dirty="0" err="1" smtClean="0">
                <a:latin typeface="Comic Sans MS" panose="030F0702030302020204" pitchFamily="66" charset="0"/>
              </a:rPr>
              <a:t>r</a:t>
            </a:r>
            <a:r>
              <a:rPr lang="en-IN" sz="3200" baseline="-25000" dirty="0" err="1" smtClean="0">
                <a:latin typeface="Comic Sans MS" panose="030F0702030302020204" pitchFamily="66" charset="0"/>
              </a:rPr>
              <a:t>xy</a:t>
            </a:r>
            <a:r>
              <a:rPr lang="en-IN" sz="3200" dirty="0" smtClean="0">
                <a:latin typeface="Comic Sans MS" panose="030F0702030302020204" pitchFamily="66" charset="0"/>
              </a:rPr>
              <a:t> = </a:t>
            </a:r>
            <a:r>
              <a:rPr lang="en-IN" sz="3200" dirty="0" err="1" smtClean="0">
                <a:latin typeface="Comic Sans MS" panose="030F0702030302020204" pitchFamily="66" charset="0"/>
              </a:rPr>
              <a:t>r</a:t>
            </a:r>
            <a:r>
              <a:rPr lang="en-IN" sz="3200" baseline="-25000" dirty="0" err="1" smtClean="0">
                <a:latin typeface="Comic Sans MS" panose="030F0702030302020204" pitchFamily="66" charset="0"/>
              </a:rPr>
              <a:t>yx</a:t>
            </a:r>
            <a:endParaRPr lang="en-IN" sz="3200" baseline="-25000" dirty="0" smtClean="0">
              <a:latin typeface="Comic Sans MS" panose="030F0702030302020204" pitchFamily="66" charset="0"/>
            </a:endParaRPr>
          </a:p>
          <a:p>
            <a:r>
              <a:rPr lang="en-IN" sz="3200" dirty="0" smtClean="0">
                <a:latin typeface="Comic Sans MS" panose="030F0702030302020204" pitchFamily="66" charset="0"/>
              </a:rPr>
              <a:t>In case of </a:t>
            </a:r>
            <a:r>
              <a:rPr lang="en-IN" sz="3200" dirty="0" smtClean="0">
                <a:solidFill>
                  <a:srgbClr val="00B0F0"/>
                </a:solidFill>
                <a:latin typeface="Comic Sans MS" panose="030F0702030302020204" pitchFamily="66" charset="0"/>
              </a:rPr>
              <a:t>regression, </a:t>
            </a:r>
            <a:r>
              <a:rPr lang="en-IN" sz="3200" dirty="0" err="1" smtClean="0">
                <a:solidFill>
                  <a:srgbClr val="00B0F0"/>
                </a:solidFill>
                <a:latin typeface="Comic Sans MS" panose="030F0702030302020204" pitchFamily="66" charset="0"/>
              </a:rPr>
              <a:t>b</a:t>
            </a:r>
            <a:r>
              <a:rPr lang="en-IN" sz="3200" baseline="-25000" dirty="0" err="1" smtClean="0">
                <a:solidFill>
                  <a:srgbClr val="00B0F0"/>
                </a:solidFill>
                <a:latin typeface="Comic Sans MS" panose="030F0702030302020204" pitchFamily="66" charset="0"/>
              </a:rPr>
              <a:t>yx</a:t>
            </a:r>
            <a:r>
              <a:rPr lang="en-IN" sz="3200" dirty="0" smtClean="0">
                <a:solidFill>
                  <a:srgbClr val="00B0F0"/>
                </a:solidFill>
                <a:latin typeface="Comic Sans MS" panose="030F0702030302020204" pitchFamily="66" charset="0"/>
              </a:rPr>
              <a:t> ≠ </a:t>
            </a:r>
            <a:r>
              <a:rPr lang="en-IN" sz="3200" dirty="0" err="1" smtClean="0">
                <a:solidFill>
                  <a:srgbClr val="00B0F0"/>
                </a:solidFill>
                <a:latin typeface="Comic Sans MS" panose="030F0702030302020204" pitchFamily="66" charset="0"/>
              </a:rPr>
              <a:t>b</a:t>
            </a:r>
            <a:r>
              <a:rPr lang="en-IN" sz="3200" baseline="-25000" dirty="0" err="1" smtClean="0">
                <a:solidFill>
                  <a:srgbClr val="00B0F0"/>
                </a:solidFill>
                <a:latin typeface="Comic Sans MS" panose="030F0702030302020204" pitchFamily="66" charset="0"/>
              </a:rPr>
              <a:t>xy</a:t>
            </a:r>
            <a:endParaRPr lang="en-IN" sz="3200" baseline="-25000" dirty="0" smtClean="0">
              <a:solidFill>
                <a:srgbClr val="00B0F0"/>
              </a:solidFill>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r>
              <a:rPr lang="en-IN" sz="3200" dirty="0" smtClean="0">
                <a:solidFill>
                  <a:srgbClr val="FF0000"/>
                </a:solidFill>
                <a:latin typeface="Comic Sans MS" panose="030F0702030302020204" pitchFamily="66" charset="0"/>
              </a:rPr>
              <a:t>Regression coefficient:</a:t>
            </a:r>
            <a:r>
              <a:rPr lang="en-IN" sz="3200" dirty="0" smtClean="0">
                <a:latin typeface="Comic Sans MS" panose="030F0702030302020204" pitchFamily="66" charset="0"/>
              </a:rPr>
              <a:t> </a:t>
            </a:r>
            <a:r>
              <a:rPr lang="en-IN" sz="3200" dirty="0" smtClean="0">
                <a:solidFill>
                  <a:srgbClr val="FFFF00"/>
                </a:solidFill>
                <a:latin typeface="Comic Sans MS" panose="030F0702030302020204" pitchFamily="66" charset="0"/>
              </a:rPr>
              <a:t>It measures the amount of change in dependent variable for unit change in the independent variable.</a:t>
            </a:r>
          </a:p>
          <a:p>
            <a:pPr marL="0" indent="0">
              <a:buNone/>
            </a:pPr>
            <a:endParaRPr lang="en-IN" sz="3200" dirty="0">
              <a:latin typeface="Comic Sans MS" panose="030F0702030302020204" pitchFamily="66" charset="0"/>
            </a:endParaRPr>
          </a:p>
          <a:p>
            <a:pPr marL="0" indent="0">
              <a:buNone/>
            </a:pPr>
            <a:r>
              <a:rPr lang="en-IN" sz="3200" dirty="0" smtClean="0">
                <a:latin typeface="Comic Sans MS" panose="030F0702030302020204" pitchFamily="66" charset="0"/>
              </a:rPr>
              <a:t>	</a:t>
            </a:r>
            <a:endParaRPr lang="en-IN" sz="3200" baseline="30000" dirty="0">
              <a:latin typeface="Comic Sans MS" panose="030F0702030302020204" pitchFamily="66" charset="0"/>
            </a:endParaRPr>
          </a:p>
        </p:txBody>
      </p:sp>
    </p:spTree>
    <p:extLst>
      <p:ext uri="{BB962C8B-B14F-4D97-AF65-F5344CB8AC3E}">
        <p14:creationId xmlns:p14="http://schemas.microsoft.com/office/powerpoint/2010/main" val="284056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39800" y="537029"/>
                <a:ext cx="10515600" cy="5849258"/>
              </a:xfrm>
            </p:spPr>
            <p:txBody>
              <a:bodyPr>
                <a:noAutofit/>
              </a:bodyPr>
              <a:lstStyle/>
              <a:p>
                <a:pPr marL="0" indent="0">
                  <a:buNone/>
                </a:pPr>
                <a:endParaRPr lang="en-IN" sz="3200" dirty="0" smtClean="0">
                  <a:latin typeface="Comic Sans MS" panose="030F0702030302020204" pitchFamily="66" charset="0"/>
                </a:endParaRP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b</a:t>
                </a:r>
                <a:r>
                  <a:rPr lang="en-IN" sz="3200" baseline="-25000" dirty="0" err="1" smtClean="0">
                    <a:solidFill>
                      <a:srgbClr val="FF0000"/>
                    </a:solidFill>
                    <a:latin typeface="Comic Sans MS" panose="030F0702030302020204" pitchFamily="66" charset="0"/>
                  </a:rPr>
                  <a:t>yx</a:t>
                </a:r>
                <a:r>
                  <a:rPr lang="en-IN" sz="3200" dirty="0" smtClean="0">
                    <a:solidFill>
                      <a:srgbClr val="FF0000"/>
                    </a:solidFill>
                    <a:latin typeface="Comic Sans MS" panose="030F0702030302020204" pitchFamily="66" charset="0"/>
                  </a:rPr>
                  <a:t> </a:t>
                </a:r>
                <a:r>
                  <a:rPr lang="en-IN" sz="3200" dirty="0">
                    <a:solidFill>
                      <a:srgbClr val="FF0000"/>
                    </a:solidFill>
                    <a:latin typeface="Comic Sans MS" panose="030F0702030302020204" pitchFamily="66" charset="0"/>
                  </a:rPr>
                  <a:t>= </a:t>
                </a:r>
                <a14:m>
                  <m:oMath xmlns:m="http://schemas.openxmlformats.org/officeDocument/2006/math">
                    <m:f>
                      <m:fPr>
                        <m:ctrlPr>
                          <a:rPr lang="en-IN" sz="4000" i="1" smtClean="0">
                            <a:solidFill>
                              <a:srgbClr val="FF0000"/>
                            </a:solidFill>
                            <a:latin typeface="Cambria Math" panose="02040503050406030204" pitchFamily="18" charset="0"/>
                          </a:rPr>
                        </m:ctrlPr>
                      </m:fPr>
                      <m:num>
                        <m:r>
                          <m:rPr>
                            <m:sty m:val="p"/>
                          </m:rPr>
                          <a:rPr lang="en-IN" sz="4000" b="0" i="0" smtClean="0">
                            <a:solidFill>
                              <a:srgbClr val="FF0000"/>
                            </a:solidFill>
                            <a:latin typeface="Cambria Math" panose="02040503050406030204" pitchFamily="18" charset="0"/>
                          </a:rPr>
                          <m:t>Cov</m:t>
                        </m:r>
                        <m:r>
                          <a:rPr lang="en-IN" sz="4000" b="0" i="0" smtClean="0">
                            <a:solidFill>
                              <a:srgbClr val="FF0000"/>
                            </a:solidFill>
                            <a:latin typeface="Cambria Math" panose="02040503050406030204" pitchFamily="18" charset="0"/>
                          </a:rPr>
                          <m:t>.</m:t>
                        </m:r>
                        <m:r>
                          <m:rPr>
                            <m:sty m:val="p"/>
                          </m:rPr>
                          <a:rPr lang="en-IN" sz="4000" b="0" i="0" smtClean="0">
                            <a:solidFill>
                              <a:srgbClr val="FF0000"/>
                            </a:solidFill>
                            <a:latin typeface="Cambria Math" panose="02040503050406030204" pitchFamily="18" charset="0"/>
                          </a:rPr>
                          <m:t>xy</m:t>
                        </m:r>
                      </m:num>
                      <m:den>
                        <m:r>
                          <m:rPr>
                            <m:sty m:val="p"/>
                          </m:rPr>
                          <a:rPr lang="en-IN" sz="4000" b="0" i="0" smtClean="0">
                            <a:solidFill>
                              <a:srgbClr val="FF0000"/>
                            </a:solidFill>
                            <a:latin typeface="Cambria Math" panose="02040503050406030204" pitchFamily="18" charset="0"/>
                          </a:rPr>
                          <m:t>Var</m:t>
                        </m:r>
                        <m:r>
                          <a:rPr lang="en-IN" sz="4000" b="0" i="0" smtClean="0">
                            <a:solidFill>
                              <a:srgbClr val="FF0000"/>
                            </a:solidFill>
                            <a:latin typeface="Cambria Math" panose="02040503050406030204" pitchFamily="18" charset="0"/>
                          </a:rPr>
                          <m:t>.</m:t>
                        </m:r>
                        <m:r>
                          <m:rPr>
                            <m:sty m:val="p"/>
                          </m:rPr>
                          <a:rPr lang="en-IN" sz="4000" b="0" i="0" smtClean="0">
                            <a:solidFill>
                              <a:srgbClr val="FF0000"/>
                            </a:solidFill>
                            <a:latin typeface="Cambria Math" panose="02040503050406030204" pitchFamily="18" charset="0"/>
                          </a:rPr>
                          <m:t>x</m:t>
                        </m:r>
                      </m:den>
                    </m:f>
                  </m:oMath>
                </a14:m>
                <a:r>
                  <a:rPr lang="en-IN" sz="4000" dirty="0" smtClean="0">
                    <a:solidFill>
                      <a:srgbClr val="FF0000"/>
                    </a:solidFill>
                    <a:latin typeface="Comic Sans MS" panose="030F0702030302020204" pitchFamily="66" charset="0"/>
                  </a:rPr>
                  <a:t> </a:t>
                </a:r>
                <a:r>
                  <a:rPr lang="en-IN" sz="3200" dirty="0" smtClean="0">
                    <a:latin typeface="Comic Sans MS" panose="030F0702030302020204" pitchFamily="66" charset="0"/>
                  </a:rPr>
                  <a:t>	=</a:t>
                </a:r>
                <a14:m>
                  <m:oMath xmlns:m="http://schemas.openxmlformats.org/officeDocument/2006/math">
                    <m:f>
                      <m:fPr>
                        <m:ctrlPr>
                          <a:rPr lang="en-IN" sz="3200" i="1" smtClean="0">
                            <a:latin typeface="Cambria Math" panose="02040503050406030204" pitchFamily="18" charset="0"/>
                          </a:rPr>
                        </m:ctrlPr>
                      </m:fPr>
                      <m:num>
                        <m:r>
                          <a:rPr lang="en-US" sz="3200" b="0" i="0" smtClean="0">
                            <a:latin typeface="Cambria Math" panose="02040503050406030204" pitchFamily="18" charset="0"/>
                          </a:rPr>
                          <m:t>   </m:t>
                        </m:r>
                        <m:r>
                          <a:rPr lang="en-IN" sz="3200" i="0" smtClean="0">
                            <a:latin typeface="Cambria Math" panose="02040503050406030204" pitchFamily="18" charset="0"/>
                          </a:rPr>
                          <m:t>∑</m:t>
                        </m:r>
                        <m:r>
                          <m:rPr>
                            <m:sty m:val="p"/>
                          </m:rPr>
                          <a:rPr lang="en-US" sz="3200" b="0" i="0" smtClean="0">
                            <a:latin typeface="Cambria Math" panose="02040503050406030204" pitchFamily="18" charset="0"/>
                          </a:rPr>
                          <m:t>XY</m:t>
                        </m:r>
                        <m:r>
                          <a:rPr lang="en-US" sz="3200" b="0" i="0" smtClean="0">
                            <a:latin typeface="Cambria Math" panose="02040503050406030204" pitchFamily="18" charset="0"/>
                          </a:rPr>
                          <m:t> − ∑</m:t>
                        </m:r>
                        <m:r>
                          <m:rPr>
                            <m:sty m:val="p"/>
                          </m:rPr>
                          <a:rPr lang="en-US" sz="3200" b="0" i="0" smtClean="0">
                            <a:latin typeface="Cambria Math" panose="02040503050406030204" pitchFamily="18" charset="0"/>
                          </a:rPr>
                          <m:t>X</m:t>
                        </m:r>
                        <m:r>
                          <a:rPr lang="en-US" sz="3200" b="0" i="0" smtClean="0">
                            <a:latin typeface="Cambria Math" panose="02040503050406030204" pitchFamily="18" charset="0"/>
                          </a:rPr>
                          <m:t>∑</m:t>
                        </m:r>
                        <m:r>
                          <m:rPr>
                            <m:sty m:val="p"/>
                          </m:rPr>
                          <a:rPr lang="en-US" sz="3200" b="0" i="0" smtClean="0">
                            <a:latin typeface="Cambria Math" panose="02040503050406030204" pitchFamily="18" charset="0"/>
                          </a:rPr>
                          <m:t>Y</m:t>
                        </m:r>
                        <m:r>
                          <a:rPr lang="en-US" sz="3200" b="0" i="0" smtClean="0">
                            <a:latin typeface="Cambria Math" panose="02040503050406030204" pitchFamily="18" charset="0"/>
                          </a:rPr>
                          <m:t>/</m:t>
                        </m:r>
                        <m:r>
                          <m:rPr>
                            <m:sty m:val="p"/>
                          </m:rPr>
                          <a:rPr lang="en-US" sz="3200" b="0" i="0" smtClean="0">
                            <a:latin typeface="Cambria Math" panose="02040503050406030204" pitchFamily="18" charset="0"/>
                          </a:rPr>
                          <m:t>N</m:t>
                        </m:r>
                      </m:num>
                      <m:den>
                        <m:r>
                          <a:rPr lang="en-IN" sz="3200" i="0" smtClean="0">
                            <a:latin typeface="Cambria Math" panose="02040503050406030204" pitchFamily="18" charset="0"/>
                          </a:rPr>
                          <m:t>∑</m:t>
                        </m:r>
                        <m:r>
                          <m:rPr>
                            <m:sty m:val="p"/>
                          </m:rPr>
                          <a:rPr lang="en-US" sz="3200" b="0" i="0" smtClean="0">
                            <a:latin typeface="Cambria Math" panose="02040503050406030204" pitchFamily="18" charset="0"/>
                          </a:rPr>
                          <m:t>X</m:t>
                        </m:r>
                        <m:r>
                          <a:rPr lang="en-US" sz="3200" b="0" i="0" baseline="30000" smtClean="0">
                            <a:latin typeface="Cambria Math" panose="02040503050406030204" pitchFamily="18" charset="0"/>
                          </a:rPr>
                          <m:t>2</m:t>
                        </m:r>
                        <m:r>
                          <a:rPr lang="en-US" sz="3200" b="0" i="0" smtClean="0">
                            <a:latin typeface="Cambria Math" panose="02040503050406030204" pitchFamily="18" charset="0"/>
                          </a:rPr>
                          <m:t> −</m:t>
                        </m:r>
                        <m:d>
                          <m:dPr>
                            <m:ctrlPr>
                              <a:rPr lang="en-US" sz="3200" b="0" i="1" smtClean="0">
                                <a:latin typeface="Cambria Math" panose="02040503050406030204" pitchFamily="18" charset="0"/>
                              </a:rPr>
                            </m:ctrlPr>
                          </m:dPr>
                          <m:e>
                            <m:r>
                              <a:rPr lang="en-US" sz="3200" b="0" i="0" smtClean="0">
                                <a:latin typeface="Cambria Math" panose="02040503050406030204" pitchFamily="18" charset="0"/>
                              </a:rPr>
                              <m:t>∑</m:t>
                            </m:r>
                            <m:r>
                              <m:rPr>
                                <m:sty m:val="p"/>
                              </m:rPr>
                              <a:rPr lang="en-US" sz="3200" b="0" i="0" smtClean="0">
                                <a:latin typeface="Cambria Math" panose="02040503050406030204" pitchFamily="18" charset="0"/>
                              </a:rPr>
                              <m:t>X</m:t>
                            </m:r>
                          </m:e>
                        </m:d>
                        <m:r>
                          <a:rPr lang="en-US" sz="3200" b="0" i="0" baseline="30000" smtClean="0">
                            <a:latin typeface="Cambria Math" panose="02040503050406030204" pitchFamily="18" charset="0"/>
                          </a:rPr>
                          <m:t>2</m:t>
                        </m:r>
                        <m:r>
                          <a:rPr lang="en-US" sz="3200" b="0" i="0" smtClean="0">
                            <a:latin typeface="Cambria Math" panose="02040503050406030204" pitchFamily="18" charset="0"/>
                          </a:rPr>
                          <m:t>/</m:t>
                        </m:r>
                        <m:r>
                          <m:rPr>
                            <m:sty m:val="p"/>
                          </m:rPr>
                          <a:rPr lang="en-US" sz="3200" b="0" i="0" smtClean="0">
                            <a:latin typeface="Cambria Math" panose="02040503050406030204" pitchFamily="18" charset="0"/>
                          </a:rPr>
                          <m:t>N</m:t>
                        </m:r>
                      </m:den>
                    </m:f>
                  </m:oMath>
                </a14:m>
                <a:endParaRPr lang="en-IN" sz="3200" dirty="0">
                  <a:solidFill>
                    <a:srgbClr val="00B050"/>
                  </a:solidFill>
                  <a:latin typeface="Comic Sans MS" panose="030F0702030302020204" pitchFamily="66" charset="0"/>
                </a:endParaRPr>
              </a:p>
              <a:p>
                <a:pPr marL="0" indent="0">
                  <a:buNone/>
                </a:pPr>
                <a:r>
                  <a:rPr lang="en-IN" sz="3200" dirty="0">
                    <a:solidFill>
                      <a:srgbClr val="00B050"/>
                    </a:solidFill>
                    <a:latin typeface="Comic Sans MS" panose="030F0702030302020204" pitchFamily="66" charset="0"/>
                  </a:rPr>
                  <a:t>					</a:t>
                </a:r>
                <a:endParaRPr lang="en-IN" sz="3200" dirty="0" smtClean="0">
                  <a:solidFill>
                    <a:srgbClr val="00B050"/>
                  </a:solidFill>
                  <a:latin typeface="Comic Sans MS" panose="030F0702030302020204" pitchFamily="66" charset="0"/>
                </a:endParaRPr>
              </a:p>
              <a:p>
                <a:pPr marL="0" indent="0">
                  <a:buNone/>
                </a:pPr>
                <a:r>
                  <a:rPr lang="en-IN" sz="3200" dirty="0" smtClean="0">
                    <a:solidFill>
                      <a:srgbClr val="00B050"/>
                    </a:solidFill>
                    <a:latin typeface="Comic Sans MS" panose="030F0702030302020204" pitchFamily="66" charset="0"/>
                  </a:rPr>
                  <a:t>Likewise,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FF0000"/>
                    </a:solidFill>
                    <a:latin typeface="Comic Sans MS" panose="030F0702030302020204" pitchFamily="66" charset="0"/>
                  </a:rPr>
                  <a:t>b</a:t>
                </a:r>
                <a:r>
                  <a:rPr lang="en-IN" sz="3200" baseline="-25000" dirty="0" err="1" smtClean="0">
                    <a:solidFill>
                      <a:srgbClr val="FF0000"/>
                    </a:solidFill>
                    <a:latin typeface="Comic Sans MS" panose="030F0702030302020204" pitchFamily="66" charset="0"/>
                  </a:rPr>
                  <a:t>xy</a:t>
                </a:r>
                <a:r>
                  <a:rPr lang="en-IN" sz="3200" dirty="0" smtClean="0">
                    <a:solidFill>
                      <a:srgbClr val="FF0000"/>
                    </a:solidFill>
                    <a:latin typeface="Comic Sans MS" panose="030F0702030302020204" pitchFamily="66" charset="0"/>
                  </a:rPr>
                  <a:t> </a:t>
                </a:r>
                <a:r>
                  <a:rPr lang="en-IN" sz="3200" dirty="0">
                    <a:solidFill>
                      <a:srgbClr val="FF0000"/>
                    </a:solidFill>
                    <a:latin typeface="Comic Sans MS" panose="030F0702030302020204" pitchFamily="66" charset="0"/>
                  </a:rPr>
                  <a:t>= </a:t>
                </a:r>
                <a14:m>
                  <m:oMath xmlns:m="http://schemas.openxmlformats.org/officeDocument/2006/math">
                    <m:f>
                      <m:fPr>
                        <m:ctrlPr>
                          <a:rPr lang="en-IN" sz="4400" i="1">
                            <a:solidFill>
                              <a:srgbClr val="FF0000"/>
                            </a:solidFill>
                            <a:latin typeface="Cambria Math" panose="02040503050406030204" pitchFamily="18" charset="0"/>
                          </a:rPr>
                        </m:ctrlPr>
                      </m:fPr>
                      <m:num>
                        <m:r>
                          <m:rPr>
                            <m:sty m:val="p"/>
                          </m:rPr>
                          <a:rPr lang="en-IN" sz="4400">
                            <a:solidFill>
                              <a:srgbClr val="FF0000"/>
                            </a:solidFill>
                            <a:latin typeface="Cambria Math" panose="02040503050406030204" pitchFamily="18" charset="0"/>
                          </a:rPr>
                          <m:t>Cov</m:t>
                        </m:r>
                        <m:r>
                          <a:rPr lang="en-IN" sz="4400">
                            <a:solidFill>
                              <a:srgbClr val="FF0000"/>
                            </a:solidFill>
                            <a:latin typeface="Cambria Math" panose="02040503050406030204" pitchFamily="18" charset="0"/>
                          </a:rPr>
                          <m:t>.</m:t>
                        </m:r>
                        <m:r>
                          <m:rPr>
                            <m:sty m:val="p"/>
                          </m:rPr>
                          <a:rPr lang="en-IN" sz="4400">
                            <a:solidFill>
                              <a:srgbClr val="FF0000"/>
                            </a:solidFill>
                            <a:latin typeface="Cambria Math" panose="02040503050406030204" pitchFamily="18" charset="0"/>
                          </a:rPr>
                          <m:t>xy</m:t>
                        </m:r>
                      </m:num>
                      <m:den>
                        <m:r>
                          <m:rPr>
                            <m:sty m:val="p"/>
                          </m:rPr>
                          <a:rPr lang="en-IN" sz="4400">
                            <a:solidFill>
                              <a:srgbClr val="FF0000"/>
                            </a:solidFill>
                            <a:latin typeface="Cambria Math" panose="02040503050406030204" pitchFamily="18" charset="0"/>
                          </a:rPr>
                          <m:t>Var</m:t>
                        </m:r>
                        <m:r>
                          <a:rPr lang="en-IN" sz="4400">
                            <a:solidFill>
                              <a:srgbClr val="FF0000"/>
                            </a:solidFill>
                            <a:latin typeface="Cambria Math" panose="02040503050406030204" pitchFamily="18" charset="0"/>
                          </a:rPr>
                          <m:t>.</m:t>
                        </m:r>
                        <m:r>
                          <a:rPr lang="en-IN" sz="4400" b="0" i="1" smtClean="0">
                            <a:solidFill>
                              <a:srgbClr val="FF0000"/>
                            </a:solidFill>
                            <a:latin typeface="Cambria Math" panose="02040503050406030204" pitchFamily="18" charset="0"/>
                          </a:rPr>
                          <m:t>𝑦</m:t>
                        </m:r>
                      </m:den>
                    </m:f>
                  </m:oMath>
                </a14:m>
                <a:r>
                  <a:rPr lang="en-IN" sz="3200" dirty="0" smtClean="0">
                    <a:latin typeface="Comic Sans MS" panose="030F0702030302020204" pitchFamily="66" charset="0"/>
                  </a:rPr>
                  <a:t> = </a:t>
                </a:r>
                <a14:m>
                  <m:oMath xmlns:m="http://schemas.openxmlformats.org/officeDocument/2006/math">
                    <m:f>
                      <m:fPr>
                        <m:ctrlPr>
                          <a:rPr lang="en-IN" sz="3200" i="1" smtClean="0">
                            <a:latin typeface="Cambria Math" panose="02040503050406030204" pitchFamily="18" charset="0"/>
                          </a:rPr>
                        </m:ctrlPr>
                      </m:fPr>
                      <m:num>
                        <m:r>
                          <a:rPr lang="en-IN" sz="3200">
                            <a:latin typeface="Cambria Math" panose="02040503050406030204" pitchFamily="18" charset="0"/>
                          </a:rPr>
                          <m:t>∑</m:t>
                        </m:r>
                        <m:r>
                          <m:rPr>
                            <m:sty m:val="p"/>
                          </m:rPr>
                          <a:rPr lang="en-US" sz="3200">
                            <a:latin typeface="Cambria Math" panose="02040503050406030204" pitchFamily="18" charset="0"/>
                          </a:rPr>
                          <m:t>XY</m:t>
                        </m:r>
                        <m:r>
                          <a:rPr lang="en-US" sz="3200">
                            <a:latin typeface="Cambria Math" panose="02040503050406030204" pitchFamily="18" charset="0"/>
                          </a:rPr>
                          <m:t> − ∑</m:t>
                        </m:r>
                        <m:r>
                          <m:rPr>
                            <m:sty m:val="p"/>
                          </m:rPr>
                          <a:rPr lang="en-US" sz="3200">
                            <a:latin typeface="Cambria Math" panose="02040503050406030204" pitchFamily="18" charset="0"/>
                          </a:rPr>
                          <m:t>X</m:t>
                        </m:r>
                        <m:r>
                          <a:rPr lang="en-US" sz="3200">
                            <a:latin typeface="Cambria Math" panose="02040503050406030204" pitchFamily="18" charset="0"/>
                          </a:rPr>
                          <m:t>∑</m:t>
                        </m:r>
                        <m:r>
                          <m:rPr>
                            <m:sty m:val="p"/>
                          </m:rPr>
                          <a:rPr lang="en-US" sz="3200">
                            <a:latin typeface="Cambria Math" panose="02040503050406030204" pitchFamily="18" charset="0"/>
                          </a:rPr>
                          <m:t>Y</m:t>
                        </m:r>
                        <m:r>
                          <a:rPr lang="en-US" sz="3200">
                            <a:latin typeface="Cambria Math" panose="02040503050406030204" pitchFamily="18" charset="0"/>
                          </a:rPr>
                          <m:t>/</m:t>
                        </m:r>
                        <m:r>
                          <m:rPr>
                            <m:sty m:val="p"/>
                          </m:rPr>
                          <a:rPr lang="en-US" sz="3200">
                            <a:latin typeface="Cambria Math" panose="02040503050406030204" pitchFamily="18" charset="0"/>
                          </a:rPr>
                          <m:t>N</m:t>
                        </m:r>
                      </m:num>
                      <m:den>
                        <m:r>
                          <a:rPr lang="en-IN" sz="3200">
                            <a:latin typeface="Cambria Math" panose="02040503050406030204" pitchFamily="18" charset="0"/>
                          </a:rPr>
                          <m:t>∑</m:t>
                        </m:r>
                        <m:r>
                          <m:rPr>
                            <m:sty m:val="p"/>
                          </m:rPr>
                          <a:rPr lang="en-US" sz="3200" b="0" i="0" smtClean="0">
                            <a:latin typeface="Cambria Math" panose="02040503050406030204" pitchFamily="18" charset="0"/>
                          </a:rPr>
                          <m:t>Y</m:t>
                        </m:r>
                        <m:r>
                          <a:rPr lang="en-US" sz="3200" baseline="30000">
                            <a:latin typeface="Cambria Math" panose="02040503050406030204" pitchFamily="18" charset="0"/>
                          </a:rPr>
                          <m:t>2</m:t>
                        </m:r>
                        <m:r>
                          <a:rPr lang="en-US" sz="3200">
                            <a:latin typeface="Cambria Math" panose="02040503050406030204" pitchFamily="18" charset="0"/>
                          </a:rPr>
                          <m:t> −</m:t>
                        </m:r>
                        <m:d>
                          <m:dPr>
                            <m:ctrlPr>
                              <a:rPr lang="en-US" sz="3200" i="1">
                                <a:latin typeface="Cambria Math" panose="02040503050406030204" pitchFamily="18" charset="0"/>
                              </a:rPr>
                            </m:ctrlPr>
                          </m:dPr>
                          <m:e>
                            <m:r>
                              <a:rPr lang="en-US" sz="3200">
                                <a:latin typeface="Cambria Math" panose="02040503050406030204" pitchFamily="18" charset="0"/>
                              </a:rPr>
                              <m:t>∑</m:t>
                            </m:r>
                            <m:r>
                              <a:rPr lang="en-US" sz="3200" b="0" i="1" smtClean="0">
                                <a:latin typeface="Cambria Math" panose="02040503050406030204" pitchFamily="18" charset="0"/>
                              </a:rPr>
                              <m:t>𝑌</m:t>
                            </m:r>
                          </m:e>
                        </m:d>
                        <m:r>
                          <a:rPr lang="en-US" sz="3200" baseline="30000">
                            <a:latin typeface="Cambria Math" panose="02040503050406030204" pitchFamily="18" charset="0"/>
                          </a:rPr>
                          <m:t>2</m:t>
                        </m:r>
                        <m:r>
                          <a:rPr lang="en-US" sz="3200">
                            <a:latin typeface="Cambria Math" panose="02040503050406030204" pitchFamily="18" charset="0"/>
                          </a:rPr>
                          <m:t>/</m:t>
                        </m:r>
                        <m:r>
                          <m:rPr>
                            <m:sty m:val="p"/>
                          </m:rPr>
                          <a:rPr lang="en-US" sz="3200">
                            <a:latin typeface="Cambria Math" panose="02040503050406030204" pitchFamily="18" charset="0"/>
                          </a:rPr>
                          <m:t>N</m:t>
                        </m:r>
                      </m:den>
                    </m:f>
                  </m:oMath>
                </a14:m>
                <a:endParaRPr lang="en-IN" sz="3200" dirty="0">
                  <a:solidFill>
                    <a:srgbClr val="7030A0"/>
                  </a:solidFill>
                  <a:latin typeface="Comic Sans MS" panose="030F0702030302020204" pitchFamily="66" charset="0"/>
                </a:endParaRPr>
              </a:p>
              <a:p>
                <a:pPr marL="0" indent="0">
                  <a:buNone/>
                </a:pPr>
                <a:r>
                  <a:rPr lang="en-IN" sz="3200" dirty="0">
                    <a:solidFill>
                      <a:srgbClr val="7030A0"/>
                    </a:solidFill>
                    <a:latin typeface="Comic Sans MS" panose="030F0702030302020204" pitchFamily="66" charset="0"/>
                  </a:rPr>
                  <a:t>				</a:t>
                </a:r>
                <a:r>
                  <a:rPr lang="en-IN" sz="3200" dirty="0" smtClean="0">
                    <a:solidFill>
                      <a:srgbClr val="7030A0"/>
                    </a:solidFill>
                    <a:latin typeface="Comic Sans MS" panose="030F0702030302020204" pitchFamily="66" charset="0"/>
                  </a:rPr>
                  <a:t>    	</a:t>
                </a: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r>
                  <a:rPr lang="en-IN" sz="3200" dirty="0">
                    <a:latin typeface="Comic Sans MS" panose="030F0702030302020204" pitchFamily="66" charset="0"/>
                  </a:rPr>
                  <a:t>	</a:t>
                </a:r>
                <a:endParaRPr lang="en-IN" sz="3200" dirty="0" smtClean="0">
                  <a:latin typeface="Comic Sans MS" panose="030F0702030302020204" pitchFamily="66" charset="0"/>
                </a:endParaRPr>
              </a:p>
              <a:p>
                <a:pPr marL="0" indent="0">
                  <a:buNone/>
                </a:pPr>
                <a:endParaRPr lang="en-IN" sz="3200" baseline="-25000" dirty="0">
                  <a:latin typeface="Comic Sans MS" panose="030F0702030302020204" pitchFamily="66" charset="0"/>
                </a:endParaRPr>
              </a:p>
              <a:p>
                <a:pPr marL="0" indent="0">
                  <a:buNone/>
                </a:pPr>
                <a:r>
                  <a:rPr lang="en-IN" sz="3200" dirty="0" smtClean="0">
                    <a:latin typeface="Comic Sans MS" panose="030F0702030302020204" pitchFamily="66" charset="0"/>
                  </a:rPr>
                  <a:t/>
                </a:r>
                <a:br>
                  <a:rPr lang="en-IN" sz="3200" dirty="0" smtClean="0">
                    <a:latin typeface="Comic Sans MS" panose="030F0702030302020204" pitchFamily="66" charset="0"/>
                  </a:rPr>
                </a:b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baseline="30000" dirty="0">
                  <a:latin typeface="Comic Sans MS" panose="030F0702030302020204" pitchFamily="66" charset="0"/>
                </a:endParaRPr>
              </a:p>
              <a:p>
                <a:pPr marL="0" indent="0">
                  <a:buNone/>
                </a:pPr>
                <a:endParaRPr lang="en-IN" sz="3200" baseline="300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r>
                  <a:rPr lang="en-IN" sz="3200" dirty="0"/>
                  <a:t>	</a:t>
                </a:r>
                <a:r>
                  <a:rPr lang="en-IN" sz="3200" dirty="0" smtClean="0"/>
                  <a:t>	</a:t>
                </a:r>
                <a:endParaRPr lang="en-IN" sz="3200" baseline="-25000"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39800" y="537029"/>
                <a:ext cx="10515600" cy="5849258"/>
              </a:xfrm>
              <a:blipFill rotWithShape="0">
                <a:blip r:embed="rId2"/>
                <a:stretch>
                  <a:fillRect l="-1449"/>
                </a:stretch>
              </a:blipFill>
            </p:spPr>
            <p:txBody>
              <a:bodyPr/>
              <a:lstStyle/>
              <a:p>
                <a:r>
                  <a:rPr lang="en-US">
                    <a:noFill/>
                  </a:rPr>
                  <a:t> </a:t>
                </a:r>
              </a:p>
            </p:txBody>
          </p:sp>
        </mc:Fallback>
      </mc:AlternateContent>
    </p:spTree>
    <p:extLst>
      <p:ext uri="{BB962C8B-B14F-4D97-AF65-F5344CB8AC3E}">
        <p14:creationId xmlns:p14="http://schemas.microsoft.com/office/powerpoint/2010/main" val="4104897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333829"/>
                <a:ext cx="10515600" cy="5843134"/>
              </a:xfrm>
            </p:spPr>
            <p:txBody>
              <a:bodyPr>
                <a:normAutofit/>
              </a:bodyPr>
              <a:lstStyle/>
              <a:p>
                <a:pPr marL="0" indent="0">
                  <a:buNone/>
                </a:pPr>
                <a:r>
                  <a:rPr lang="en-IN" sz="3600" b="1" dirty="0" smtClean="0">
                    <a:solidFill>
                      <a:srgbClr val="C00000"/>
                    </a:solidFill>
                    <a:latin typeface="Comic Sans MS" panose="030F0702030302020204" pitchFamily="66" charset="0"/>
                  </a:rPr>
                  <a:t>Relationship between correlation &amp; regression:</a:t>
                </a:r>
                <a:endParaRPr lang="en-IN" sz="4000" dirty="0">
                  <a:solidFill>
                    <a:srgbClr val="C00000"/>
                  </a:solidFill>
                  <a:latin typeface="Comic Sans MS" panose="030F0702030302020204" pitchFamily="66" charset="0"/>
                </a:endParaRPr>
              </a:p>
              <a:p>
                <a:pPr marL="0" indent="0">
                  <a:buNone/>
                </a:pPr>
                <a:r>
                  <a:rPr lang="en-IN" sz="4000" dirty="0">
                    <a:latin typeface="Comic Sans MS" panose="030F0702030302020204" pitchFamily="66" charset="0"/>
                  </a:rPr>
                  <a:t>	</a:t>
                </a:r>
                <a:r>
                  <a:rPr lang="en-IN" sz="4000" dirty="0">
                    <a:solidFill>
                      <a:srgbClr val="7030A0"/>
                    </a:solidFill>
                    <a:latin typeface="Comic Sans MS" panose="030F0702030302020204" pitchFamily="66" charset="0"/>
                  </a:rPr>
                  <a:t> </a:t>
                </a:r>
                <a:r>
                  <a:rPr lang="en-IN" sz="4000" dirty="0" err="1">
                    <a:solidFill>
                      <a:srgbClr val="7030A0"/>
                    </a:solidFill>
                    <a:latin typeface="Comic Sans MS" panose="030F0702030302020204" pitchFamily="66" charset="0"/>
                  </a:rPr>
                  <a:t>r</a:t>
                </a:r>
                <a:r>
                  <a:rPr lang="en-IN" sz="4000" baseline="-25000" dirty="0" err="1">
                    <a:solidFill>
                      <a:srgbClr val="7030A0"/>
                    </a:solidFill>
                    <a:latin typeface="Comic Sans MS" panose="030F0702030302020204" pitchFamily="66" charset="0"/>
                  </a:rPr>
                  <a:t>xy</a:t>
                </a:r>
                <a:r>
                  <a:rPr lang="en-IN" sz="4000" baseline="-25000" dirty="0">
                    <a:latin typeface="Comic Sans MS" panose="030F0702030302020204" pitchFamily="66" charset="0"/>
                  </a:rPr>
                  <a:t> </a:t>
                </a:r>
                <a:r>
                  <a:rPr lang="en-IN" sz="4000" dirty="0">
                    <a:latin typeface="Comic Sans MS" panose="030F0702030302020204" pitchFamily="66" charset="0"/>
                  </a:rPr>
                  <a:t> </a:t>
                </a:r>
                <a:r>
                  <a:rPr lang="en-IN" sz="4000" dirty="0" smtClean="0">
                    <a:latin typeface="Comic Sans MS" panose="030F0702030302020204" pitchFamily="66" charset="0"/>
                  </a:rPr>
                  <a:t>= </a:t>
                </a:r>
                <a14:m>
                  <m:oMath xmlns:m="http://schemas.openxmlformats.org/officeDocument/2006/math">
                    <m:rad>
                      <m:radPr>
                        <m:degHide m:val="on"/>
                        <m:ctrlPr>
                          <a:rPr lang="en-IN" sz="4000" i="1" smtClean="0">
                            <a:latin typeface="Cambria Math" panose="02040503050406030204" pitchFamily="18" charset="0"/>
                          </a:rPr>
                        </m:ctrlPr>
                      </m:radPr>
                      <m:deg/>
                      <m:e>
                        <m:r>
                          <m:rPr>
                            <m:sty m:val="p"/>
                          </m:rPr>
                          <a:rPr lang="en-US" sz="4000" b="0" i="0" smtClean="0">
                            <a:latin typeface="Cambria Math" panose="02040503050406030204" pitchFamily="18" charset="0"/>
                          </a:rPr>
                          <m:t>b</m:t>
                        </m:r>
                        <m:r>
                          <m:rPr>
                            <m:sty m:val="p"/>
                          </m:rPr>
                          <a:rPr lang="en-US" sz="4000" b="0" i="0" baseline="-25000" smtClean="0">
                            <a:latin typeface="Cambria Math" panose="02040503050406030204" pitchFamily="18" charset="0"/>
                          </a:rPr>
                          <m:t>XY</m:t>
                        </m:r>
                        <m:r>
                          <a:rPr lang="en-US" sz="4000" b="0" i="0" smtClean="0">
                            <a:latin typeface="Cambria Math" panose="02040503050406030204" pitchFamily="18" charset="0"/>
                          </a:rPr>
                          <m:t>.</m:t>
                        </m:r>
                        <m:r>
                          <m:rPr>
                            <m:sty m:val="p"/>
                          </m:rPr>
                          <a:rPr lang="en-US" sz="4000" b="0" i="0" smtClean="0">
                            <a:latin typeface="Cambria Math" panose="02040503050406030204" pitchFamily="18" charset="0"/>
                          </a:rPr>
                          <m:t>bYX</m:t>
                        </m:r>
                      </m:e>
                    </m:rad>
                  </m:oMath>
                </a14:m>
                <a:endParaRPr lang="en-IN" sz="4000" baseline="-25000" dirty="0" smtClean="0">
                  <a:solidFill>
                    <a:srgbClr val="FF0000"/>
                  </a:solidFill>
                  <a:latin typeface="Comic Sans MS" panose="030F0702030302020204" pitchFamily="66" charset="0"/>
                </a:endParaRPr>
              </a:p>
              <a:p>
                <a:pPr marL="0" indent="0">
                  <a:buNone/>
                </a:pPr>
                <a:endParaRPr lang="en-IN" sz="4000" dirty="0">
                  <a:latin typeface="Comic Sans MS" panose="030F0702030302020204" pitchFamily="66" charset="0"/>
                </a:endParaRPr>
              </a:p>
              <a:p>
                <a:pPr marL="0" indent="0">
                  <a:buNone/>
                </a:pPr>
                <a:r>
                  <a:rPr lang="en-IN" sz="4000" dirty="0">
                    <a:latin typeface="Comic Sans MS" panose="030F0702030302020204" pitchFamily="66" charset="0"/>
                  </a:rPr>
                  <a:t>	</a:t>
                </a:r>
                <a:r>
                  <a:rPr lang="en-IN" sz="4000" dirty="0" err="1" smtClean="0">
                    <a:solidFill>
                      <a:srgbClr val="FF0000"/>
                    </a:solidFill>
                    <a:latin typeface="Comic Sans MS" panose="030F0702030302020204" pitchFamily="66" charset="0"/>
                  </a:rPr>
                  <a:t>b</a:t>
                </a:r>
                <a:r>
                  <a:rPr lang="en-IN" sz="4000" baseline="-25000" dirty="0" err="1" smtClean="0">
                    <a:solidFill>
                      <a:srgbClr val="FF0000"/>
                    </a:solidFill>
                    <a:latin typeface="Comic Sans MS" panose="030F0702030302020204" pitchFamily="66" charset="0"/>
                  </a:rPr>
                  <a:t>xy</a:t>
                </a:r>
                <a:r>
                  <a:rPr lang="en-IN" sz="4000" dirty="0" smtClean="0">
                    <a:latin typeface="Comic Sans MS" panose="030F0702030302020204" pitchFamily="66" charset="0"/>
                  </a:rPr>
                  <a:t> </a:t>
                </a:r>
                <a:r>
                  <a:rPr lang="en-IN" sz="4000" dirty="0">
                    <a:latin typeface="Comic Sans MS" panose="030F0702030302020204" pitchFamily="66" charset="0"/>
                  </a:rPr>
                  <a:t>= </a:t>
                </a:r>
                <a14:m>
                  <m:oMath xmlns:m="http://schemas.openxmlformats.org/officeDocument/2006/math">
                    <m:f>
                      <m:fPr>
                        <m:ctrlPr>
                          <a:rPr lang="en-IN" sz="4000" i="1">
                            <a:latin typeface="Cambria Math" panose="02040503050406030204" pitchFamily="18" charset="0"/>
                          </a:rPr>
                        </m:ctrlPr>
                      </m:fPr>
                      <m:num>
                        <m:r>
                          <a:rPr lang="en-IN" sz="4000" i="1">
                            <a:latin typeface="Cambria Math" panose="02040503050406030204" pitchFamily="18" charset="0"/>
                          </a:rPr>
                          <m:t>𝐶𝑜𝑣</m:t>
                        </m:r>
                        <m:r>
                          <a:rPr lang="en-IN" sz="4000" i="1">
                            <a:latin typeface="Cambria Math" panose="02040503050406030204" pitchFamily="18" charset="0"/>
                          </a:rPr>
                          <m:t>.</m:t>
                        </m:r>
                        <m:r>
                          <a:rPr lang="en-IN" sz="4000" i="1">
                            <a:latin typeface="Cambria Math" panose="02040503050406030204" pitchFamily="18" charset="0"/>
                          </a:rPr>
                          <m:t>𝑥𝑦</m:t>
                        </m:r>
                      </m:num>
                      <m:den>
                        <m:r>
                          <a:rPr lang="en-IN" sz="4000" i="1">
                            <a:latin typeface="Cambria Math" panose="02040503050406030204" pitchFamily="18" charset="0"/>
                          </a:rPr>
                          <m:t>𝑉𝑎𝑟</m:t>
                        </m:r>
                        <m:r>
                          <a:rPr lang="en-IN" sz="4000" i="1">
                            <a:latin typeface="Cambria Math" panose="02040503050406030204" pitchFamily="18" charset="0"/>
                          </a:rPr>
                          <m:t>.</m:t>
                        </m:r>
                        <m:r>
                          <a:rPr lang="en-IN" sz="4000" b="0" i="1" smtClean="0">
                            <a:latin typeface="Cambria Math" panose="02040503050406030204" pitchFamily="18" charset="0"/>
                          </a:rPr>
                          <m:t>𝑦</m:t>
                        </m:r>
                      </m:den>
                    </m:f>
                  </m:oMath>
                </a14:m>
                <a:r>
                  <a:rPr lang="en-IN" sz="4000" dirty="0">
                    <a:latin typeface="Comic Sans MS" panose="030F0702030302020204" pitchFamily="66" charset="0"/>
                  </a:rPr>
                  <a:t>x</a:t>
                </a:r>
                <a14:m>
                  <m:oMath xmlns:m="http://schemas.openxmlformats.org/officeDocument/2006/math">
                    <m:f>
                      <m:fPr>
                        <m:ctrlPr>
                          <a:rPr lang="en-IN" sz="4000" i="1" dirty="0">
                            <a:latin typeface="Cambria Math" panose="02040503050406030204" pitchFamily="18" charset="0"/>
                          </a:rPr>
                        </m:ctrlPr>
                      </m:fPr>
                      <m:num>
                        <m:r>
                          <a:rPr lang="en-IN" sz="4000" i="1" dirty="0">
                            <a:latin typeface="Cambria Math" panose="02040503050406030204" pitchFamily="18" charset="0"/>
                          </a:rPr>
                          <m:t>6</m:t>
                        </m:r>
                        <m:r>
                          <a:rPr lang="en-IN" sz="4000" b="0" i="1" dirty="0" smtClean="0">
                            <a:latin typeface="Cambria Math" panose="02040503050406030204" pitchFamily="18" charset="0"/>
                          </a:rPr>
                          <m:t>𝑥</m:t>
                        </m:r>
                      </m:num>
                      <m:den>
                        <m:r>
                          <a:rPr lang="en-IN" sz="4000" i="1" dirty="0">
                            <a:latin typeface="Cambria Math" panose="02040503050406030204" pitchFamily="18" charset="0"/>
                          </a:rPr>
                          <m:t>6</m:t>
                        </m:r>
                        <m:r>
                          <a:rPr lang="en-IN" sz="4000" b="0" i="1" dirty="0" smtClean="0">
                            <a:latin typeface="Cambria Math" panose="02040503050406030204" pitchFamily="18" charset="0"/>
                          </a:rPr>
                          <m:t>𝑥</m:t>
                        </m:r>
                      </m:den>
                    </m:f>
                  </m:oMath>
                </a14:m>
                <a:r>
                  <a:rPr lang="en-IN" sz="4000" dirty="0">
                    <a:latin typeface="Comic Sans MS" panose="030F0702030302020204" pitchFamily="66" charset="0"/>
                  </a:rPr>
                  <a:t>	= </a:t>
                </a:r>
                <a14:m>
                  <m:oMath xmlns:m="http://schemas.openxmlformats.org/officeDocument/2006/math">
                    <m:f>
                      <m:fPr>
                        <m:ctrlPr>
                          <a:rPr lang="en-IN" sz="4000" i="1">
                            <a:latin typeface="Cambria Math" panose="02040503050406030204" pitchFamily="18" charset="0"/>
                          </a:rPr>
                        </m:ctrlPr>
                      </m:fPr>
                      <m:num>
                        <m:r>
                          <a:rPr lang="en-IN" sz="4000" i="1">
                            <a:latin typeface="Cambria Math" panose="02040503050406030204" pitchFamily="18" charset="0"/>
                          </a:rPr>
                          <m:t>𝐶𝑜𝑣</m:t>
                        </m:r>
                        <m:r>
                          <a:rPr lang="en-IN" sz="4000" i="1">
                            <a:latin typeface="Cambria Math" panose="02040503050406030204" pitchFamily="18" charset="0"/>
                          </a:rPr>
                          <m:t>.</m:t>
                        </m:r>
                        <m:r>
                          <a:rPr lang="en-IN" sz="4000" i="1">
                            <a:latin typeface="Cambria Math" panose="02040503050406030204" pitchFamily="18" charset="0"/>
                          </a:rPr>
                          <m:t>𝑥𝑦</m:t>
                        </m:r>
                      </m:num>
                      <m:den>
                        <m:r>
                          <a:rPr lang="en-IN" sz="4000" i="1">
                            <a:latin typeface="Cambria Math" panose="02040503050406030204" pitchFamily="18" charset="0"/>
                          </a:rPr>
                          <m:t>6</m:t>
                        </m:r>
                        <m:r>
                          <a:rPr lang="en-IN" sz="4000" b="0" i="1" smtClean="0">
                            <a:latin typeface="Cambria Math" panose="02040503050406030204" pitchFamily="18" charset="0"/>
                          </a:rPr>
                          <m:t>𝑦</m:t>
                        </m:r>
                        <m:r>
                          <a:rPr lang="en-IN" sz="4000" i="1">
                            <a:latin typeface="Cambria Math" panose="02040503050406030204" pitchFamily="18" charset="0"/>
                          </a:rPr>
                          <m:t>.6</m:t>
                        </m:r>
                        <m:r>
                          <a:rPr lang="en-IN" sz="4000" b="0" i="1" smtClean="0">
                            <a:latin typeface="Cambria Math" panose="02040503050406030204" pitchFamily="18" charset="0"/>
                          </a:rPr>
                          <m:t>𝑦</m:t>
                        </m:r>
                      </m:den>
                    </m:f>
                  </m:oMath>
                </a14:m>
                <a:r>
                  <a:rPr lang="en-IN" sz="4000" dirty="0" smtClean="0">
                    <a:latin typeface="Comic Sans MS" panose="030F0702030302020204" pitchFamily="66" charset="0"/>
                  </a:rPr>
                  <a:t>x</a:t>
                </a:r>
                <a14:m>
                  <m:oMath xmlns:m="http://schemas.openxmlformats.org/officeDocument/2006/math">
                    <m:f>
                      <m:fPr>
                        <m:ctrlPr>
                          <a:rPr lang="en-IN" sz="4000" i="1" dirty="0" smtClean="0">
                            <a:latin typeface="Cambria Math" panose="02040503050406030204" pitchFamily="18" charset="0"/>
                          </a:rPr>
                        </m:ctrlPr>
                      </m:fPr>
                      <m:num>
                        <m:r>
                          <a:rPr lang="en-IN" sz="4000" b="0" i="1" dirty="0" smtClean="0">
                            <a:latin typeface="Cambria Math" panose="02040503050406030204" pitchFamily="18" charset="0"/>
                          </a:rPr>
                          <m:t>6</m:t>
                        </m:r>
                        <m:r>
                          <a:rPr lang="en-IN" sz="4000" b="0" i="1" dirty="0" smtClean="0">
                            <a:latin typeface="Cambria Math" panose="02040503050406030204" pitchFamily="18" charset="0"/>
                          </a:rPr>
                          <m:t>𝑥</m:t>
                        </m:r>
                      </m:num>
                      <m:den>
                        <m:r>
                          <a:rPr lang="en-IN" sz="4000" b="0" i="1" dirty="0" smtClean="0">
                            <a:latin typeface="Cambria Math" panose="02040503050406030204" pitchFamily="18" charset="0"/>
                          </a:rPr>
                          <m:t>6</m:t>
                        </m:r>
                        <m:r>
                          <a:rPr lang="en-IN" sz="4000" b="0" i="1" dirty="0" smtClean="0">
                            <a:latin typeface="Cambria Math" panose="02040503050406030204" pitchFamily="18" charset="0"/>
                          </a:rPr>
                          <m:t>𝑥</m:t>
                        </m:r>
                      </m:den>
                    </m:f>
                  </m:oMath>
                </a14:m>
                <a:r>
                  <a:rPr lang="en-IN" sz="4000" dirty="0">
                    <a:latin typeface="Comic Sans MS" panose="030F0702030302020204" pitchFamily="66" charset="0"/>
                  </a:rPr>
                  <a:t>	</a:t>
                </a:r>
                <a:endParaRPr lang="en-IN" sz="4000" dirty="0" smtClean="0">
                  <a:latin typeface="Comic Sans MS" panose="030F0702030302020204" pitchFamily="66" charset="0"/>
                </a:endParaRPr>
              </a:p>
              <a:p>
                <a:pPr marL="0" indent="0">
                  <a:buNone/>
                </a:pPr>
                <a:r>
                  <a:rPr lang="en-IN" sz="4000" dirty="0">
                    <a:latin typeface="Comic Sans MS" panose="030F0702030302020204" pitchFamily="66" charset="0"/>
                  </a:rPr>
                  <a:t>	</a:t>
                </a:r>
                <a:r>
                  <a:rPr lang="en-IN" sz="4000" dirty="0" smtClean="0">
                    <a:latin typeface="Comic Sans MS" panose="030F0702030302020204" pitchFamily="66" charset="0"/>
                  </a:rPr>
                  <a:t>	</a:t>
                </a:r>
              </a:p>
              <a:p>
                <a:pPr marL="0" indent="0">
                  <a:buNone/>
                </a:pPr>
                <a:r>
                  <a:rPr lang="en-IN" sz="4000" dirty="0">
                    <a:latin typeface="Comic Sans MS" panose="030F0702030302020204" pitchFamily="66" charset="0"/>
                  </a:rPr>
                  <a:t>	</a:t>
                </a:r>
                <a:r>
                  <a:rPr lang="en-IN" sz="4000" dirty="0" smtClean="0">
                    <a:latin typeface="Comic Sans MS" panose="030F0702030302020204" pitchFamily="66" charset="0"/>
                  </a:rPr>
                  <a:t>	= </a:t>
                </a:r>
                <a14:m>
                  <m:oMath xmlns:m="http://schemas.openxmlformats.org/officeDocument/2006/math">
                    <m:f>
                      <m:fPr>
                        <m:ctrlPr>
                          <a:rPr lang="en-IN" sz="4000" i="1">
                            <a:latin typeface="Cambria Math" panose="02040503050406030204" pitchFamily="18" charset="0"/>
                          </a:rPr>
                        </m:ctrlPr>
                      </m:fPr>
                      <m:num>
                        <m:r>
                          <a:rPr lang="en-IN" sz="4000" i="1">
                            <a:latin typeface="Cambria Math" panose="02040503050406030204" pitchFamily="18" charset="0"/>
                          </a:rPr>
                          <m:t>𝐶𝑜𝑣</m:t>
                        </m:r>
                        <m:r>
                          <a:rPr lang="en-IN" sz="4000" i="1">
                            <a:latin typeface="Cambria Math" panose="02040503050406030204" pitchFamily="18" charset="0"/>
                          </a:rPr>
                          <m:t>.</m:t>
                        </m:r>
                        <m:r>
                          <a:rPr lang="en-IN" sz="4000" i="1">
                            <a:latin typeface="Cambria Math" panose="02040503050406030204" pitchFamily="18" charset="0"/>
                          </a:rPr>
                          <m:t>𝑥𝑦</m:t>
                        </m:r>
                      </m:num>
                      <m:den>
                        <m:r>
                          <a:rPr lang="en-IN" sz="4000" i="1">
                            <a:latin typeface="Cambria Math" panose="02040503050406030204" pitchFamily="18" charset="0"/>
                          </a:rPr>
                          <m:t>6</m:t>
                        </m:r>
                        <m:r>
                          <a:rPr lang="en-IN" sz="4000" i="1">
                            <a:latin typeface="Cambria Math" panose="02040503050406030204" pitchFamily="18" charset="0"/>
                          </a:rPr>
                          <m:t>𝑦</m:t>
                        </m:r>
                        <m:r>
                          <a:rPr lang="en-IN" sz="4000" i="1">
                            <a:latin typeface="Cambria Math" panose="02040503050406030204" pitchFamily="18" charset="0"/>
                          </a:rPr>
                          <m:t>.6</m:t>
                        </m:r>
                        <m:r>
                          <a:rPr lang="en-IN" sz="4000" b="0" i="1" smtClean="0">
                            <a:latin typeface="Cambria Math" panose="02040503050406030204" pitchFamily="18" charset="0"/>
                          </a:rPr>
                          <m:t>𝑥</m:t>
                        </m:r>
                      </m:den>
                    </m:f>
                  </m:oMath>
                </a14:m>
                <a:r>
                  <a:rPr lang="en-IN" sz="4000" dirty="0">
                    <a:latin typeface="Comic Sans MS" panose="030F0702030302020204" pitchFamily="66" charset="0"/>
                  </a:rPr>
                  <a:t>x</a:t>
                </a:r>
                <a14:m>
                  <m:oMath xmlns:m="http://schemas.openxmlformats.org/officeDocument/2006/math">
                    <m:f>
                      <m:fPr>
                        <m:ctrlPr>
                          <a:rPr lang="en-IN" sz="4000" i="1" dirty="0">
                            <a:latin typeface="Cambria Math" panose="02040503050406030204" pitchFamily="18" charset="0"/>
                          </a:rPr>
                        </m:ctrlPr>
                      </m:fPr>
                      <m:num>
                        <m:r>
                          <a:rPr lang="en-IN" sz="4000" i="1" dirty="0">
                            <a:latin typeface="Cambria Math" panose="02040503050406030204" pitchFamily="18" charset="0"/>
                          </a:rPr>
                          <m:t>6</m:t>
                        </m:r>
                        <m:r>
                          <a:rPr lang="en-IN" sz="4000" i="1" dirty="0">
                            <a:latin typeface="Cambria Math" panose="02040503050406030204" pitchFamily="18" charset="0"/>
                          </a:rPr>
                          <m:t>𝑥</m:t>
                        </m:r>
                      </m:num>
                      <m:den>
                        <m:r>
                          <a:rPr lang="en-IN" sz="4000" i="1" dirty="0">
                            <a:latin typeface="Cambria Math" panose="02040503050406030204" pitchFamily="18" charset="0"/>
                          </a:rPr>
                          <m:t>6</m:t>
                        </m:r>
                        <m:r>
                          <a:rPr lang="en-IN" sz="4000" b="0" i="1" dirty="0" smtClean="0">
                            <a:latin typeface="Cambria Math" panose="02040503050406030204" pitchFamily="18" charset="0"/>
                          </a:rPr>
                          <m:t>𝑦</m:t>
                        </m:r>
                      </m:den>
                    </m:f>
                  </m:oMath>
                </a14:m>
                <a:r>
                  <a:rPr lang="en-IN" sz="4000" dirty="0">
                    <a:latin typeface="Comic Sans MS" panose="030F0702030302020204" pitchFamily="66" charset="0"/>
                  </a:rPr>
                  <a:t>	</a:t>
                </a:r>
                <a:r>
                  <a:rPr lang="en-IN" sz="4000" dirty="0" smtClean="0">
                    <a:latin typeface="Comic Sans MS" panose="030F0702030302020204" pitchFamily="66" charset="0"/>
                  </a:rPr>
                  <a:t>= </a:t>
                </a:r>
                <a:r>
                  <a:rPr lang="en-IN" sz="4000" b="1" dirty="0" smtClean="0">
                    <a:solidFill>
                      <a:srgbClr val="FFFF00"/>
                    </a:solidFill>
                    <a:latin typeface="Comic Sans MS" panose="030F0702030302020204" pitchFamily="66" charset="0"/>
                  </a:rPr>
                  <a:t>r.</a:t>
                </a:r>
                <a:r>
                  <a:rPr lang="en-IN" sz="4000" b="1" dirty="0">
                    <a:solidFill>
                      <a:srgbClr val="FFFF00"/>
                    </a:solidFill>
                  </a:rPr>
                  <a:t> </a:t>
                </a:r>
                <a14:m>
                  <m:oMath xmlns:m="http://schemas.openxmlformats.org/officeDocument/2006/math">
                    <m:f>
                      <m:fPr>
                        <m:ctrlPr>
                          <a:rPr lang="en-IN" sz="4000" b="1" i="1" dirty="0">
                            <a:solidFill>
                              <a:srgbClr val="FFFF00"/>
                            </a:solidFill>
                            <a:latin typeface="Cambria Math" panose="02040503050406030204" pitchFamily="18" charset="0"/>
                          </a:rPr>
                        </m:ctrlPr>
                      </m:fPr>
                      <m:num>
                        <m:r>
                          <a:rPr lang="en-IN" sz="4000" b="1" i="1" dirty="0">
                            <a:solidFill>
                              <a:srgbClr val="FFFF00"/>
                            </a:solidFill>
                            <a:latin typeface="Cambria Math" panose="02040503050406030204" pitchFamily="18" charset="0"/>
                          </a:rPr>
                          <m:t>𝟔</m:t>
                        </m:r>
                        <m:r>
                          <a:rPr lang="en-IN" sz="4000" b="1" i="1" dirty="0">
                            <a:solidFill>
                              <a:srgbClr val="FFFF00"/>
                            </a:solidFill>
                            <a:latin typeface="Cambria Math" panose="02040503050406030204" pitchFamily="18" charset="0"/>
                          </a:rPr>
                          <m:t>𝒙</m:t>
                        </m:r>
                      </m:num>
                      <m:den>
                        <m:r>
                          <a:rPr lang="en-IN" sz="4000" b="1" i="1" dirty="0">
                            <a:solidFill>
                              <a:srgbClr val="FFFF00"/>
                            </a:solidFill>
                            <a:latin typeface="Cambria Math" panose="02040503050406030204" pitchFamily="18" charset="0"/>
                          </a:rPr>
                          <m:t>𝟔</m:t>
                        </m:r>
                        <m:r>
                          <a:rPr lang="en-IN" sz="4000" b="1" i="1" dirty="0">
                            <a:solidFill>
                              <a:srgbClr val="FFFF00"/>
                            </a:solidFill>
                            <a:latin typeface="Cambria Math" panose="02040503050406030204" pitchFamily="18" charset="0"/>
                          </a:rPr>
                          <m:t>𝒚</m:t>
                        </m:r>
                      </m:den>
                    </m:f>
                  </m:oMath>
                </a14:m>
                <a:endParaRPr lang="en-IN" b="1" dirty="0">
                  <a:solidFill>
                    <a:srgbClr val="002060"/>
                  </a:solidFill>
                  <a:latin typeface="Comic Sans MS" panose="030F0702030302020204" pitchFamily="66" charset="0"/>
                </a:endParaRPr>
              </a:p>
              <a:p>
                <a:pPr marL="0" indent="0">
                  <a:buNone/>
                </a:pPr>
                <a:r>
                  <a:rPr lang="en-IN" dirty="0">
                    <a:latin typeface="Comic Sans MS" panose="030F0702030302020204" pitchFamily="66" charset="0"/>
                  </a:rPr>
                  <a:t>		</a:t>
                </a:r>
              </a:p>
              <a:p>
                <a:pPr marL="0" indent="0">
                  <a:buNone/>
                </a:pPr>
                <a:r>
                  <a:rPr lang="en-IN" dirty="0">
                    <a:latin typeface="Comic Sans MS" panose="030F0702030302020204" pitchFamily="66" charset="0"/>
                  </a:rPr>
                  <a:t>		</a:t>
                </a:r>
                <a:endParaRPr lang="en-IN" dirty="0" smtClean="0">
                  <a:latin typeface="Comic Sans MS" panose="030F0702030302020204" pitchFamily="66" charset="0"/>
                </a:endParaRPr>
              </a:p>
              <a:p>
                <a:pPr marL="0" indent="0">
                  <a:buNone/>
                </a:pPr>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333829"/>
                <a:ext cx="10515600" cy="5843134"/>
              </a:xfrm>
              <a:blipFill rotWithShape="0">
                <a:blip r:embed="rId2"/>
                <a:stretch>
                  <a:fillRect l="-1797" t="-2610" r="-1739"/>
                </a:stretch>
              </a:blipFill>
            </p:spPr>
            <p:txBody>
              <a:bodyPr/>
              <a:lstStyle/>
              <a:p>
                <a:r>
                  <a:rPr lang="en-US">
                    <a:noFill/>
                  </a:rPr>
                  <a:t> </a:t>
                </a:r>
              </a:p>
            </p:txBody>
          </p:sp>
        </mc:Fallback>
      </mc:AlternateContent>
    </p:spTree>
    <p:extLst>
      <p:ext uri="{BB962C8B-B14F-4D97-AF65-F5344CB8AC3E}">
        <p14:creationId xmlns:p14="http://schemas.microsoft.com/office/powerpoint/2010/main" val="103817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06438" y="557392"/>
                <a:ext cx="10515600" cy="6081486"/>
              </a:xfrm>
            </p:spPr>
            <p:txBody>
              <a:bodyPr>
                <a:normAutofit fontScale="92500" lnSpcReduction="10000"/>
              </a:bodyPr>
              <a:lstStyle/>
              <a:p>
                <a:endParaRPr lang="en-IN" dirty="0" smtClean="0"/>
              </a:p>
              <a:p>
                <a:pPr marL="0" indent="0">
                  <a:buNone/>
                </a:pPr>
                <a:r>
                  <a:rPr lang="en-IN" sz="5200" dirty="0">
                    <a:latin typeface="Comic Sans MS" panose="030F0702030302020204" pitchFamily="66" charset="0"/>
                  </a:rPr>
                  <a:t>Similarly,</a:t>
                </a:r>
              </a:p>
              <a:p>
                <a:pPr marL="0" indent="0">
                  <a:buNone/>
                </a:pPr>
                <a:r>
                  <a:rPr lang="en-IN" sz="5200" dirty="0">
                    <a:latin typeface="Comic Sans MS" panose="030F0702030302020204" pitchFamily="66" charset="0"/>
                  </a:rPr>
                  <a:t>	</a:t>
                </a:r>
                <a:r>
                  <a:rPr lang="en-IN" sz="5200" dirty="0" err="1">
                    <a:solidFill>
                      <a:srgbClr val="FF0000"/>
                    </a:solidFill>
                    <a:latin typeface="Comic Sans MS" panose="030F0702030302020204" pitchFamily="66" charset="0"/>
                  </a:rPr>
                  <a:t>b</a:t>
                </a:r>
                <a:r>
                  <a:rPr lang="en-IN" sz="5200" baseline="-25000" dirty="0" err="1">
                    <a:solidFill>
                      <a:srgbClr val="FF0000"/>
                    </a:solidFill>
                    <a:latin typeface="Comic Sans MS" panose="030F0702030302020204" pitchFamily="66" charset="0"/>
                  </a:rPr>
                  <a:t>yx</a:t>
                </a:r>
                <a:r>
                  <a:rPr lang="en-IN" sz="5200" dirty="0">
                    <a:latin typeface="Comic Sans MS" panose="030F0702030302020204" pitchFamily="66" charset="0"/>
                  </a:rPr>
                  <a:t> = </a:t>
                </a:r>
                <a14:m>
                  <m:oMath xmlns:m="http://schemas.openxmlformats.org/officeDocument/2006/math">
                    <m:f>
                      <m:fPr>
                        <m:ctrlPr>
                          <a:rPr lang="en-IN" sz="5200" i="1" smtClean="0">
                            <a:latin typeface="Cambria Math" panose="02040503050406030204" pitchFamily="18" charset="0"/>
                          </a:rPr>
                        </m:ctrlPr>
                      </m:fPr>
                      <m:num>
                        <m:r>
                          <a:rPr lang="en-IN" sz="5200" b="0" i="1" smtClean="0">
                            <a:latin typeface="Cambria Math" panose="02040503050406030204" pitchFamily="18" charset="0"/>
                          </a:rPr>
                          <m:t>𝐶𝑜𝑣</m:t>
                        </m:r>
                        <m:r>
                          <a:rPr lang="en-IN" sz="5200" b="0" i="1" smtClean="0">
                            <a:latin typeface="Cambria Math" panose="02040503050406030204" pitchFamily="18" charset="0"/>
                          </a:rPr>
                          <m:t>.</m:t>
                        </m:r>
                        <m:r>
                          <a:rPr lang="en-IN" sz="5200" b="0" i="1" smtClean="0">
                            <a:latin typeface="Cambria Math" panose="02040503050406030204" pitchFamily="18" charset="0"/>
                          </a:rPr>
                          <m:t>𝑥𝑦</m:t>
                        </m:r>
                      </m:num>
                      <m:den>
                        <m:r>
                          <a:rPr lang="en-IN" sz="5200" b="0" i="1" smtClean="0">
                            <a:latin typeface="Cambria Math" panose="02040503050406030204" pitchFamily="18" charset="0"/>
                          </a:rPr>
                          <m:t>𝑉𝑎𝑟</m:t>
                        </m:r>
                        <m:r>
                          <a:rPr lang="en-IN" sz="5200" b="0" i="1" smtClean="0">
                            <a:latin typeface="Cambria Math" panose="02040503050406030204" pitchFamily="18" charset="0"/>
                          </a:rPr>
                          <m:t>.</m:t>
                        </m:r>
                        <m:r>
                          <a:rPr lang="en-IN" sz="5200" b="0" i="1" smtClean="0">
                            <a:latin typeface="Cambria Math" panose="02040503050406030204" pitchFamily="18" charset="0"/>
                          </a:rPr>
                          <m:t>𝑥</m:t>
                        </m:r>
                      </m:den>
                    </m:f>
                  </m:oMath>
                </a14:m>
                <a:r>
                  <a:rPr lang="en-IN" sz="5200" dirty="0" smtClean="0">
                    <a:latin typeface="Comic Sans MS" panose="030F0702030302020204" pitchFamily="66" charset="0"/>
                  </a:rPr>
                  <a:t>x</a:t>
                </a:r>
                <a14:m>
                  <m:oMath xmlns:m="http://schemas.openxmlformats.org/officeDocument/2006/math">
                    <m:f>
                      <m:fPr>
                        <m:ctrlPr>
                          <a:rPr lang="en-IN" sz="5200" i="1" dirty="0" smtClean="0">
                            <a:latin typeface="Cambria Math" panose="02040503050406030204" pitchFamily="18" charset="0"/>
                          </a:rPr>
                        </m:ctrlPr>
                      </m:fPr>
                      <m:num>
                        <m:r>
                          <a:rPr lang="en-IN" sz="5200" b="0" i="1" dirty="0" smtClean="0">
                            <a:latin typeface="Cambria Math" panose="02040503050406030204" pitchFamily="18" charset="0"/>
                          </a:rPr>
                          <m:t>6</m:t>
                        </m:r>
                        <m:r>
                          <a:rPr lang="en-IN" sz="5200" b="0" i="1" dirty="0" smtClean="0">
                            <a:latin typeface="Cambria Math" panose="02040503050406030204" pitchFamily="18" charset="0"/>
                          </a:rPr>
                          <m:t>𝑦</m:t>
                        </m:r>
                      </m:num>
                      <m:den>
                        <m:r>
                          <a:rPr lang="en-IN" sz="5200" b="0" i="1" dirty="0" smtClean="0">
                            <a:latin typeface="Cambria Math" panose="02040503050406030204" pitchFamily="18" charset="0"/>
                          </a:rPr>
                          <m:t>6</m:t>
                        </m:r>
                        <m:r>
                          <a:rPr lang="en-IN" sz="5200" b="0" i="1" dirty="0" smtClean="0">
                            <a:latin typeface="Cambria Math" panose="02040503050406030204" pitchFamily="18" charset="0"/>
                          </a:rPr>
                          <m:t>𝑦</m:t>
                        </m:r>
                      </m:den>
                    </m:f>
                  </m:oMath>
                </a14:m>
                <a:r>
                  <a:rPr lang="en-IN" sz="5200" dirty="0" smtClean="0">
                    <a:latin typeface="Comic Sans MS" panose="030F0702030302020204" pitchFamily="66" charset="0"/>
                  </a:rPr>
                  <a:t>	= </a:t>
                </a:r>
                <a14:m>
                  <m:oMath xmlns:m="http://schemas.openxmlformats.org/officeDocument/2006/math">
                    <m:f>
                      <m:fPr>
                        <m:ctrlPr>
                          <a:rPr lang="en-IN" sz="5200" i="1">
                            <a:latin typeface="Cambria Math" panose="02040503050406030204" pitchFamily="18" charset="0"/>
                          </a:rPr>
                        </m:ctrlPr>
                      </m:fPr>
                      <m:num>
                        <m:r>
                          <a:rPr lang="en-IN" sz="5200" i="1">
                            <a:latin typeface="Cambria Math" panose="02040503050406030204" pitchFamily="18" charset="0"/>
                          </a:rPr>
                          <m:t>𝐶𝑜𝑣</m:t>
                        </m:r>
                        <m:r>
                          <a:rPr lang="en-IN" sz="5200" i="1">
                            <a:latin typeface="Cambria Math" panose="02040503050406030204" pitchFamily="18" charset="0"/>
                          </a:rPr>
                          <m:t>.</m:t>
                        </m:r>
                        <m:r>
                          <a:rPr lang="en-IN" sz="5200" i="1">
                            <a:latin typeface="Cambria Math" panose="02040503050406030204" pitchFamily="18" charset="0"/>
                          </a:rPr>
                          <m:t>𝑥𝑦</m:t>
                        </m:r>
                      </m:num>
                      <m:den>
                        <m:r>
                          <a:rPr lang="en-IN" sz="5200" b="0" i="1" smtClean="0">
                            <a:latin typeface="Cambria Math" panose="02040503050406030204" pitchFamily="18" charset="0"/>
                          </a:rPr>
                          <m:t>6</m:t>
                        </m:r>
                        <m:r>
                          <a:rPr lang="en-IN" sz="5200" b="0" i="1" smtClean="0">
                            <a:latin typeface="Cambria Math" panose="02040503050406030204" pitchFamily="18" charset="0"/>
                          </a:rPr>
                          <m:t>𝑥</m:t>
                        </m:r>
                        <m:r>
                          <a:rPr lang="en-IN" sz="5200" b="0" i="1" smtClean="0">
                            <a:latin typeface="Cambria Math" panose="02040503050406030204" pitchFamily="18" charset="0"/>
                          </a:rPr>
                          <m:t>.6</m:t>
                        </m:r>
                        <m:r>
                          <a:rPr lang="en-IN" sz="5200" b="0" i="1" smtClean="0">
                            <a:latin typeface="Cambria Math" panose="02040503050406030204" pitchFamily="18" charset="0"/>
                          </a:rPr>
                          <m:t>𝑥</m:t>
                        </m:r>
                      </m:den>
                    </m:f>
                  </m:oMath>
                </a14:m>
                <a:r>
                  <a:rPr lang="en-IN" sz="5200" dirty="0">
                    <a:latin typeface="Comic Sans MS" panose="030F0702030302020204" pitchFamily="66" charset="0"/>
                  </a:rPr>
                  <a:t>x</a:t>
                </a:r>
                <a14:m>
                  <m:oMath xmlns:m="http://schemas.openxmlformats.org/officeDocument/2006/math">
                    <m:f>
                      <m:fPr>
                        <m:ctrlPr>
                          <a:rPr lang="en-IN" sz="5200" i="1" dirty="0">
                            <a:latin typeface="Cambria Math" panose="02040503050406030204" pitchFamily="18" charset="0"/>
                          </a:rPr>
                        </m:ctrlPr>
                      </m:fPr>
                      <m:num>
                        <m:r>
                          <a:rPr lang="en-IN" sz="5200" i="1" dirty="0">
                            <a:latin typeface="Cambria Math" panose="02040503050406030204" pitchFamily="18" charset="0"/>
                          </a:rPr>
                          <m:t>6</m:t>
                        </m:r>
                        <m:r>
                          <a:rPr lang="en-IN" sz="5200" i="1" dirty="0">
                            <a:latin typeface="Cambria Math" panose="02040503050406030204" pitchFamily="18" charset="0"/>
                          </a:rPr>
                          <m:t>𝑦</m:t>
                        </m:r>
                      </m:num>
                      <m:den>
                        <m:r>
                          <a:rPr lang="en-IN" sz="5200" i="1" dirty="0">
                            <a:latin typeface="Cambria Math" panose="02040503050406030204" pitchFamily="18" charset="0"/>
                          </a:rPr>
                          <m:t>6</m:t>
                        </m:r>
                        <m:r>
                          <a:rPr lang="en-IN" sz="5200" i="1" dirty="0">
                            <a:latin typeface="Cambria Math" panose="02040503050406030204" pitchFamily="18" charset="0"/>
                          </a:rPr>
                          <m:t>𝑦</m:t>
                        </m:r>
                      </m:den>
                    </m:f>
                  </m:oMath>
                </a14:m>
                <a:r>
                  <a:rPr lang="en-IN" sz="5200" dirty="0" smtClean="0">
                    <a:latin typeface="Comic Sans MS" panose="030F0702030302020204" pitchFamily="66" charset="0"/>
                  </a:rPr>
                  <a:t>	</a:t>
                </a:r>
              </a:p>
              <a:p>
                <a:pPr marL="0" indent="0">
                  <a:buNone/>
                </a:pPr>
                <a:r>
                  <a:rPr lang="en-IN" sz="5200" dirty="0">
                    <a:latin typeface="Comic Sans MS" panose="030F0702030302020204" pitchFamily="66" charset="0"/>
                  </a:rPr>
                  <a:t>	</a:t>
                </a:r>
                <a:r>
                  <a:rPr lang="en-IN" sz="5200" dirty="0" smtClean="0">
                    <a:latin typeface="Comic Sans MS" panose="030F0702030302020204" pitchFamily="66" charset="0"/>
                  </a:rPr>
                  <a:t>	</a:t>
                </a:r>
              </a:p>
              <a:p>
                <a:pPr marL="0" indent="0">
                  <a:buNone/>
                </a:pPr>
                <a:r>
                  <a:rPr lang="en-IN" sz="5200" dirty="0">
                    <a:latin typeface="Comic Sans MS" panose="030F0702030302020204" pitchFamily="66" charset="0"/>
                  </a:rPr>
                  <a:t>	</a:t>
                </a:r>
                <a:r>
                  <a:rPr lang="en-IN" sz="5200" dirty="0" smtClean="0">
                    <a:latin typeface="Comic Sans MS" panose="030F0702030302020204" pitchFamily="66" charset="0"/>
                  </a:rPr>
                  <a:t>	= </a:t>
                </a:r>
                <a14:m>
                  <m:oMath xmlns:m="http://schemas.openxmlformats.org/officeDocument/2006/math">
                    <m:f>
                      <m:fPr>
                        <m:ctrlPr>
                          <a:rPr lang="en-IN" sz="5200" i="1">
                            <a:latin typeface="Cambria Math" panose="02040503050406030204" pitchFamily="18" charset="0"/>
                          </a:rPr>
                        </m:ctrlPr>
                      </m:fPr>
                      <m:num>
                        <m:r>
                          <a:rPr lang="en-IN" sz="5200" i="1">
                            <a:latin typeface="Cambria Math" panose="02040503050406030204" pitchFamily="18" charset="0"/>
                          </a:rPr>
                          <m:t>𝐶𝑜𝑣</m:t>
                        </m:r>
                        <m:r>
                          <a:rPr lang="en-IN" sz="5200" i="1">
                            <a:latin typeface="Cambria Math" panose="02040503050406030204" pitchFamily="18" charset="0"/>
                          </a:rPr>
                          <m:t>.</m:t>
                        </m:r>
                        <m:r>
                          <a:rPr lang="en-IN" sz="5200" i="1">
                            <a:latin typeface="Cambria Math" panose="02040503050406030204" pitchFamily="18" charset="0"/>
                          </a:rPr>
                          <m:t>𝑥𝑦</m:t>
                        </m:r>
                      </m:num>
                      <m:den>
                        <m:r>
                          <a:rPr lang="en-IN" sz="5200" i="1">
                            <a:latin typeface="Cambria Math" panose="02040503050406030204" pitchFamily="18" charset="0"/>
                          </a:rPr>
                          <m:t>6</m:t>
                        </m:r>
                        <m:r>
                          <a:rPr lang="en-IN" sz="5200" i="1">
                            <a:latin typeface="Cambria Math" panose="02040503050406030204" pitchFamily="18" charset="0"/>
                          </a:rPr>
                          <m:t>𝑥</m:t>
                        </m:r>
                        <m:r>
                          <a:rPr lang="en-IN" sz="5200" i="1">
                            <a:latin typeface="Cambria Math" panose="02040503050406030204" pitchFamily="18" charset="0"/>
                          </a:rPr>
                          <m:t>.6</m:t>
                        </m:r>
                        <m:r>
                          <a:rPr lang="en-IN" sz="5200" b="0" i="1" smtClean="0">
                            <a:latin typeface="Cambria Math" panose="02040503050406030204" pitchFamily="18" charset="0"/>
                          </a:rPr>
                          <m:t>𝑦</m:t>
                        </m:r>
                      </m:den>
                    </m:f>
                  </m:oMath>
                </a14:m>
                <a:r>
                  <a:rPr lang="en-IN" sz="5200" dirty="0">
                    <a:latin typeface="Comic Sans MS" panose="030F0702030302020204" pitchFamily="66" charset="0"/>
                  </a:rPr>
                  <a:t>x</a:t>
                </a:r>
                <a14:m>
                  <m:oMath xmlns:m="http://schemas.openxmlformats.org/officeDocument/2006/math">
                    <m:f>
                      <m:fPr>
                        <m:ctrlPr>
                          <a:rPr lang="en-IN" sz="5200" i="1" dirty="0">
                            <a:latin typeface="Cambria Math" panose="02040503050406030204" pitchFamily="18" charset="0"/>
                          </a:rPr>
                        </m:ctrlPr>
                      </m:fPr>
                      <m:num>
                        <m:r>
                          <a:rPr lang="en-IN" sz="5200" i="1" dirty="0">
                            <a:latin typeface="Cambria Math" panose="02040503050406030204" pitchFamily="18" charset="0"/>
                          </a:rPr>
                          <m:t>6</m:t>
                        </m:r>
                        <m:r>
                          <a:rPr lang="en-IN" sz="5200" i="1" dirty="0">
                            <a:latin typeface="Cambria Math" panose="02040503050406030204" pitchFamily="18" charset="0"/>
                          </a:rPr>
                          <m:t>𝑦</m:t>
                        </m:r>
                      </m:num>
                      <m:den>
                        <m:r>
                          <a:rPr lang="en-IN" sz="5200" i="1" dirty="0">
                            <a:latin typeface="Cambria Math" panose="02040503050406030204" pitchFamily="18" charset="0"/>
                          </a:rPr>
                          <m:t>6</m:t>
                        </m:r>
                        <m:r>
                          <a:rPr lang="en-IN" sz="5200" b="0" i="1" dirty="0" smtClean="0">
                            <a:latin typeface="Cambria Math" panose="02040503050406030204" pitchFamily="18" charset="0"/>
                          </a:rPr>
                          <m:t>𝑥</m:t>
                        </m:r>
                      </m:den>
                    </m:f>
                  </m:oMath>
                </a14:m>
                <a:r>
                  <a:rPr lang="en-IN" sz="5200" dirty="0" smtClean="0">
                    <a:latin typeface="Comic Sans MS" panose="030F0702030302020204" pitchFamily="66" charset="0"/>
                  </a:rPr>
                  <a:t>	= </a:t>
                </a:r>
                <a:r>
                  <a:rPr lang="en-IN" sz="5200" b="1" dirty="0" smtClean="0">
                    <a:solidFill>
                      <a:srgbClr val="7030A0"/>
                    </a:solidFill>
                    <a:latin typeface="Comic Sans MS" panose="030F0702030302020204" pitchFamily="66" charset="0"/>
                  </a:rPr>
                  <a:t>r. </a:t>
                </a:r>
                <a14:m>
                  <m:oMath xmlns:m="http://schemas.openxmlformats.org/officeDocument/2006/math">
                    <m:f>
                      <m:fPr>
                        <m:ctrlPr>
                          <a:rPr lang="en-IN" sz="5200" b="1" i="1" smtClean="0">
                            <a:solidFill>
                              <a:srgbClr val="7030A0"/>
                            </a:solidFill>
                            <a:latin typeface="Cambria Math" panose="02040503050406030204" pitchFamily="18" charset="0"/>
                          </a:rPr>
                        </m:ctrlPr>
                      </m:fPr>
                      <m:num>
                        <m:r>
                          <a:rPr lang="en-IN" sz="5200" b="1" i="1" smtClean="0">
                            <a:solidFill>
                              <a:srgbClr val="7030A0"/>
                            </a:solidFill>
                            <a:latin typeface="Cambria Math" panose="02040503050406030204" pitchFamily="18" charset="0"/>
                          </a:rPr>
                          <m:t>𝟔</m:t>
                        </m:r>
                        <m:r>
                          <a:rPr lang="en-IN" sz="5200" b="1" i="1" smtClean="0">
                            <a:solidFill>
                              <a:srgbClr val="7030A0"/>
                            </a:solidFill>
                            <a:latin typeface="Cambria Math" panose="02040503050406030204" pitchFamily="18" charset="0"/>
                          </a:rPr>
                          <m:t>𝒚</m:t>
                        </m:r>
                      </m:num>
                      <m:den>
                        <m:r>
                          <a:rPr lang="en-IN" sz="5200" b="1" i="1" smtClean="0">
                            <a:solidFill>
                              <a:srgbClr val="7030A0"/>
                            </a:solidFill>
                            <a:latin typeface="Cambria Math" panose="02040503050406030204" pitchFamily="18" charset="0"/>
                          </a:rPr>
                          <m:t>𝟔</m:t>
                        </m:r>
                        <m:r>
                          <a:rPr lang="en-IN" sz="5200" b="1" i="1" smtClean="0">
                            <a:solidFill>
                              <a:srgbClr val="7030A0"/>
                            </a:solidFill>
                            <a:latin typeface="Cambria Math" panose="02040503050406030204" pitchFamily="18" charset="0"/>
                          </a:rPr>
                          <m:t>𝒙</m:t>
                        </m:r>
                      </m:den>
                    </m:f>
                  </m:oMath>
                </a14:m>
                <a:endParaRPr lang="en-IN" b="1" dirty="0" smtClean="0">
                  <a:latin typeface="Comic Sans MS" panose="030F0702030302020204" pitchFamily="66" charset="0"/>
                </a:endParaRPr>
              </a:p>
              <a:p>
                <a:pPr marL="0" indent="0">
                  <a:buNone/>
                </a:pPr>
                <a:r>
                  <a:rPr lang="en-IN" dirty="0">
                    <a:latin typeface="Comic Sans MS" panose="030F0702030302020204" pitchFamily="66" charset="0"/>
                  </a:rPr>
                  <a:t>	</a:t>
                </a:r>
                <a:r>
                  <a:rPr lang="en-IN" dirty="0" smtClean="0">
                    <a:latin typeface="Comic Sans MS" panose="030F0702030302020204" pitchFamily="66" charset="0"/>
                  </a:rPr>
                  <a:t>	</a:t>
                </a:r>
              </a:p>
              <a:p>
                <a:pPr marL="0" indent="0">
                  <a:buNone/>
                </a:pPr>
                <a:endParaRPr lang="en-IN" dirty="0">
                  <a:latin typeface="Comic Sans MS" panose="030F0702030302020204" pitchFamily="66" charset="0"/>
                </a:endParaRPr>
              </a:p>
              <a:p>
                <a:pPr marL="0" indent="0">
                  <a:buNone/>
                </a:pPr>
                <a:r>
                  <a:rPr lang="en-IN" dirty="0" smtClean="0">
                    <a:latin typeface="Comic Sans MS" panose="030F0702030302020204" pitchFamily="66" charset="0"/>
                  </a:rPr>
                  <a:t>	</a:t>
                </a:r>
                <a:endParaRPr lang="en-IN" dirty="0" smtClean="0">
                  <a:effectLst>
                    <a:outerShdw blurRad="38100" dist="38100" dir="2700000" algn="tl">
                      <a:srgbClr val="000000">
                        <a:alpha val="43137"/>
                      </a:srgbClr>
                    </a:outerShdw>
                  </a:effectLst>
                  <a:latin typeface="Comic Sans MS" panose="030F0702030302020204" pitchFamily="66" charset="0"/>
                </a:endParaRPr>
              </a:p>
              <a:p>
                <a:pPr marL="0" indent="0">
                  <a:buNone/>
                </a:pPr>
                <a:r>
                  <a:rPr lang="en-IN" dirty="0">
                    <a:latin typeface="Comic Sans MS" panose="030F0702030302020204" pitchFamily="66" charset="0"/>
                  </a:rPr>
                  <a:t>		</a:t>
                </a:r>
                <a:endParaRPr lang="en-IN"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06438" y="557392"/>
                <a:ext cx="10515600" cy="6081486"/>
              </a:xfrm>
              <a:blipFill rotWithShape="0">
                <a:blip r:embed="rId2"/>
                <a:stretch>
                  <a:fillRect l="-2667"/>
                </a:stretch>
              </a:blipFill>
            </p:spPr>
            <p:txBody>
              <a:bodyPr/>
              <a:lstStyle/>
              <a:p>
                <a:r>
                  <a:rPr lang="en-US">
                    <a:noFill/>
                  </a:rPr>
                  <a:t> </a:t>
                </a:r>
              </a:p>
            </p:txBody>
          </p:sp>
        </mc:Fallback>
      </mc:AlternateContent>
    </p:spTree>
    <p:extLst>
      <p:ext uri="{BB962C8B-B14F-4D97-AF65-F5344CB8AC3E}">
        <p14:creationId xmlns:p14="http://schemas.microsoft.com/office/powerpoint/2010/main" val="117883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783771"/>
                <a:ext cx="10515600" cy="5393192"/>
              </a:xfrm>
            </p:spPr>
            <p:txBody>
              <a:bodyPr/>
              <a:lstStyle/>
              <a:p>
                <a:pPr marL="0" indent="0">
                  <a:buNone/>
                </a:pPr>
                <a:endParaRPr lang="en-IN" dirty="0" smtClean="0">
                  <a:latin typeface="Comic Sans MS" panose="030F0702030302020204" pitchFamily="66" charset="0"/>
                </a:endParaRPr>
              </a:p>
              <a:p>
                <a:pPr marL="0" indent="0">
                  <a:buNone/>
                </a:pPr>
                <a:r>
                  <a:rPr lang="en-IN" dirty="0">
                    <a:latin typeface="Comic Sans MS" panose="030F0702030302020204" pitchFamily="66" charset="0"/>
                  </a:rPr>
                  <a:t>	</a:t>
                </a:r>
                <a:r>
                  <a:rPr lang="en-IN" sz="4000" dirty="0" err="1">
                    <a:solidFill>
                      <a:srgbClr val="7030A0"/>
                    </a:solidFill>
                    <a:latin typeface="Comic Sans MS" panose="030F0702030302020204" pitchFamily="66" charset="0"/>
                  </a:rPr>
                  <a:t>b</a:t>
                </a:r>
                <a:r>
                  <a:rPr lang="en-IN" sz="4000" baseline="-25000" dirty="0" err="1" smtClean="0">
                    <a:solidFill>
                      <a:srgbClr val="7030A0"/>
                    </a:solidFill>
                    <a:latin typeface="Comic Sans MS" panose="030F0702030302020204" pitchFamily="66" charset="0"/>
                  </a:rPr>
                  <a:t>xy</a:t>
                </a:r>
                <a:r>
                  <a:rPr lang="en-IN" sz="4000" dirty="0" err="1" smtClean="0">
                    <a:solidFill>
                      <a:srgbClr val="7030A0"/>
                    </a:solidFill>
                    <a:latin typeface="Comic Sans MS" panose="030F0702030302020204" pitchFamily="66" charset="0"/>
                  </a:rPr>
                  <a:t>.b</a:t>
                </a:r>
                <a:r>
                  <a:rPr lang="en-IN" sz="4000" baseline="-25000" dirty="0" err="1" smtClean="0">
                    <a:solidFill>
                      <a:srgbClr val="7030A0"/>
                    </a:solidFill>
                    <a:latin typeface="Comic Sans MS" panose="030F0702030302020204" pitchFamily="66" charset="0"/>
                  </a:rPr>
                  <a:t>yx</a:t>
                </a:r>
                <a:r>
                  <a:rPr lang="en-IN" sz="4000" dirty="0" smtClean="0">
                    <a:latin typeface="Comic Sans MS" panose="030F0702030302020204" pitchFamily="66" charset="0"/>
                  </a:rPr>
                  <a:t> </a:t>
                </a:r>
                <a:r>
                  <a:rPr lang="en-IN" sz="4000" dirty="0">
                    <a:latin typeface="Comic Sans MS" panose="030F0702030302020204" pitchFamily="66" charset="0"/>
                  </a:rPr>
                  <a:t>= </a:t>
                </a:r>
                <a:r>
                  <a:rPr lang="en-IN" sz="4000" b="1" dirty="0">
                    <a:latin typeface="Comic Sans MS" panose="030F0702030302020204" pitchFamily="66" charset="0"/>
                  </a:rPr>
                  <a:t>r.</a:t>
                </a:r>
                <a:r>
                  <a:rPr lang="en-IN" sz="4000" b="1" dirty="0"/>
                  <a:t> </a:t>
                </a:r>
                <a14:m>
                  <m:oMath xmlns:m="http://schemas.openxmlformats.org/officeDocument/2006/math">
                    <m:f>
                      <m:fPr>
                        <m:ctrlPr>
                          <a:rPr lang="en-IN" sz="4000" b="1" i="1" dirty="0">
                            <a:latin typeface="Cambria Math" panose="02040503050406030204" pitchFamily="18" charset="0"/>
                          </a:rPr>
                        </m:ctrlPr>
                      </m:fPr>
                      <m:num>
                        <m:r>
                          <a:rPr lang="en-IN" sz="4000" b="1" i="1" dirty="0">
                            <a:latin typeface="Cambria Math" panose="02040503050406030204" pitchFamily="18" charset="0"/>
                          </a:rPr>
                          <m:t>𝟔</m:t>
                        </m:r>
                        <m:r>
                          <a:rPr lang="en-IN" sz="4000" b="1" i="1" dirty="0">
                            <a:latin typeface="Cambria Math" panose="02040503050406030204" pitchFamily="18" charset="0"/>
                          </a:rPr>
                          <m:t>𝒙</m:t>
                        </m:r>
                      </m:num>
                      <m:den>
                        <m:r>
                          <a:rPr lang="en-IN" sz="4000" b="1" i="1" dirty="0">
                            <a:latin typeface="Cambria Math" panose="02040503050406030204" pitchFamily="18" charset="0"/>
                          </a:rPr>
                          <m:t>𝟔</m:t>
                        </m:r>
                        <m:r>
                          <a:rPr lang="en-IN" sz="4000" b="1" i="1" dirty="0">
                            <a:latin typeface="Cambria Math" panose="02040503050406030204" pitchFamily="18" charset="0"/>
                          </a:rPr>
                          <m:t>𝒚</m:t>
                        </m:r>
                      </m:den>
                    </m:f>
                  </m:oMath>
                </a14:m>
                <a:r>
                  <a:rPr lang="en-IN" sz="4000" dirty="0">
                    <a:latin typeface="Comic Sans MS" panose="030F0702030302020204" pitchFamily="66" charset="0"/>
                  </a:rPr>
                  <a:t> x </a:t>
                </a:r>
                <a:r>
                  <a:rPr lang="en-IN" sz="4000" b="1" dirty="0">
                    <a:latin typeface="Comic Sans MS" panose="030F0702030302020204" pitchFamily="66" charset="0"/>
                  </a:rPr>
                  <a:t>r </a:t>
                </a:r>
                <a14:m>
                  <m:oMath xmlns:m="http://schemas.openxmlformats.org/officeDocument/2006/math">
                    <m:f>
                      <m:fPr>
                        <m:ctrlPr>
                          <a:rPr lang="en-IN" sz="4000" b="1" i="1">
                            <a:latin typeface="Cambria Math" panose="02040503050406030204" pitchFamily="18" charset="0"/>
                          </a:rPr>
                        </m:ctrlPr>
                      </m:fPr>
                      <m:num>
                        <m:r>
                          <a:rPr lang="en-IN" sz="4000" b="1" i="1">
                            <a:latin typeface="Cambria Math" panose="02040503050406030204" pitchFamily="18" charset="0"/>
                          </a:rPr>
                          <m:t>𝟔</m:t>
                        </m:r>
                        <m:r>
                          <a:rPr lang="en-IN" sz="4000" b="1" i="1">
                            <a:latin typeface="Cambria Math" panose="02040503050406030204" pitchFamily="18" charset="0"/>
                          </a:rPr>
                          <m:t>𝒚</m:t>
                        </m:r>
                      </m:num>
                      <m:den>
                        <m:r>
                          <a:rPr lang="en-IN" sz="4000" b="1" i="1">
                            <a:latin typeface="Cambria Math" panose="02040503050406030204" pitchFamily="18" charset="0"/>
                          </a:rPr>
                          <m:t>𝟔</m:t>
                        </m:r>
                        <m:r>
                          <a:rPr lang="en-IN" sz="4000" b="1" i="1">
                            <a:latin typeface="Cambria Math" panose="02040503050406030204" pitchFamily="18" charset="0"/>
                          </a:rPr>
                          <m:t>𝒙</m:t>
                        </m:r>
                      </m:den>
                    </m:f>
                  </m:oMath>
                </a14:m>
                <a:r>
                  <a:rPr lang="en-IN" sz="4000" dirty="0">
                    <a:latin typeface="Comic Sans MS" panose="030F0702030302020204" pitchFamily="66" charset="0"/>
                  </a:rPr>
                  <a:t>	</a:t>
                </a:r>
                <a:r>
                  <a:rPr lang="en-IN" sz="4000" b="1" dirty="0">
                    <a:latin typeface="Comic Sans MS" panose="030F0702030302020204" pitchFamily="66" charset="0"/>
                  </a:rPr>
                  <a:t>= </a:t>
                </a:r>
                <a:r>
                  <a:rPr lang="en-IN" sz="4000" b="1" dirty="0">
                    <a:solidFill>
                      <a:srgbClr val="FF0000"/>
                    </a:solidFill>
                    <a:latin typeface="Comic Sans MS" panose="030F0702030302020204" pitchFamily="66" charset="0"/>
                  </a:rPr>
                  <a:t>r</a:t>
                </a:r>
                <a:r>
                  <a:rPr lang="en-IN" sz="4000" b="1" baseline="30000" dirty="0">
                    <a:solidFill>
                      <a:srgbClr val="FF0000"/>
                    </a:solidFill>
                    <a:latin typeface="Comic Sans MS" panose="030F0702030302020204" pitchFamily="66" charset="0"/>
                  </a:rPr>
                  <a:t>2</a:t>
                </a:r>
              </a:p>
              <a:p>
                <a:pPr marL="0" indent="0">
                  <a:buNone/>
                </a:pPr>
                <a:r>
                  <a:rPr lang="en-IN" sz="4000" dirty="0">
                    <a:latin typeface="Comic Sans MS" panose="030F0702030302020204" pitchFamily="66" charset="0"/>
                  </a:rPr>
                  <a:t>		     = r</a:t>
                </a:r>
                <a:r>
                  <a:rPr lang="en-IN" sz="4000" baseline="30000" dirty="0">
                    <a:latin typeface="Comic Sans MS" panose="030F0702030302020204" pitchFamily="66" charset="0"/>
                  </a:rPr>
                  <a:t>2</a:t>
                </a:r>
                <a:r>
                  <a:rPr lang="en-IN" sz="4000" dirty="0">
                    <a:latin typeface="Comic Sans MS" panose="030F0702030302020204" pitchFamily="66" charset="0"/>
                  </a:rPr>
                  <a:t> </a:t>
                </a:r>
              </a:p>
              <a:p>
                <a:pPr marL="0" indent="0">
                  <a:buNone/>
                </a:pPr>
                <a:r>
                  <a:rPr lang="en-IN" sz="4000" dirty="0">
                    <a:latin typeface="Comic Sans MS" panose="030F0702030302020204" pitchFamily="66" charset="0"/>
                  </a:rPr>
                  <a:t>	</a:t>
                </a:r>
                <a:r>
                  <a:rPr lang="en-IN" sz="4000" b="1" dirty="0">
                    <a:latin typeface="Comic Sans MS" panose="030F0702030302020204" pitchFamily="66" charset="0"/>
                  </a:rPr>
                  <a:t> </a:t>
                </a:r>
                <a:r>
                  <a:rPr lang="en-IN" sz="4000" b="1" dirty="0">
                    <a:solidFill>
                      <a:srgbClr val="FF0000"/>
                    </a:solidFill>
                    <a:latin typeface="Comic Sans MS" panose="030F0702030302020204" pitchFamily="66" charset="0"/>
                  </a:rPr>
                  <a:t>r = </a:t>
                </a:r>
                <a14:m>
                  <m:oMath xmlns:m="http://schemas.openxmlformats.org/officeDocument/2006/math">
                    <m:rad>
                      <m:radPr>
                        <m:degHide m:val="on"/>
                        <m:ctrlPr>
                          <a:rPr lang="en-IN" sz="4000" b="1" i="1" smtClean="0">
                            <a:solidFill>
                              <a:srgbClr val="FFC000"/>
                            </a:solidFill>
                            <a:latin typeface="Cambria Math" panose="02040503050406030204" pitchFamily="18" charset="0"/>
                          </a:rPr>
                        </m:ctrlPr>
                      </m:radPr>
                      <m:deg/>
                      <m:e>
                        <m:r>
                          <m:rPr>
                            <m:nor/>
                          </m:rPr>
                          <a:rPr lang="en-IN" sz="4000" b="1" dirty="0">
                            <a:solidFill>
                              <a:srgbClr val="FFC000"/>
                            </a:solidFill>
                            <a:latin typeface="Comic Sans MS" panose="030F0702030302020204" pitchFamily="66" charset="0"/>
                          </a:rPr>
                          <m:t>b</m:t>
                        </m:r>
                        <m:r>
                          <m:rPr>
                            <m:nor/>
                          </m:rPr>
                          <a:rPr lang="en-IN" sz="4000" b="1" baseline="-25000" dirty="0">
                            <a:solidFill>
                              <a:srgbClr val="FFC000"/>
                            </a:solidFill>
                            <a:latin typeface="Comic Sans MS" panose="030F0702030302020204" pitchFamily="66" charset="0"/>
                          </a:rPr>
                          <m:t>xy</m:t>
                        </m:r>
                        <m:r>
                          <m:rPr>
                            <m:nor/>
                          </m:rPr>
                          <a:rPr lang="en-IN" sz="4000" b="1" dirty="0">
                            <a:solidFill>
                              <a:srgbClr val="FFC000"/>
                            </a:solidFill>
                            <a:latin typeface="Comic Sans MS" panose="030F0702030302020204" pitchFamily="66" charset="0"/>
                          </a:rPr>
                          <m:t>.</m:t>
                        </m:r>
                        <m:r>
                          <m:rPr>
                            <m:nor/>
                          </m:rPr>
                          <a:rPr lang="en-IN" sz="4000" b="1" dirty="0">
                            <a:solidFill>
                              <a:srgbClr val="FFC000"/>
                            </a:solidFill>
                            <a:latin typeface="Comic Sans MS" panose="030F0702030302020204" pitchFamily="66" charset="0"/>
                          </a:rPr>
                          <m:t>byx</m:t>
                        </m:r>
                      </m:e>
                    </m:rad>
                  </m:oMath>
                </a14:m>
                <a:endParaRPr lang="en-IN" sz="4000" b="1" dirty="0">
                  <a:solidFill>
                    <a:srgbClr val="FFC000"/>
                  </a:solidFill>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r>
                  <a:rPr lang="en-IN" sz="3200" dirty="0" smtClean="0">
                    <a:latin typeface="Comic Sans MS" panose="030F0702030302020204" pitchFamily="66" charset="0"/>
                  </a:rPr>
                  <a:t>Thus, </a:t>
                </a:r>
                <a:r>
                  <a:rPr lang="en-IN" sz="3200" dirty="0" smtClean="0">
                    <a:solidFill>
                      <a:srgbClr val="0070C0"/>
                    </a:solidFill>
                    <a:latin typeface="Comic Sans MS" panose="030F0702030302020204" pitchFamily="66" charset="0"/>
                  </a:rPr>
                  <a:t>Coefficient of correlation </a:t>
                </a:r>
                <a:r>
                  <a:rPr lang="en-IN" sz="3200" dirty="0" smtClean="0">
                    <a:solidFill>
                      <a:srgbClr val="FFC000"/>
                    </a:solidFill>
                    <a:latin typeface="Comic Sans MS" panose="030F0702030302020204" pitchFamily="66" charset="0"/>
                  </a:rPr>
                  <a:t>=</a:t>
                </a:r>
                <a:r>
                  <a:rPr lang="en-IN" sz="3200" dirty="0" smtClean="0">
                    <a:solidFill>
                      <a:srgbClr val="0070C0"/>
                    </a:solidFill>
                    <a:latin typeface="Comic Sans MS" panose="030F0702030302020204" pitchFamily="66" charset="0"/>
                  </a:rPr>
                  <a:t> </a:t>
                </a:r>
                <a:r>
                  <a:rPr lang="en-IN" sz="3200" dirty="0" smtClean="0">
                    <a:solidFill>
                      <a:srgbClr val="0070C0"/>
                    </a:solidFill>
                    <a:effectLst>
                      <a:outerShdw blurRad="38100" dist="38100" dir="2700000" algn="tl">
                        <a:srgbClr val="000000">
                          <a:alpha val="43137"/>
                        </a:srgbClr>
                      </a:outerShdw>
                    </a:effectLst>
                    <a:latin typeface="Comic Sans MS" panose="030F0702030302020204" pitchFamily="66" charset="0"/>
                  </a:rPr>
                  <a:t>Geometric </a:t>
                </a:r>
                <a:r>
                  <a:rPr lang="en-IN" sz="3200" dirty="0">
                    <a:solidFill>
                      <a:srgbClr val="0070C0"/>
                    </a:solidFill>
                    <a:effectLst>
                      <a:outerShdw blurRad="38100" dist="38100" dir="2700000" algn="tl">
                        <a:srgbClr val="000000">
                          <a:alpha val="43137"/>
                        </a:srgbClr>
                      </a:outerShdw>
                    </a:effectLst>
                    <a:latin typeface="Comic Sans MS" panose="030F0702030302020204" pitchFamily="66" charset="0"/>
                  </a:rPr>
                  <a:t>mean of two regression </a:t>
                </a:r>
                <a:r>
                  <a:rPr lang="en-IN" sz="3200" dirty="0" smtClean="0">
                    <a:solidFill>
                      <a:srgbClr val="0070C0"/>
                    </a:solidFill>
                    <a:effectLst>
                      <a:outerShdw blurRad="38100" dist="38100" dir="2700000" algn="tl">
                        <a:srgbClr val="000000">
                          <a:alpha val="43137"/>
                        </a:srgbClr>
                      </a:outerShdw>
                    </a:effectLst>
                    <a:latin typeface="Comic Sans MS" panose="030F0702030302020204" pitchFamily="66" charset="0"/>
                  </a:rPr>
                  <a:t>coefficients.</a:t>
                </a:r>
                <a:endParaRPr lang="en-IN" sz="3200" dirty="0">
                  <a:solidFill>
                    <a:srgbClr val="0070C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783771"/>
                <a:ext cx="10515600" cy="5393192"/>
              </a:xfrm>
              <a:blipFill rotWithShape="0">
                <a:blip r:embed="rId2"/>
                <a:stretch>
                  <a:fillRect l="-1565" r="-812"/>
                </a:stretch>
              </a:blipFill>
            </p:spPr>
            <p:txBody>
              <a:bodyPr/>
              <a:lstStyle/>
              <a:p>
                <a:r>
                  <a:rPr lang="en-US">
                    <a:noFill/>
                  </a:rPr>
                  <a:t> </a:t>
                </a:r>
              </a:p>
            </p:txBody>
          </p:sp>
        </mc:Fallback>
      </mc:AlternateContent>
    </p:spTree>
    <p:extLst>
      <p:ext uri="{BB962C8B-B14F-4D97-AF65-F5344CB8AC3E}">
        <p14:creationId xmlns:p14="http://schemas.microsoft.com/office/powerpoint/2010/main" val="822798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8972"/>
            <a:ext cx="10515600" cy="5492338"/>
          </a:xfrm>
        </p:spPr>
        <p:txBody>
          <a:bodyPr>
            <a:normAutofit fontScale="85000" lnSpcReduction="20000"/>
          </a:bodyPr>
          <a:lstStyle/>
          <a:p>
            <a:pPr marL="0" indent="0">
              <a:spcAft>
                <a:spcPts val="1800"/>
              </a:spcAft>
              <a:buNone/>
            </a:pPr>
            <a:r>
              <a:rPr lang="en-IN" sz="3600" b="1" dirty="0" smtClean="0">
                <a:solidFill>
                  <a:srgbClr val="FF0000"/>
                </a:solidFill>
                <a:latin typeface="Comic Sans MS" panose="030F0702030302020204" pitchFamily="66" charset="0"/>
              </a:rPr>
              <a:t>Properties of regression coefficient:</a:t>
            </a:r>
            <a:endParaRPr lang="en-IN" dirty="0">
              <a:solidFill>
                <a:srgbClr val="FF0000"/>
              </a:solidFill>
              <a:latin typeface="Comic Sans MS" panose="030F0702030302020204" pitchFamily="66" charset="0"/>
            </a:endParaRPr>
          </a:p>
          <a:p>
            <a:pPr marL="514350" indent="-514350">
              <a:spcAft>
                <a:spcPts val="1800"/>
              </a:spcAft>
              <a:buAutoNum type="arabicPeriod"/>
            </a:pPr>
            <a:r>
              <a:rPr lang="en-IN" sz="3200" dirty="0" smtClean="0">
                <a:solidFill>
                  <a:srgbClr val="FFFF00"/>
                </a:solidFill>
                <a:latin typeface="Comic Sans MS" panose="030F0702030302020204" pitchFamily="66" charset="0"/>
              </a:rPr>
              <a:t>Both the regression coefficients i.e., </a:t>
            </a:r>
            <a:r>
              <a:rPr lang="en-IN" sz="3200" dirty="0" err="1" smtClean="0">
                <a:solidFill>
                  <a:srgbClr val="FFFF00"/>
                </a:solidFill>
                <a:latin typeface="Comic Sans MS" panose="030F0702030302020204" pitchFamily="66" charset="0"/>
              </a:rPr>
              <a:t>byx</a:t>
            </a:r>
            <a:r>
              <a:rPr lang="en-IN" sz="3200" dirty="0" smtClean="0">
                <a:solidFill>
                  <a:srgbClr val="FFFF00"/>
                </a:solidFill>
                <a:latin typeface="Comic Sans MS" panose="030F0702030302020204" pitchFamily="66" charset="0"/>
              </a:rPr>
              <a:t> and </a:t>
            </a:r>
            <a:r>
              <a:rPr lang="en-IN" sz="3200" dirty="0" err="1" smtClean="0">
                <a:solidFill>
                  <a:srgbClr val="FFFF00"/>
                </a:solidFill>
                <a:latin typeface="Comic Sans MS" panose="030F0702030302020204" pitchFamily="66" charset="0"/>
              </a:rPr>
              <a:t>bxy</a:t>
            </a:r>
            <a:r>
              <a:rPr lang="en-IN" sz="3200" dirty="0" smtClean="0">
                <a:solidFill>
                  <a:srgbClr val="FFFF00"/>
                </a:solidFill>
                <a:latin typeface="Comic Sans MS" panose="030F0702030302020204" pitchFamily="66" charset="0"/>
              </a:rPr>
              <a:t> have the same sign. i.e. either both will be positive or both will be negative.</a:t>
            </a:r>
          </a:p>
          <a:p>
            <a:pPr marL="514350" indent="-514350">
              <a:spcAft>
                <a:spcPts val="1800"/>
              </a:spcAft>
              <a:buAutoNum type="arabicPeriod"/>
            </a:pPr>
            <a:r>
              <a:rPr lang="en-IN" sz="3200" dirty="0" err="1" smtClean="0">
                <a:latin typeface="Comic Sans MS" panose="030F0702030302020204" pitchFamily="66" charset="0"/>
              </a:rPr>
              <a:t>r</a:t>
            </a:r>
            <a:r>
              <a:rPr lang="en-IN" sz="3200" baseline="-25000" dirty="0" err="1" smtClean="0">
                <a:latin typeface="Comic Sans MS" panose="030F0702030302020204" pitchFamily="66" charset="0"/>
              </a:rPr>
              <a:t>xy</a:t>
            </a:r>
            <a:r>
              <a:rPr lang="en-IN" sz="3200" dirty="0" smtClean="0">
                <a:latin typeface="Comic Sans MS" panose="030F0702030302020204" pitchFamily="66" charset="0"/>
              </a:rPr>
              <a:t> will also have the same sign as that of </a:t>
            </a:r>
            <a:r>
              <a:rPr lang="en-IN" sz="3200" dirty="0" err="1" smtClean="0">
                <a:latin typeface="Comic Sans MS" panose="030F0702030302020204" pitchFamily="66" charset="0"/>
              </a:rPr>
              <a:t>byx</a:t>
            </a:r>
            <a:r>
              <a:rPr lang="en-IN" sz="3200" dirty="0" smtClean="0">
                <a:latin typeface="Comic Sans MS" panose="030F0702030302020204" pitchFamily="66" charset="0"/>
              </a:rPr>
              <a:t> &amp; </a:t>
            </a:r>
            <a:r>
              <a:rPr lang="en-IN" sz="3200" dirty="0" err="1" smtClean="0">
                <a:latin typeface="Comic Sans MS" panose="030F0702030302020204" pitchFamily="66" charset="0"/>
              </a:rPr>
              <a:t>bxy</a:t>
            </a:r>
            <a:r>
              <a:rPr lang="en-IN" sz="3200" dirty="0" smtClean="0">
                <a:latin typeface="Comic Sans MS" panose="030F0702030302020204" pitchFamily="66" charset="0"/>
              </a:rPr>
              <a:t>.</a:t>
            </a:r>
          </a:p>
          <a:p>
            <a:pPr marL="514350" indent="-514350">
              <a:spcAft>
                <a:spcPts val="1800"/>
              </a:spcAft>
              <a:buAutoNum type="arabicPeriod"/>
            </a:pPr>
            <a:r>
              <a:rPr lang="en-IN" sz="3200" dirty="0">
                <a:solidFill>
                  <a:srgbClr val="0070C0"/>
                </a:solidFill>
                <a:latin typeface="Comic Sans MS" panose="030F0702030302020204" pitchFamily="66" charset="0"/>
              </a:rPr>
              <a:t> </a:t>
            </a:r>
            <a:r>
              <a:rPr lang="en-IN" sz="3200" dirty="0" smtClean="0">
                <a:solidFill>
                  <a:srgbClr val="0070C0"/>
                </a:solidFill>
                <a:latin typeface="Comic Sans MS" panose="030F0702030302020204" pitchFamily="66" charset="0"/>
              </a:rPr>
              <a:t>If one of the regression coefficients is more than one, then other will be less than one.</a:t>
            </a:r>
          </a:p>
          <a:p>
            <a:pPr marL="514350" indent="-514350">
              <a:spcAft>
                <a:spcPts val="1800"/>
              </a:spcAft>
              <a:buAutoNum type="arabicPeriod"/>
            </a:pPr>
            <a:r>
              <a:rPr lang="en-IN" sz="3200" dirty="0" smtClean="0">
                <a:solidFill>
                  <a:srgbClr val="0070C0"/>
                </a:solidFill>
                <a:latin typeface="Comic Sans MS" panose="030F0702030302020204" pitchFamily="66" charset="0"/>
              </a:rPr>
              <a:t>Regression coefficient ranges from – ∞ to + </a:t>
            </a:r>
            <a:r>
              <a:rPr lang="en-IN" sz="3200" dirty="0">
                <a:solidFill>
                  <a:srgbClr val="0070C0"/>
                </a:solidFill>
                <a:latin typeface="Comic Sans MS" panose="030F0702030302020204" pitchFamily="66" charset="0"/>
              </a:rPr>
              <a:t>∞</a:t>
            </a:r>
            <a:r>
              <a:rPr lang="en-IN" sz="3200" dirty="0" smtClean="0">
                <a:solidFill>
                  <a:srgbClr val="0070C0"/>
                </a:solidFill>
                <a:latin typeface="Comic Sans MS" panose="030F0702030302020204" pitchFamily="66" charset="0"/>
              </a:rPr>
              <a:t>.</a:t>
            </a:r>
          </a:p>
          <a:p>
            <a:pPr marL="0" indent="0">
              <a:spcAft>
                <a:spcPts val="1800"/>
              </a:spcAft>
              <a:buNone/>
            </a:pPr>
            <a:endParaRPr lang="en-IN" sz="3200" dirty="0">
              <a:solidFill>
                <a:srgbClr val="0070C0"/>
              </a:solidFill>
              <a:latin typeface="Comic Sans MS" panose="030F0702030302020204" pitchFamily="66" charset="0"/>
            </a:endParaRPr>
          </a:p>
          <a:p>
            <a:pPr marL="0" indent="0">
              <a:spcAft>
                <a:spcPts val="1800"/>
              </a:spcAft>
              <a:buNone/>
            </a:pPr>
            <a:r>
              <a:rPr lang="en-IN" sz="3200" dirty="0" smtClean="0">
                <a:solidFill>
                  <a:srgbClr val="0070C0"/>
                </a:solidFill>
                <a:latin typeface="Comic Sans MS" panose="030F0702030302020204" pitchFamily="66" charset="0"/>
              </a:rPr>
              <a:t>						continued …………..</a:t>
            </a:r>
          </a:p>
          <a:p>
            <a:pPr marL="0" indent="0">
              <a:spcAft>
                <a:spcPts val="1800"/>
              </a:spcAft>
              <a:buNone/>
            </a:pPr>
            <a:endParaRPr lang="en-IN" dirty="0">
              <a:latin typeface="Comic Sans MS" panose="030F0702030302020204" pitchFamily="66" charset="0"/>
            </a:endParaRPr>
          </a:p>
        </p:txBody>
      </p:sp>
    </p:spTree>
    <p:extLst>
      <p:ext uri="{BB962C8B-B14F-4D97-AF65-F5344CB8AC3E}">
        <p14:creationId xmlns:p14="http://schemas.microsoft.com/office/powerpoint/2010/main" val="3387092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16182"/>
            <a:ext cx="10515600" cy="4860781"/>
          </a:xfrm>
        </p:spPr>
        <p:txBody>
          <a:bodyPr/>
          <a:lstStyle/>
          <a:p>
            <a:pPr marL="0" indent="0">
              <a:spcAft>
                <a:spcPts val="1800"/>
              </a:spcAft>
              <a:buNone/>
            </a:pPr>
            <a:r>
              <a:rPr lang="en-IN" dirty="0">
                <a:latin typeface="Comic Sans MS" panose="030F0702030302020204" pitchFamily="66" charset="0"/>
              </a:rPr>
              <a:t>5</a:t>
            </a:r>
            <a:r>
              <a:rPr lang="en-IN" dirty="0" smtClean="0">
                <a:latin typeface="Comic Sans MS" panose="030F0702030302020204" pitchFamily="66" charset="0"/>
              </a:rPr>
              <a:t>.	</a:t>
            </a:r>
            <a:r>
              <a:rPr lang="en-IN" sz="3200" dirty="0" smtClean="0">
                <a:latin typeface="Comic Sans MS" panose="030F0702030302020204" pitchFamily="66" charset="0"/>
              </a:rPr>
              <a:t> </a:t>
            </a:r>
            <a:r>
              <a:rPr lang="en-IN" sz="3200" dirty="0">
                <a:solidFill>
                  <a:srgbClr val="0070C0"/>
                </a:solidFill>
                <a:latin typeface="Comic Sans MS" panose="030F0702030302020204" pitchFamily="66" charset="0"/>
              </a:rPr>
              <a:t>Regression coefficients have the same unit as that of the unit of original </a:t>
            </a:r>
            <a:r>
              <a:rPr lang="en-IN" sz="3200" dirty="0" smtClean="0">
                <a:solidFill>
                  <a:srgbClr val="0070C0"/>
                </a:solidFill>
                <a:latin typeface="Comic Sans MS" panose="030F0702030302020204" pitchFamily="66" charset="0"/>
              </a:rPr>
              <a:t>observation (data).</a:t>
            </a:r>
            <a:endParaRPr lang="en-IN" sz="3200" dirty="0">
              <a:solidFill>
                <a:srgbClr val="0070C0"/>
              </a:solidFill>
              <a:latin typeface="Comic Sans MS" panose="030F0702030302020204" pitchFamily="66" charset="0"/>
            </a:endParaRPr>
          </a:p>
          <a:p>
            <a:pPr marL="0" indent="0">
              <a:spcAft>
                <a:spcPts val="1800"/>
              </a:spcAft>
              <a:buNone/>
            </a:pPr>
            <a:r>
              <a:rPr lang="en-IN" sz="3200" dirty="0">
                <a:latin typeface="Comic Sans MS" panose="030F0702030302020204" pitchFamily="66" charset="0"/>
              </a:rPr>
              <a:t>6</a:t>
            </a:r>
            <a:r>
              <a:rPr lang="en-IN" sz="3200" dirty="0" smtClean="0">
                <a:latin typeface="Comic Sans MS" panose="030F0702030302020204" pitchFamily="66" charset="0"/>
              </a:rPr>
              <a:t>.	The </a:t>
            </a:r>
            <a:r>
              <a:rPr lang="en-IN" sz="3200" dirty="0">
                <a:latin typeface="Comic Sans MS" panose="030F0702030302020204" pitchFamily="66" charset="0"/>
              </a:rPr>
              <a:t>arithmetic mean of two regression coefficients is more than one </a:t>
            </a:r>
            <a:r>
              <a:rPr lang="en-IN" sz="3200" dirty="0">
                <a:solidFill>
                  <a:srgbClr val="FF0000"/>
                </a:solidFill>
                <a:latin typeface="Comic Sans MS" panose="030F0702030302020204" pitchFamily="66" charset="0"/>
              </a:rPr>
              <a:t>[</a:t>
            </a:r>
            <a:r>
              <a:rPr lang="az-Cyrl-AZ" sz="3200" dirty="0">
                <a:solidFill>
                  <a:srgbClr val="FF0000"/>
                </a:solidFill>
                <a:latin typeface="Comic Sans MS" panose="030F0702030302020204" pitchFamily="66" charset="0"/>
              </a:rPr>
              <a:t>½</a:t>
            </a:r>
            <a:r>
              <a:rPr lang="en-IN" sz="3200" dirty="0">
                <a:solidFill>
                  <a:srgbClr val="FF0000"/>
                </a:solidFill>
                <a:latin typeface="Comic Sans MS" panose="030F0702030302020204" pitchFamily="66" charset="0"/>
              </a:rPr>
              <a:t>(</a:t>
            </a:r>
            <a:r>
              <a:rPr lang="en-IN" sz="3200" dirty="0" err="1">
                <a:solidFill>
                  <a:srgbClr val="FF0000"/>
                </a:solidFill>
                <a:latin typeface="Comic Sans MS" panose="030F0702030302020204" pitchFamily="66" charset="0"/>
              </a:rPr>
              <a:t>bxy</a:t>
            </a:r>
            <a:r>
              <a:rPr lang="en-IN" sz="3200" dirty="0">
                <a:solidFill>
                  <a:srgbClr val="FF0000"/>
                </a:solidFill>
                <a:latin typeface="Comic Sans MS" panose="030F0702030302020204" pitchFamily="66" charset="0"/>
              </a:rPr>
              <a:t> + </a:t>
            </a:r>
            <a:r>
              <a:rPr lang="en-IN" sz="3200" dirty="0" err="1">
                <a:solidFill>
                  <a:srgbClr val="FF0000"/>
                </a:solidFill>
                <a:latin typeface="Comic Sans MS" panose="030F0702030302020204" pitchFamily="66" charset="0"/>
              </a:rPr>
              <a:t>byx</a:t>
            </a:r>
            <a:r>
              <a:rPr lang="en-IN" sz="3200" dirty="0">
                <a:solidFill>
                  <a:srgbClr val="FF0000"/>
                </a:solidFill>
                <a:latin typeface="Comic Sans MS" panose="030F0702030302020204" pitchFamily="66" charset="0"/>
              </a:rPr>
              <a:t>) ≥ 1]</a:t>
            </a:r>
            <a:r>
              <a:rPr lang="en-IN" sz="3200" dirty="0">
                <a:latin typeface="Comic Sans MS" panose="030F0702030302020204" pitchFamily="66" charset="0"/>
              </a:rPr>
              <a:t>.</a:t>
            </a:r>
          </a:p>
          <a:p>
            <a:pPr marL="0" indent="0">
              <a:spcAft>
                <a:spcPts val="1800"/>
              </a:spcAft>
              <a:buNone/>
            </a:pPr>
            <a:r>
              <a:rPr lang="en-IN" sz="3200" dirty="0">
                <a:latin typeface="Comic Sans MS" panose="030F0702030302020204" pitchFamily="66" charset="0"/>
              </a:rPr>
              <a:t>7</a:t>
            </a:r>
            <a:r>
              <a:rPr lang="en-IN" sz="3200" dirty="0" smtClean="0">
                <a:latin typeface="Comic Sans MS" panose="030F0702030302020204" pitchFamily="66" charset="0"/>
              </a:rPr>
              <a:t>.	The </a:t>
            </a:r>
            <a:r>
              <a:rPr lang="en-IN" sz="3200" dirty="0">
                <a:solidFill>
                  <a:srgbClr val="FFFF00"/>
                </a:solidFill>
                <a:latin typeface="Comic Sans MS" panose="030F0702030302020204" pitchFamily="66" charset="0"/>
              </a:rPr>
              <a:t>maximum value of </a:t>
            </a:r>
            <a:r>
              <a:rPr lang="en-IN" sz="3200" dirty="0" err="1" smtClean="0">
                <a:solidFill>
                  <a:srgbClr val="FFFF00"/>
                </a:solidFill>
                <a:latin typeface="Comic Sans MS" panose="030F0702030302020204" pitchFamily="66" charset="0"/>
              </a:rPr>
              <a:t>b</a:t>
            </a:r>
            <a:r>
              <a:rPr lang="en-IN" sz="3200" baseline="-25000" dirty="0" err="1" smtClean="0">
                <a:solidFill>
                  <a:srgbClr val="FFFF00"/>
                </a:solidFill>
                <a:latin typeface="Comic Sans MS" panose="030F0702030302020204" pitchFamily="66" charset="0"/>
              </a:rPr>
              <a:t>xy</a:t>
            </a:r>
            <a:r>
              <a:rPr lang="en-IN" sz="3200" dirty="0" smtClean="0">
                <a:solidFill>
                  <a:srgbClr val="FFFF00"/>
                </a:solidFill>
                <a:latin typeface="Comic Sans MS" panose="030F0702030302020204" pitchFamily="66" charset="0"/>
              </a:rPr>
              <a:t> . </a:t>
            </a:r>
            <a:r>
              <a:rPr lang="en-IN" sz="3200" dirty="0" err="1" smtClean="0">
                <a:solidFill>
                  <a:srgbClr val="FFFF00"/>
                </a:solidFill>
                <a:latin typeface="Comic Sans MS" panose="030F0702030302020204" pitchFamily="66" charset="0"/>
              </a:rPr>
              <a:t>b</a:t>
            </a:r>
            <a:r>
              <a:rPr lang="en-IN" sz="3200" baseline="-25000" dirty="0" err="1" smtClean="0">
                <a:solidFill>
                  <a:srgbClr val="FFFF00"/>
                </a:solidFill>
                <a:latin typeface="Comic Sans MS" panose="030F0702030302020204" pitchFamily="66" charset="0"/>
              </a:rPr>
              <a:t>yx</a:t>
            </a:r>
            <a:r>
              <a:rPr lang="en-IN" sz="3200" dirty="0" smtClean="0">
                <a:solidFill>
                  <a:srgbClr val="FFFF00"/>
                </a:solidFill>
                <a:latin typeface="Comic Sans MS" panose="030F0702030302020204" pitchFamily="66" charset="0"/>
              </a:rPr>
              <a:t> </a:t>
            </a:r>
            <a:r>
              <a:rPr lang="en-IN" sz="3200" dirty="0">
                <a:solidFill>
                  <a:srgbClr val="FFFF00"/>
                </a:solidFill>
                <a:latin typeface="Comic Sans MS" panose="030F0702030302020204" pitchFamily="66" charset="0"/>
              </a:rPr>
              <a:t>= </a:t>
            </a:r>
            <a:r>
              <a:rPr lang="en-IN" sz="3200" dirty="0" smtClean="0">
                <a:solidFill>
                  <a:srgbClr val="FFFF00"/>
                </a:solidFill>
                <a:latin typeface="Comic Sans MS" panose="030F0702030302020204" pitchFamily="66" charset="0"/>
              </a:rPr>
              <a:t>1,</a:t>
            </a:r>
            <a:r>
              <a:rPr lang="en-IN" sz="3200" dirty="0">
                <a:latin typeface="Comic Sans MS" panose="030F0702030302020204" pitchFamily="66" charset="0"/>
              </a:rPr>
              <a:t>	b</a:t>
            </a:r>
            <a:r>
              <a:rPr lang="en-IN" sz="3200" dirty="0" smtClean="0">
                <a:latin typeface="Comic Sans MS" panose="030F0702030302020204" pitchFamily="66" charset="0"/>
              </a:rPr>
              <a:t>ecause </a:t>
            </a:r>
            <a:r>
              <a:rPr lang="en-IN" sz="3200" dirty="0" err="1" smtClean="0">
                <a:latin typeface="Comic Sans MS" panose="030F0702030302020204" pitchFamily="66" charset="0"/>
              </a:rPr>
              <a:t>b</a:t>
            </a:r>
            <a:r>
              <a:rPr lang="en-IN" sz="3200" baseline="-25000" dirty="0" err="1" smtClean="0">
                <a:latin typeface="Comic Sans MS" panose="030F0702030302020204" pitchFamily="66" charset="0"/>
              </a:rPr>
              <a:t>xy</a:t>
            </a:r>
            <a:r>
              <a:rPr lang="en-IN" sz="3200" dirty="0" err="1" smtClean="0">
                <a:latin typeface="Comic Sans MS" panose="030F0702030302020204" pitchFamily="66" charset="0"/>
              </a:rPr>
              <a:t>.b</a:t>
            </a:r>
            <a:r>
              <a:rPr lang="en-IN" sz="3200" baseline="-25000" dirty="0" err="1" smtClean="0">
                <a:latin typeface="Comic Sans MS" panose="030F0702030302020204" pitchFamily="66" charset="0"/>
              </a:rPr>
              <a:t>yx</a:t>
            </a:r>
            <a:r>
              <a:rPr lang="en-IN" sz="3200" dirty="0" smtClean="0">
                <a:latin typeface="Comic Sans MS" panose="030F0702030302020204" pitchFamily="66" charset="0"/>
              </a:rPr>
              <a:t> </a:t>
            </a:r>
            <a:r>
              <a:rPr lang="en-IN" sz="3200" dirty="0">
                <a:latin typeface="Comic Sans MS" panose="030F0702030302020204" pitchFamily="66" charset="0"/>
              </a:rPr>
              <a:t>= r</a:t>
            </a:r>
            <a:r>
              <a:rPr lang="en-IN" sz="3200" baseline="30000" dirty="0">
                <a:latin typeface="Comic Sans MS" panose="030F0702030302020204" pitchFamily="66" charset="0"/>
              </a:rPr>
              <a:t>2</a:t>
            </a:r>
            <a:r>
              <a:rPr lang="en-IN" sz="3200" dirty="0">
                <a:latin typeface="Comic Sans MS" panose="030F0702030302020204" pitchFamily="66" charset="0"/>
              </a:rPr>
              <a:t> &amp; maximum value of r = 1, so r</a:t>
            </a:r>
            <a:r>
              <a:rPr lang="en-IN" sz="3200" baseline="30000" dirty="0">
                <a:latin typeface="Comic Sans MS" panose="030F0702030302020204" pitchFamily="66" charset="0"/>
              </a:rPr>
              <a:t>2</a:t>
            </a:r>
            <a:r>
              <a:rPr lang="en-IN" sz="3200" dirty="0">
                <a:latin typeface="Comic Sans MS" panose="030F0702030302020204" pitchFamily="66" charset="0"/>
              </a:rPr>
              <a:t> = </a:t>
            </a:r>
            <a:r>
              <a:rPr lang="en-IN" sz="3200" dirty="0" smtClean="0">
                <a:latin typeface="Comic Sans MS" panose="030F0702030302020204" pitchFamily="66" charset="0"/>
              </a:rPr>
              <a:t>1.</a:t>
            </a:r>
            <a:endParaRPr lang="en-IN" dirty="0"/>
          </a:p>
        </p:txBody>
      </p:sp>
    </p:spTree>
    <p:extLst>
      <p:ext uri="{BB962C8B-B14F-4D97-AF65-F5344CB8AC3E}">
        <p14:creationId xmlns:p14="http://schemas.microsoft.com/office/powerpoint/2010/main" val="1369543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1145</TotalTime>
  <Words>492</Words>
  <Application>Microsoft Office PowerPoint</Application>
  <PresentationFormat>Widescreen</PresentationFormat>
  <Paragraphs>203</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Cambria Math</vt:lpstr>
      <vt:lpstr>Comic Sans MS</vt:lpstr>
      <vt:lpstr>Times New Roman</vt:lpstr>
      <vt:lpstr>Office Theme</vt:lpstr>
      <vt:lpstr>PowerPoint Presentation</vt:lpstr>
      <vt:lpstr>Regression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Computation of regression coefficient</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K.G.mandal</cp:lastModifiedBy>
  <cp:revision>97</cp:revision>
  <dcterms:created xsi:type="dcterms:W3CDTF">2020-05-29T16:02:10Z</dcterms:created>
  <dcterms:modified xsi:type="dcterms:W3CDTF">2020-12-02T05:28:21Z</dcterms:modified>
</cp:coreProperties>
</file>