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307" r:id="rId2"/>
    <p:sldId id="347" r:id="rId3"/>
    <p:sldId id="350" r:id="rId4"/>
    <p:sldId id="351" r:id="rId5"/>
    <p:sldId id="352" r:id="rId6"/>
    <p:sldId id="353" r:id="rId7"/>
    <p:sldId id="354" r:id="rId8"/>
    <p:sldId id="355" r:id="rId9"/>
    <p:sldId id="356" r:id="rId10"/>
    <p:sldId id="357" r:id="rId11"/>
    <p:sldId id="358" r:id="rId12"/>
    <p:sldId id="359" r:id="rId13"/>
    <p:sldId id="360" r:id="rId14"/>
    <p:sldId id="361" r:id="rId15"/>
    <p:sldId id="362" r:id="rId16"/>
    <p:sldId id="364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00099"/>
    <a:srgbClr val="FFFF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A190DF-62C4-4727-89D1-AB951FC4ADD6}" type="doc">
      <dgm:prSet loTypeId="urn:microsoft.com/office/officeart/2005/8/layout/venn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441DF8AB-9D8C-41D0-ADC9-229C577101F7}">
      <dgm:prSet phldrT="[Text]" custT="1"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pPr marL="0" indent="0"/>
          <a:r>
            <a:rPr lang="en-IN" sz="2000" b="1" dirty="0" smtClean="0">
              <a:solidFill>
                <a:schemeClr val="tx1"/>
              </a:solidFill>
            </a:rPr>
            <a:t>Worth being familiar with</a:t>
          </a:r>
          <a:endParaRPr lang="en-IN" sz="2000" b="1" dirty="0">
            <a:solidFill>
              <a:schemeClr val="tx1"/>
            </a:solidFill>
          </a:endParaRPr>
        </a:p>
      </dgm:t>
    </dgm:pt>
    <dgm:pt modelId="{F8F90C27-750B-4E6D-89C4-FD4715BC95B1}" type="parTrans" cxnId="{A624B50E-8771-4013-87A6-6CF9DF0D0917}">
      <dgm:prSet/>
      <dgm:spPr/>
      <dgm:t>
        <a:bodyPr/>
        <a:lstStyle/>
        <a:p>
          <a:endParaRPr lang="en-IN"/>
        </a:p>
      </dgm:t>
    </dgm:pt>
    <dgm:pt modelId="{6517AADF-69AC-49FD-B6E8-F030D2FE1D3F}" type="sibTrans" cxnId="{A624B50E-8771-4013-87A6-6CF9DF0D0917}">
      <dgm:prSet/>
      <dgm:spPr/>
      <dgm:t>
        <a:bodyPr/>
        <a:lstStyle/>
        <a:p>
          <a:endParaRPr lang="en-IN"/>
        </a:p>
      </dgm:t>
    </dgm:pt>
    <dgm:pt modelId="{B2C734A4-C5B6-4207-B896-E4A93A692E74}">
      <dgm:prSet phldrT="[Text]" custT="1"/>
      <dgm:spPr>
        <a:solidFill>
          <a:srgbClr val="92D050"/>
        </a:solidFill>
      </dgm:spPr>
      <dgm:t>
        <a:bodyPr/>
        <a:lstStyle/>
        <a:p>
          <a:r>
            <a:rPr lang="en-IN" sz="2000" b="1" dirty="0" smtClean="0">
              <a:solidFill>
                <a:schemeClr val="tx1"/>
              </a:solidFill>
            </a:rPr>
            <a:t>Important to know and do</a:t>
          </a:r>
          <a:endParaRPr lang="en-IN" sz="2000" b="1" dirty="0">
            <a:solidFill>
              <a:schemeClr val="tx1"/>
            </a:solidFill>
          </a:endParaRPr>
        </a:p>
      </dgm:t>
    </dgm:pt>
    <dgm:pt modelId="{FB74DC22-DEF8-4099-AA56-FF621E1C8D55}" type="parTrans" cxnId="{9C5ECFCC-CEF1-47B7-B975-33EFD5ACF6DE}">
      <dgm:prSet/>
      <dgm:spPr/>
      <dgm:t>
        <a:bodyPr/>
        <a:lstStyle/>
        <a:p>
          <a:endParaRPr lang="en-IN"/>
        </a:p>
      </dgm:t>
    </dgm:pt>
    <dgm:pt modelId="{23DA2A38-D0BB-4D5D-A6A8-BD49A22B0BF4}" type="sibTrans" cxnId="{9C5ECFCC-CEF1-47B7-B975-33EFD5ACF6DE}">
      <dgm:prSet/>
      <dgm:spPr/>
      <dgm:t>
        <a:bodyPr/>
        <a:lstStyle/>
        <a:p>
          <a:endParaRPr lang="en-IN"/>
        </a:p>
      </dgm:t>
    </dgm:pt>
    <dgm:pt modelId="{3B9EC2D5-88AE-4DBA-A4CB-8330D8673B23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en-IN" sz="2000" b="1" dirty="0" smtClean="0">
              <a:solidFill>
                <a:schemeClr val="tx1"/>
              </a:solidFill>
            </a:rPr>
            <a:t>Crucial for conceptual understanding</a:t>
          </a:r>
          <a:endParaRPr lang="en-IN" sz="2000" b="1" dirty="0">
            <a:solidFill>
              <a:schemeClr val="tx1"/>
            </a:solidFill>
          </a:endParaRPr>
        </a:p>
      </dgm:t>
    </dgm:pt>
    <dgm:pt modelId="{93232119-C4F8-4F61-8B59-A87480EE0FDA}" type="parTrans" cxnId="{8B9AC9F4-ACB3-4CAF-9182-3E482C0CB63C}">
      <dgm:prSet/>
      <dgm:spPr/>
      <dgm:t>
        <a:bodyPr/>
        <a:lstStyle/>
        <a:p>
          <a:endParaRPr lang="en-IN"/>
        </a:p>
      </dgm:t>
    </dgm:pt>
    <dgm:pt modelId="{A4175F02-28EE-49F8-A042-CE7BFF49E063}" type="sibTrans" cxnId="{8B9AC9F4-ACB3-4CAF-9182-3E482C0CB63C}">
      <dgm:prSet/>
      <dgm:spPr/>
      <dgm:t>
        <a:bodyPr/>
        <a:lstStyle/>
        <a:p>
          <a:endParaRPr lang="en-IN"/>
        </a:p>
      </dgm:t>
    </dgm:pt>
    <dgm:pt modelId="{B9B1DC3C-314D-4EC2-9D13-3160928789AA}" type="pres">
      <dgm:prSet presAssocID="{29A190DF-62C4-4727-89D1-AB951FC4ADD6}" presName="Name0" presStyleCnt="0">
        <dgm:presLayoutVars>
          <dgm:chMax val="7"/>
          <dgm:resizeHandles val="exact"/>
        </dgm:presLayoutVars>
      </dgm:prSet>
      <dgm:spPr/>
      <dgm:t>
        <a:bodyPr/>
        <a:lstStyle/>
        <a:p>
          <a:endParaRPr lang="en-IN"/>
        </a:p>
      </dgm:t>
    </dgm:pt>
    <dgm:pt modelId="{470C03A1-74E7-47CE-9E67-F5B8B5E201AF}" type="pres">
      <dgm:prSet presAssocID="{29A190DF-62C4-4727-89D1-AB951FC4ADD6}" presName="comp1" presStyleCnt="0"/>
      <dgm:spPr/>
    </dgm:pt>
    <dgm:pt modelId="{8680A6E7-A79D-456D-81E3-D59BB5A84DF3}" type="pres">
      <dgm:prSet presAssocID="{29A190DF-62C4-4727-89D1-AB951FC4ADD6}" presName="circle1" presStyleLbl="node1" presStyleIdx="0" presStyleCnt="3"/>
      <dgm:spPr/>
      <dgm:t>
        <a:bodyPr/>
        <a:lstStyle/>
        <a:p>
          <a:endParaRPr lang="en-IN"/>
        </a:p>
      </dgm:t>
    </dgm:pt>
    <dgm:pt modelId="{4C7C37C8-1599-4C06-B5AC-28F2D1EAF769}" type="pres">
      <dgm:prSet presAssocID="{29A190DF-62C4-4727-89D1-AB951FC4ADD6}" presName="c1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C42EF0B7-3B40-4D32-885D-225F007B6404}" type="pres">
      <dgm:prSet presAssocID="{29A190DF-62C4-4727-89D1-AB951FC4ADD6}" presName="comp2" presStyleCnt="0"/>
      <dgm:spPr/>
    </dgm:pt>
    <dgm:pt modelId="{2294EB51-CF25-46AB-B1E4-EE018ADA9726}" type="pres">
      <dgm:prSet presAssocID="{29A190DF-62C4-4727-89D1-AB951FC4ADD6}" presName="circle2" presStyleLbl="node1" presStyleIdx="1" presStyleCnt="3" custLinFactNeighborX="-509" custLinFactNeighborY="-6816"/>
      <dgm:spPr/>
      <dgm:t>
        <a:bodyPr/>
        <a:lstStyle/>
        <a:p>
          <a:endParaRPr lang="en-IN"/>
        </a:p>
      </dgm:t>
    </dgm:pt>
    <dgm:pt modelId="{5DBE9995-9BF3-456C-B625-8C9EA1FDBE1D}" type="pres">
      <dgm:prSet presAssocID="{29A190DF-62C4-4727-89D1-AB951FC4ADD6}" presName="c2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EE45D1B6-61A9-46E7-90DE-1595E3B179E5}" type="pres">
      <dgm:prSet presAssocID="{29A190DF-62C4-4727-89D1-AB951FC4ADD6}" presName="comp3" presStyleCnt="0"/>
      <dgm:spPr/>
    </dgm:pt>
    <dgm:pt modelId="{BBE6AD21-6E4C-4AD1-B008-F8651B6420A8}" type="pres">
      <dgm:prSet presAssocID="{29A190DF-62C4-4727-89D1-AB951FC4ADD6}" presName="circle3" presStyleLbl="node1" presStyleIdx="2" presStyleCnt="3" custScaleX="113645" custLinFactNeighborX="-1355" custLinFactNeighborY="-18552"/>
      <dgm:spPr/>
      <dgm:t>
        <a:bodyPr/>
        <a:lstStyle/>
        <a:p>
          <a:endParaRPr lang="en-IN"/>
        </a:p>
      </dgm:t>
    </dgm:pt>
    <dgm:pt modelId="{F4EEA5B6-1726-4DB8-A77B-4DF5161BBEE0}" type="pres">
      <dgm:prSet presAssocID="{29A190DF-62C4-4727-89D1-AB951FC4ADD6}" presName="c3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</dgm:ptLst>
  <dgm:cxnLst>
    <dgm:cxn modelId="{C21D1436-8FA8-43E1-88C3-D31B131C4DA0}" type="presOf" srcId="{B2C734A4-C5B6-4207-B896-E4A93A692E74}" destId="{2294EB51-CF25-46AB-B1E4-EE018ADA9726}" srcOrd="0" destOrd="0" presId="urn:microsoft.com/office/officeart/2005/8/layout/venn2"/>
    <dgm:cxn modelId="{422C1930-5378-4514-B036-3306DD8305E0}" type="presOf" srcId="{3B9EC2D5-88AE-4DBA-A4CB-8330D8673B23}" destId="{BBE6AD21-6E4C-4AD1-B008-F8651B6420A8}" srcOrd="0" destOrd="0" presId="urn:microsoft.com/office/officeart/2005/8/layout/venn2"/>
    <dgm:cxn modelId="{2FD620E8-65AD-4865-B32E-12D7A1C5E3F2}" type="presOf" srcId="{441DF8AB-9D8C-41D0-ADC9-229C577101F7}" destId="{4C7C37C8-1599-4C06-B5AC-28F2D1EAF769}" srcOrd="1" destOrd="0" presId="urn:microsoft.com/office/officeart/2005/8/layout/venn2"/>
    <dgm:cxn modelId="{A624B50E-8771-4013-87A6-6CF9DF0D0917}" srcId="{29A190DF-62C4-4727-89D1-AB951FC4ADD6}" destId="{441DF8AB-9D8C-41D0-ADC9-229C577101F7}" srcOrd="0" destOrd="0" parTransId="{F8F90C27-750B-4E6D-89C4-FD4715BC95B1}" sibTransId="{6517AADF-69AC-49FD-B6E8-F030D2FE1D3F}"/>
    <dgm:cxn modelId="{8B9AC9F4-ACB3-4CAF-9182-3E482C0CB63C}" srcId="{29A190DF-62C4-4727-89D1-AB951FC4ADD6}" destId="{3B9EC2D5-88AE-4DBA-A4CB-8330D8673B23}" srcOrd="2" destOrd="0" parTransId="{93232119-C4F8-4F61-8B59-A87480EE0FDA}" sibTransId="{A4175F02-28EE-49F8-A042-CE7BFF49E063}"/>
    <dgm:cxn modelId="{238EA8CC-9198-4A91-BFAF-267B4DB25007}" type="presOf" srcId="{B2C734A4-C5B6-4207-B896-E4A93A692E74}" destId="{5DBE9995-9BF3-456C-B625-8C9EA1FDBE1D}" srcOrd="1" destOrd="0" presId="urn:microsoft.com/office/officeart/2005/8/layout/venn2"/>
    <dgm:cxn modelId="{67BC2678-823B-4EC7-A1F1-CEFE342CDCCD}" type="presOf" srcId="{441DF8AB-9D8C-41D0-ADC9-229C577101F7}" destId="{8680A6E7-A79D-456D-81E3-D59BB5A84DF3}" srcOrd="0" destOrd="0" presId="urn:microsoft.com/office/officeart/2005/8/layout/venn2"/>
    <dgm:cxn modelId="{C25FEC17-B688-489F-8C23-62595896E9CB}" type="presOf" srcId="{29A190DF-62C4-4727-89D1-AB951FC4ADD6}" destId="{B9B1DC3C-314D-4EC2-9D13-3160928789AA}" srcOrd="0" destOrd="0" presId="urn:microsoft.com/office/officeart/2005/8/layout/venn2"/>
    <dgm:cxn modelId="{FEC0EBB2-1B55-4E07-9D1A-C65685091CF7}" type="presOf" srcId="{3B9EC2D5-88AE-4DBA-A4CB-8330D8673B23}" destId="{F4EEA5B6-1726-4DB8-A77B-4DF5161BBEE0}" srcOrd="1" destOrd="0" presId="urn:microsoft.com/office/officeart/2005/8/layout/venn2"/>
    <dgm:cxn modelId="{9C5ECFCC-CEF1-47B7-B975-33EFD5ACF6DE}" srcId="{29A190DF-62C4-4727-89D1-AB951FC4ADD6}" destId="{B2C734A4-C5B6-4207-B896-E4A93A692E74}" srcOrd="1" destOrd="0" parTransId="{FB74DC22-DEF8-4099-AA56-FF621E1C8D55}" sibTransId="{23DA2A38-D0BB-4D5D-A6A8-BD49A22B0BF4}"/>
    <dgm:cxn modelId="{630954B6-D7C0-4765-A72D-0475700A7B7D}" type="presParOf" srcId="{B9B1DC3C-314D-4EC2-9D13-3160928789AA}" destId="{470C03A1-74E7-47CE-9E67-F5B8B5E201AF}" srcOrd="0" destOrd="0" presId="urn:microsoft.com/office/officeart/2005/8/layout/venn2"/>
    <dgm:cxn modelId="{AA259CFF-30F1-4F53-9B2F-D363A6A0132F}" type="presParOf" srcId="{470C03A1-74E7-47CE-9E67-F5B8B5E201AF}" destId="{8680A6E7-A79D-456D-81E3-D59BB5A84DF3}" srcOrd="0" destOrd="0" presId="urn:microsoft.com/office/officeart/2005/8/layout/venn2"/>
    <dgm:cxn modelId="{643B2621-D6E7-4986-BB2D-77551E7DD905}" type="presParOf" srcId="{470C03A1-74E7-47CE-9E67-F5B8B5E201AF}" destId="{4C7C37C8-1599-4C06-B5AC-28F2D1EAF769}" srcOrd="1" destOrd="0" presId="urn:microsoft.com/office/officeart/2005/8/layout/venn2"/>
    <dgm:cxn modelId="{4390D21A-273D-4BCA-8637-9B3A77763308}" type="presParOf" srcId="{B9B1DC3C-314D-4EC2-9D13-3160928789AA}" destId="{C42EF0B7-3B40-4D32-885D-225F007B6404}" srcOrd="1" destOrd="0" presId="urn:microsoft.com/office/officeart/2005/8/layout/venn2"/>
    <dgm:cxn modelId="{F83FE5A2-C7FB-4729-A6C7-63BDE28F2353}" type="presParOf" srcId="{C42EF0B7-3B40-4D32-885D-225F007B6404}" destId="{2294EB51-CF25-46AB-B1E4-EE018ADA9726}" srcOrd="0" destOrd="0" presId="urn:microsoft.com/office/officeart/2005/8/layout/venn2"/>
    <dgm:cxn modelId="{DCCBE923-F088-4D5B-B4E5-DC5BB6ECC2A8}" type="presParOf" srcId="{C42EF0B7-3B40-4D32-885D-225F007B6404}" destId="{5DBE9995-9BF3-456C-B625-8C9EA1FDBE1D}" srcOrd="1" destOrd="0" presId="urn:microsoft.com/office/officeart/2005/8/layout/venn2"/>
    <dgm:cxn modelId="{A6A6E9F4-A4E8-4C2D-83CF-C60B41D95D34}" type="presParOf" srcId="{B9B1DC3C-314D-4EC2-9D13-3160928789AA}" destId="{EE45D1B6-61A9-46E7-90DE-1595E3B179E5}" srcOrd="2" destOrd="0" presId="urn:microsoft.com/office/officeart/2005/8/layout/venn2"/>
    <dgm:cxn modelId="{5086D1FE-32EF-4FB4-A8D6-176D9DE55E43}" type="presParOf" srcId="{EE45D1B6-61A9-46E7-90DE-1595E3B179E5}" destId="{BBE6AD21-6E4C-4AD1-B008-F8651B6420A8}" srcOrd="0" destOrd="0" presId="urn:microsoft.com/office/officeart/2005/8/layout/venn2"/>
    <dgm:cxn modelId="{8A6CC538-C1E5-4811-87D2-6F2A9682EC69}" type="presParOf" srcId="{EE45D1B6-61A9-46E7-90DE-1595E3B179E5}" destId="{F4EEA5B6-1726-4DB8-A77B-4DF5161BBEE0}" srcOrd="1" destOrd="0" presId="urn:microsoft.com/office/officeart/2005/8/layout/venn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A8574D-52D8-4609-BAC6-9DDC9D02FFD7}" type="datetimeFigureOut">
              <a:rPr lang="en-IN" smtClean="0"/>
              <a:pPr/>
              <a:t>27-12-2020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8F278A-C0D0-42DE-B328-A27CDF71FD35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="" xmlns:p14="http://schemas.microsoft.com/office/powerpoint/2010/main" val="11042651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marL="228600" indent="-228600">
              <a:buAutoNum type="arabicPeriod"/>
            </a:pPr>
            <a:r>
              <a:rPr lang="en-IN" dirty="0" smtClean="0"/>
              <a:t>Teacher and Content</a:t>
            </a:r>
          </a:p>
          <a:p>
            <a:pPr marL="1143000" lvl="2" indent="-228600">
              <a:buFont typeface="Wingdings" pitchFamily="2" charset="2"/>
              <a:buChar char="§"/>
            </a:pPr>
            <a:r>
              <a:rPr lang="en-IN" dirty="0" smtClean="0"/>
              <a:t>Why are you interested in your discipline? What excites</a:t>
            </a:r>
            <a:r>
              <a:rPr lang="en-IN" baseline="0" dirty="0" smtClean="0"/>
              <a:t> you about your field? What intrigues you? What are you hoping to do with it? Why is it important for people to know more about it?</a:t>
            </a:r>
          </a:p>
          <a:p>
            <a:pPr marL="1143000" lvl="2" indent="-228600">
              <a:buFont typeface="Wingdings" pitchFamily="2" charset="2"/>
              <a:buChar char="§"/>
            </a:pPr>
            <a:r>
              <a:rPr lang="en-IN" baseline="0" dirty="0" smtClean="0"/>
              <a:t>How can you convey this enthusiasm to your students? What are some ways to share your experiences and excitement with them?</a:t>
            </a:r>
          </a:p>
          <a:p>
            <a:pPr marL="1143000" lvl="2" indent="-228600">
              <a:buFont typeface="Wingdings" pitchFamily="2" charset="2"/>
              <a:buChar char="§"/>
            </a:pPr>
            <a:endParaRPr lang="en-IN" baseline="0" dirty="0" smtClean="0"/>
          </a:p>
          <a:p>
            <a:pPr marL="228600" indent="-228600">
              <a:buAutoNum type="arabicPeriod"/>
            </a:pPr>
            <a:r>
              <a:rPr lang="en-IN" dirty="0" smtClean="0"/>
              <a:t>Teacher and Students</a:t>
            </a:r>
          </a:p>
          <a:p>
            <a:pPr marL="1143000" lvl="2" indent="-228600">
              <a:buFont typeface="Wingdings" pitchFamily="2" charset="2"/>
              <a:buChar char="§"/>
            </a:pPr>
            <a:r>
              <a:rPr lang="en-IN" dirty="0" smtClean="0"/>
              <a:t>What are some things you could do on the first day of class to create rapport with your students?</a:t>
            </a:r>
            <a:r>
              <a:rPr lang="en-IN" baseline="0" dirty="0" smtClean="0"/>
              <a:t> What strategies could help you build and maintain rapport throughout the semester?</a:t>
            </a:r>
          </a:p>
          <a:p>
            <a:pPr marL="1143000" lvl="2" indent="-228600">
              <a:buFont typeface="Wingdings" pitchFamily="2" charset="2"/>
              <a:buChar char="§"/>
            </a:pPr>
            <a:r>
              <a:rPr lang="en-IN" baseline="0" dirty="0" smtClean="0"/>
              <a:t>What are some potential barriers to creating rapport? How can they be overcome?</a:t>
            </a:r>
          </a:p>
          <a:p>
            <a:pPr marL="1143000" lvl="2" indent="-228600">
              <a:buFont typeface="Wingdings" pitchFamily="2" charset="2"/>
              <a:buChar char="§"/>
            </a:pPr>
            <a:r>
              <a:rPr lang="en-IN" baseline="0" dirty="0" smtClean="0"/>
              <a:t>What kinds of things can you learn about your students that will help you build rapport with them?</a:t>
            </a:r>
          </a:p>
          <a:p>
            <a:pPr marL="1143000" lvl="2" indent="-228600">
              <a:buFont typeface="Wingdings" pitchFamily="2" charset="2"/>
              <a:buChar char="§"/>
            </a:pPr>
            <a:endParaRPr lang="en-IN" baseline="0" dirty="0" smtClean="0"/>
          </a:p>
          <a:p>
            <a:pPr marL="228600" indent="-228600">
              <a:buAutoNum type="arabicPeriod"/>
            </a:pPr>
            <a:r>
              <a:rPr lang="en-IN" dirty="0" smtClean="0"/>
              <a:t>Students and Content</a:t>
            </a:r>
          </a:p>
          <a:p>
            <a:pPr marL="1143000" lvl="2" indent="-228600">
              <a:buFont typeface="Wingdings" pitchFamily="2" charset="2"/>
              <a:buChar char="§"/>
            </a:pPr>
            <a:r>
              <a:rPr lang="en-IN" dirty="0" smtClean="0"/>
              <a:t>What strategies can you include in your</a:t>
            </a:r>
            <a:r>
              <a:rPr lang="en-IN" baseline="0" dirty="0" smtClean="0"/>
              <a:t> lesson plan to help students understand the material? How can you help them build their skills and knowledge in the area?</a:t>
            </a:r>
          </a:p>
          <a:p>
            <a:pPr marL="1143000" lvl="2" indent="-228600">
              <a:buFont typeface="Wingdings" pitchFamily="2" charset="2"/>
              <a:buChar char="§"/>
            </a:pPr>
            <a:r>
              <a:rPr lang="en-IN" baseline="0" dirty="0" smtClean="0"/>
              <a:t>How can you motivate your students?</a:t>
            </a:r>
          </a:p>
          <a:p>
            <a:pPr marL="1143000" lvl="2" indent="-228600">
              <a:buFont typeface="Wingdings" pitchFamily="2" charset="2"/>
              <a:buChar char="§"/>
            </a:pPr>
            <a:r>
              <a:rPr lang="en-IN" baseline="0" dirty="0" smtClean="0"/>
              <a:t>How can you help them understand not only the day to day content material, but also the way that thinking  and learning takes place in your discipline?</a:t>
            </a:r>
            <a:endParaRPr lang="en-IN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3EA3DB-23A8-4A94-A94C-6D696C7C8F34}" type="slidenum">
              <a:rPr lang="en-IN" smtClean="0"/>
              <a:pPr/>
              <a:t>11</a:t>
            </a:fld>
            <a:endParaRPr lang="en-I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27-Dec-20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27-Dec-20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27-Dec-20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27-Dec-20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27-Dec-20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27-Dec-20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27-Dec-20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27-Dec-20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27-Dec-20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27-Dec-20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27-Dec-20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D44641-F14D-497F-9CCC-8B19FE0F35AC}" type="datetimeFigureOut">
              <a:rPr lang="en-US" smtClean="0"/>
              <a:pPr/>
              <a:t>27-Dec-20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dreads.com/author/show/9810.Albert_Einstein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dreads.com/author/show/5668.Nikos_Kazantzakis" TargetMode="Externa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dreads.com/author/show/114059.Elbert_Hubbard" TargetMode="Externa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228600"/>
            <a:ext cx="8382000" cy="6400800"/>
          </a:xfrm>
        </p:spPr>
        <p:txBody>
          <a:bodyPr>
            <a:normAutofit lnSpcReduction="10000"/>
          </a:bodyPr>
          <a:lstStyle/>
          <a:p>
            <a:r>
              <a:rPr lang="en-IN" sz="2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AHE </a:t>
            </a:r>
            <a:r>
              <a:rPr lang="en-IN" sz="2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610 (HUMAN </a:t>
            </a:r>
            <a:r>
              <a:rPr lang="en-IN" sz="2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RESOURCE MANAGEMENT IN </a:t>
            </a:r>
            <a:r>
              <a:rPr lang="en-IN" sz="2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ANIMAL </a:t>
            </a:r>
            <a:r>
              <a:rPr lang="en-IN" sz="2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HUSBANDRY SECTOR </a:t>
            </a:r>
            <a:r>
              <a:rPr lang="en-IN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)</a:t>
            </a:r>
            <a:endParaRPr lang="en-IN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23/12/2020</a:t>
            </a:r>
            <a:endParaRPr lang="en-IN" sz="2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sz="24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Dr. </a:t>
            </a:r>
            <a:r>
              <a:rPr lang="en-IN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Pankaj Kumar</a:t>
            </a:r>
          </a:p>
          <a:p>
            <a:r>
              <a:rPr lang="en-IN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Department of Veterinary &amp; Animal Husbandry Extension Education, BVC</a:t>
            </a:r>
            <a:endParaRPr lang="en-IN" sz="28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95400" y="1981200"/>
            <a:ext cx="3200400" cy="18028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69423" y="2007577"/>
            <a:ext cx="3175000" cy="18028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4169651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US" dirty="0" smtClean="0"/>
              <a:t>   </a:t>
            </a:r>
            <a:r>
              <a:rPr lang="en-US" sz="4800" dirty="0" smtClean="0">
                <a:solidFill>
                  <a:srgbClr val="C00000"/>
                </a:solidFill>
                <a:latin typeface="Aardvark" pitchFamily="2" charset="0"/>
              </a:rPr>
              <a:t>IDENTIFICATION OF TRAINING NEEDS</a:t>
            </a:r>
            <a:endParaRPr lang="en-US" dirty="0">
              <a:solidFill>
                <a:srgbClr val="C00000"/>
              </a:solidFill>
              <a:latin typeface="Aardvark" pitchFamily="2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Quality learning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 smtClean="0"/>
              <a:t>Degree of excellence</a:t>
            </a:r>
          </a:p>
          <a:p>
            <a:r>
              <a:rPr lang="en-IN" dirty="0" smtClean="0"/>
              <a:t>Achievement of learning objectives</a:t>
            </a:r>
          </a:p>
          <a:p>
            <a:pPr lvl="1"/>
            <a:r>
              <a:rPr lang="en-IN" dirty="0" smtClean="0"/>
              <a:t>Approach of the teacher towards the contents  and the students learning abilities.</a:t>
            </a:r>
          </a:p>
          <a:p>
            <a:pPr lvl="1">
              <a:buNone/>
            </a:pPr>
            <a:endParaRPr lang="en-IN" dirty="0" smtClean="0"/>
          </a:p>
          <a:p>
            <a:pPr lvl="1">
              <a:buNone/>
            </a:pPr>
            <a:r>
              <a:rPr lang="en-IN" dirty="0" smtClean="0"/>
              <a:t>					</a:t>
            </a:r>
          </a:p>
          <a:p>
            <a:pPr lvl="1">
              <a:buNone/>
            </a:pPr>
            <a:r>
              <a:rPr lang="en-IN" dirty="0" smtClean="0"/>
              <a:t>				</a:t>
            </a:r>
          </a:p>
          <a:p>
            <a:pPr lvl="1">
              <a:buNone/>
            </a:pPr>
            <a:r>
              <a:rPr lang="en-IN" dirty="0" smtClean="0"/>
              <a:t>			COURSE  OUTLINE</a:t>
            </a:r>
            <a:endParaRPr lang="en-IN" dirty="0"/>
          </a:p>
        </p:txBody>
      </p:sp>
      <p:sp>
        <p:nvSpPr>
          <p:cNvPr id="4" name="Down Arrow 3"/>
          <p:cNvSpPr/>
          <p:nvPr/>
        </p:nvSpPr>
        <p:spPr>
          <a:xfrm>
            <a:off x="3357554" y="3786190"/>
            <a:ext cx="357190" cy="142876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Formal educational programs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IN" sz="6000" dirty="0" smtClean="0"/>
              <a:t>Curriculum</a:t>
            </a:r>
          </a:p>
          <a:p>
            <a:pPr lvl="1"/>
            <a:r>
              <a:rPr lang="en-IN" sz="5400" dirty="0" smtClean="0"/>
              <a:t>Courses and Activities</a:t>
            </a:r>
          </a:p>
          <a:p>
            <a:pPr lvl="2"/>
            <a:r>
              <a:rPr lang="en-IN" sz="4800" dirty="0" smtClean="0"/>
              <a:t>Contents</a:t>
            </a:r>
          </a:p>
          <a:p>
            <a:pPr lvl="2"/>
            <a:r>
              <a:rPr lang="en-IN" sz="4800" dirty="0" smtClean="0">
                <a:solidFill>
                  <a:srgbClr val="00B050"/>
                </a:solidFill>
              </a:rPr>
              <a:t>Course outlines</a:t>
            </a:r>
          </a:p>
          <a:p>
            <a:pPr lvl="3"/>
            <a:r>
              <a:rPr lang="en-IN" sz="4400" dirty="0" smtClean="0">
                <a:solidFill>
                  <a:srgbClr val="00B050"/>
                </a:solidFill>
              </a:rPr>
              <a:t>Units</a:t>
            </a:r>
          </a:p>
          <a:p>
            <a:pPr lvl="1"/>
            <a:endParaRPr lang="en-IN" dirty="0" smtClean="0"/>
          </a:p>
          <a:p>
            <a:pPr lvl="2"/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Curriculum</a:t>
            </a:r>
            <a:endParaRPr lang="en-IN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lum contrast="-40000"/>
          </a:blip>
          <a:srcRect l="1013" r="1013" b="4545"/>
          <a:stretch>
            <a:fillRect/>
          </a:stretch>
        </p:blipFill>
        <p:spPr bwMode="auto">
          <a:xfrm>
            <a:off x="1463484" y="1857364"/>
            <a:ext cx="5919172" cy="3857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Curriculum</a:t>
            </a:r>
            <a:endParaRPr lang="en-IN" dirty="0"/>
          </a:p>
        </p:txBody>
      </p:sp>
      <p:pic>
        <p:nvPicPr>
          <p:cNvPr id="4" name="Picture 3"/>
          <p:cNvPicPr/>
          <p:nvPr/>
        </p:nvPicPr>
        <p:blipFill>
          <a:blip r:embed="rId2">
            <a:lum contrast="-40000"/>
          </a:blip>
          <a:srcRect l="13854" r="13854" b="32990"/>
          <a:stretch>
            <a:fillRect/>
          </a:stretch>
        </p:blipFill>
        <p:spPr bwMode="auto">
          <a:xfrm>
            <a:off x="1643042" y="1749087"/>
            <a:ext cx="5643602" cy="36087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Curriculum</a:t>
            </a:r>
            <a:endParaRPr lang="en-IN" dirty="0"/>
          </a:p>
        </p:txBody>
      </p:sp>
      <p:pic>
        <p:nvPicPr>
          <p:cNvPr id="4" name="Picture 3"/>
          <p:cNvPicPr/>
          <p:nvPr/>
        </p:nvPicPr>
        <p:blipFill>
          <a:blip r:embed="rId2">
            <a:lum contrast="-40000"/>
          </a:blip>
          <a:srcRect l="13854" r="13854" b="18106"/>
          <a:stretch>
            <a:fillRect/>
          </a:stretch>
        </p:blipFill>
        <p:spPr bwMode="auto">
          <a:xfrm>
            <a:off x="1857356" y="1749087"/>
            <a:ext cx="5214974" cy="35373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71604" y="285728"/>
            <a:ext cx="6810333" cy="1470025"/>
          </a:xfrm>
        </p:spPr>
        <p:txBody>
          <a:bodyPr/>
          <a:lstStyle/>
          <a:p>
            <a:r>
              <a:rPr lang="en-IN" dirty="0" smtClean="0"/>
              <a:t>I want my course to be really beneficial to the students</a:t>
            </a:r>
            <a:endParaRPr lang="en-IN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472" y="1928802"/>
            <a:ext cx="8286808" cy="4175686"/>
          </a:xfrm>
        </p:spPr>
        <p:txBody>
          <a:bodyPr>
            <a:normAutofit/>
          </a:bodyPr>
          <a:lstStyle/>
          <a:p>
            <a:r>
              <a:rPr lang="en-IN" sz="4800" b="1" dirty="0" smtClean="0">
                <a:solidFill>
                  <a:srgbClr val="C00000"/>
                </a:solidFill>
              </a:rPr>
              <a:t>What do I do ?</a:t>
            </a:r>
          </a:p>
          <a:p>
            <a:pPr algn="just">
              <a:buFont typeface="Wingdings" pitchFamily="2" charset="2"/>
              <a:buChar char="§"/>
            </a:pPr>
            <a:r>
              <a:rPr lang="en-IN" b="1" dirty="0" smtClean="0">
                <a:solidFill>
                  <a:srgbClr val="C00000"/>
                </a:solidFill>
              </a:rPr>
              <a:t>Content centred instruction</a:t>
            </a:r>
          </a:p>
          <a:p>
            <a:pPr marL="533400" lvl="3" algn="just">
              <a:buFont typeface="Wingdings" pitchFamily="2" charset="2"/>
              <a:buChar char="§"/>
            </a:pPr>
            <a:r>
              <a:rPr lang="en-IN" b="1" dirty="0" smtClean="0">
                <a:solidFill>
                  <a:srgbClr val="C00000"/>
                </a:solidFill>
              </a:rPr>
              <a:t>Instruction activities are panned on the basis of the course contents.</a:t>
            </a:r>
          </a:p>
          <a:p>
            <a:pPr algn="just">
              <a:buFont typeface="Wingdings" pitchFamily="2" charset="2"/>
              <a:buChar char="§"/>
            </a:pPr>
            <a:r>
              <a:rPr lang="en-IN" b="1" dirty="0" smtClean="0">
                <a:solidFill>
                  <a:srgbClr val="C00000"/>
                </a:solidFill>
              </a:rPr>
              <a:t>Learning centred instruction</a:t>
            </a:r>
          </a:p>
          <a:p>
            <a:pPr marL="623888" lvl="3" algn="just">
              <a:buFont typeface="Wingdings" pitchFamily="2" charset="2"/>
              <a:buChar char="§"/>
            </a:pPr>
            <a:r>
              <a:rPr lang="en-IN" b="1" dirty="0">
                <a:solidFill>
                  <a:srgbClr val="C00000"/>
                </a:solidFill>
              </a:rPr>
              <a:t>I</a:t>
            </a:r>
            <a:r>
              <a:rPr lang="en-IN" b="1" dirty="0" smtClean="0">
                <a:solidFill>
                  <a:srgbClr val="C00000"/>
                </a:solidFill>
              </a:rPr>
              <a:t>dentify the “Big Idea” for enduring understanding.</a:t>
            </a:r>
          </a:p>
          <a:p>
            <a:pPr marL="623888" lvl="3" algn="just">
              <a:buFont typeface="Wingdings" pitchFamily="2" charset="2"/>
              <a:buChar char="§"/>
            </a:pPr>
            <a:r>
              <a:rPr lang="en-IN" b="1" dirty="0" smtClean="0">
                <a:solidFill>
                  <a:srgbClr val="C00000"/>
                </a:solidFill>
              </a:rPr>
              <a:t>Plan the instruction activities to satisfy the learning outcomes</a:t>
            </a:r>
          </a:p>
          <a:p>
            <a:pPr marL="623888" lvl="3" algn="just">
              <a:buFont typeface="Wingdings" pitchFamily="2" charset="2"/>
              <a:buChar char="§"/>
            </a:pPr>
            <a:r>
              <a:rPr lang="en-IN" b="1" dirty="0" smtClean="0">
                <a:solidFill>
                  <a:srgbClr val="C00000"/>
                </a:solidFill>
              </a:rPr>
              <a:t>Provide practice opportunities that enhance their skills and personality</a:t>
            </a:r>
          </a:p>
          <a:p>
            <a:pPr lvl="3" algn="just">
              <a:buFont typeface="Wingdings" pitchFamily="2" charset="2"/>
              <a:buChar char="§"/>
            </a:pPr>
            <a:endParaRPr lang="en-IN" dirty="0" smtClean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000100" y="2857496"/>
            <a:ext cx="7143800" cy="78581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V="1">
            <a:off x="857224" y="2643182"/>
            <a:ext cx="7358114" cy="92869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71604" y="285728"/>
            <a:ext cx="6810333" cy="1470025"/>
          </a:xfrm>
        </p:spPr>
        <p:txBody>
          <a:bodyPr/>
          <a:lstStyle/>
          <a:p>
            <a:r>
              <a:rPr lang="en-IN" dirty="0" smtClean="0"/>
              <a:t>I want my course to</a:t>
            </a:r>
            <a:endParaRPr lang="en-IN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1285852" y="2000240"/>
            <a:ext cx="7129490" cy="1752600"/>
          </a:xfrm>
        </p:spPr>
        <p:txBody>
          <a:bodyPr/>
          <a:lstStyle/>
          <a:p>
            <a:pPr algn="l">
              <a:buFont typeface="Arial" pitchFamily="34" charset="0"/>
              <a:buChar char="•"/>
            </a:pPr>
            <a:r>
              <a:rPr lang="en-IN" b="1" dirty="0" smtClean="0">
                <a:solidFill>
                  <a:srgbClr val="C00000"/>
                </a:solidFill>
              </a:rPr>
              <a:t>be really beneficial</a:t>
            </a:r>
          </a:p>
          <a:p>
            <a:pPr algn="l">
              <a:buFont typeface="Arial" pitchFamily="34" charset="0"/>
              <a:buChar char="•"/>
            </a:pPr>
            <a:r>
              <a:rPr lang="en-IN" b="1" dirty="0" smtClean="0">
                <a:solidFill>
                  <a:srgbClr val="C00000"/>
                </a:solidFill>
              </a:rPr>
              <a:t>provide significant learning experience</a:t>
            </a:r>
            <a:endParaRPr lang="en-IN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200" dirty="0" smtClean="0"/>
              <a:t>Content centred versus learning centred approach</a:t>
            </a:r>
            <a:endParaRPr lang="en-IN" sz="3200" dirty="0"/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857224" y="2000240"/>
            <a:ext cx="6858048" cy="3182945"/>
            <a:chOff x="1252" y="10354"/>
            <a:chExt cx="9876" cy="3438"/>
          </a:xfrm>
        </p:grpSpPr>
        <p:grpSp>
          <p:nvGrpSpPr>
            <p:cNvPr id="4" name="Group 3"/>
            <p:cNvGrpSpPr>
              <a:grpSpLocks/>
            </p:cNvGrpSpPr>
            <p:nvPr/>
          </p:nvGrpSpPr>
          <p:grpSpPr bwMode="auto">
            <a:xfrm>
              <a:off x="1252" y="10464"/>
              <a:ext cx="4904" cy="3328"/>
              <a:chOff x="569" y="10144"/>
              <a:chExt cx="4904" cy="3328"/>
            </a:xfrm>
          </p:grpSpPr>
          <p:sp>
            <p:nvSpPr>
              <p:cNvPr id="13" name="Oval 4"/>
              <p:cNvSpPr>
                <a:spLocks noChangeArrowheads="1"/>
              </p:cNvSpPr>
              <p:nvPr/>
            </p:nvSpPr>
            <p:spPr bwMode="auto">
              <a:xfrm>
                <a:off x="569" y="10144"/>
                <a:ext cx="1861" cy="135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IN"/>
              </a:p>
            </p:txBody>
          </p:sp>
          <p:sp>
            <p:nvSpPr>
              <p:cNvPr id="14" name="Oval 5"/>
              <p:cNvSpPr>
                <a:spLocks noChangeArrowheads="1"/>
              </p:cNvSpPr>
              <p:nvPr/>
            </p:nvSpPr>
            <p:spPr bwMode="auto">
              <a:xfrm>
                <a:off x="2088" y="12122"/>
                <a:ext cx="1862" cy="135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IN"/>
              </a:p>
            </p:txBody>
          </p:sp>
          <p:sp>
            <p:nvSpPr>
              <p:cNvPr id="15" name="Oval 6"/>
              <p:cNvSpPr>
                <a:spLocks noChangeArrowheads="1"/>
              </p:cNvSpPr>
              <p:nvPr/>
            </p:nvSpPr>
            <p:spPr bwMode="auto">
              <a:xfrm>
                <a:off x="3612" y="10144"/>
                <a:ext cx="1861" cy="135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IN"/>
              </a:p>
            </p:txBody>
          </p:sp>
          <p:cxnSp>
            <p:nvCxnSpPr>
              <p:cNvPr id="16" name="AutoShape 7"/>
              <p:cNvCxnSpPr>
                <a:cxnSpLocks noChangeShapeType="1"/>
              </p:cNvCxnSpPr>
              <p:nvPr/>
            </p:nvCxnSpPr>
            <p:spPr bwMode="auto">
              <a:xfrm>
                <a:off x="2430" y="10764"/>
                <a:ext cx="1182" cy="0"/>
              </a:xfrm>
              <a:prstGeom prst="straightConnector1">
                <a:avLst/>
              </a:prstGeom>
              <a:noFill/>
              <a:ln w="9525">
                <a:solidFill>
                  <a:srgbClr val="000000"/>
                </a:solidFill>
                <a:round/>
                <a:headEnd type="triangle" w="med" len="med"/>
                <a:tailEnd type="triangle" w="med" len="med"/>
              </a:ln>
            </p:spPr>
          </p:cxnSp>
          <p:cxnSp>
            <p:nvCxnSpPr>
              <p:cNvPr id="17" name="AutoShape 8"/>
              <p:cNvCxnSpPr>
                <a:cxnSpLocks noChangeShapeType="1"/>
              </p:cNvCxnSpPr>
              <p:nvPr/>
            </p:nvCxnSpPr>
            <p:spPr bwMode="auto">
              <a:xfrm flipH="1">
                <a:off x="3612" y="11469"/>
                <a:ext cx="564" cy="838"/>
              </a:xfrm>
              <a:prstGeom prst="straightConnector1">
                <a:avLst/>
              </a:prstGeom>
              <a:noFill/>
              <a:ln w="9525">
                <a:solidFill>
                  <a:srgbClr val="000000"/>
                </a:solidFill>
                <a:round/>
                <a:headEnd type="triangle" w="med" len="med"/>
                <a:tailEnd type="triangle" w="med" len="med"/>
              </a:ln>
            </p:spPr>
          </p:cxnSp>
          <p:cxnSp>
            <p:nvCxnSpPr>
              <p:cNvPr id="18" name="AutoShape 9"/>
              <p:cNvCxnSpPr>
                <a:cxnSpLocks noChangeShapeType="1"/>
              </p:cNvCxnSpPr>
              <p:nvPr/>
            </p:nvCxnSpPr>
            <p:spPr bwMode="auto">
              <a:xfrm>
                <a:off x="1771" y="11494"/>
                <a:ext cx="521" cy="839"/>
              </a:xfrm>
              <a:prstGeom prst="straightConnector1">
                <a:avLst/>
              </a:prstGeom>
              <a:noFill/>
              <a:ln w="9525">
                <a:solidFill>
                  <a:srgbClr val="000000"/>
                </a:solidFill>
                <a:round/>
                <a:headEnd type="triangle" w="med" len="med"/>
                <a:tailEnd type="triangle" w="med" len="med"/>
              </a:ln>
            </p:spPr>
          </p:cxnSp>
          <p:sp>
            <p:nvSpPr>
              <p:cNvPr id="19" name="Text Box 10"/>
              <p:cNvSpPr txBox="1">
                <a:spLocks noChangeArrowheads="1"/>
              </p:cNvSpPr>
              <p:nvPr/>
            </p:nvSpPr>
            <p:spPr bwMode="auto">
              <a:xfrm>
                <a:off x="740" y="10570"/>
                <a:ext cx="1446" cy="462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FFFFFF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IN" sz="11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alibri" pitchFamily="34" charset="0"/>
                    <a:cs typeface="Arial" pitchFamily="34" charset="0"/>
                  </a:rPr>
                  <a:t>    TEACHER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0" name="Text Box 11"/>
              <p:cNvSpPr txBox="1">
                <a:spLocks noChangeArrowheads="1"/>
              </p:cNvSpPr>
              <p:nvPr/>
            </p:nvSpPr>
            <p:spPr bwMode="auto">
              <a:xfrm>
                <a:off x="3800" y="10570"/>
                <a:ext cx="1446" cy="462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FFFFFF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IN" sz="11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alibri" pitchFamily="34" charset="0"/>
                    <a:cs typeface="Arial" pitchFamily="34" charset="0"/>
                  </a:rPr>
                  <a:t>    STUDENTS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1" name="Text Box 12"/>
              <p:cNvSpPr txBox="1">
                <a:spLocks noChangeArrowheads="1"/>
              </p:cNvSpPr>
              <p:nvPr/>
            </p:nvSpPr>
            <p:spPr bwMode="auto">
              <a:xfrm>
                <a:off x="2292" y="12552"/>
                <a:ext cx="1446" cy="462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FFFFFF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IN" sz="11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alibri" pitchFamily="34" charset="0"/>
                    <a:cs typeface="Arial" pitchFamily="34" charset="0"/>
                  </a:rPr>
                  <a:t>    CONTENT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2" name="Text Box 13"/>
              <p:cNvSpPr txBox="1">
                <a:spLocks noChangeArrowheads="1"/>
              </p:cNvSpPr>
              <p:nvPr/>
            </p:nvSpPr>
            <p:spPr bwMode="auto">
              <a:xfrm>
                <a:off x="1449" y="11922"/>
                <a:ext cx="380" cy="411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IN" sz="1100" b="1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alibri" pitchFamily="34" charset="0"/>
                    <a:cs typeface="Arial" pitchFamily="34" charset="0"/>
                  </a:rPr>
                  <a:t>1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3" name="Text Box 14"/>
              <p:cNvSpPr txBox="1">
                <a:spLocks noChangeArrowheads="1"/>
              </p:cNvSpPr>
              <p:nvPr/>
            </p:nvSpPr>
            <p:spPr bwMode="auto">
              <a:xfrm>
                <a:off x="2775" y="10268"/>
                <a:ext cx="380" cy="411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IN" sz="1100" b="1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alibri" pitchFamily="34" charset="0"/>
                    <a:cs typeface="Arial" pitchFamily="34" charset="0"/>
                  </a:rPr>
                  <a:t>2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4" name="Text Box 15"/>
              <p:cNvSpPr txBox="1">
                <a:spLocks noChangeArrowheads="1"/>
              </p:cNvSpPr>
              <p:nvPr/>
            </p:nvSpPr>
            <p:spPr bwMode="auto">
              <a:xfrm>
                <a:off x="4047" y="11796"/>
                <a:ext cx="379" cy="411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IN" sz="1100" b="1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alibri" pitchFamily="34" charset="0"/>
                    <a:cs typeface="Arial" pitchFamily="34" charset="0"/>
                  </a:rPr>
                  <a:t>3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5" name="Text Box 16"/>
              <p:cNvSpPr txBox="1">
                <a:spLocks noChangeArrowheads="1"/>
              </p:cNvSpPr>
              <p:nvPr/>
            </p:nvSpPr>
            <p:spPr bwMode="auto">
              <a:xfrm>
                <a:off x="2292" y="11240"/>
                <a:ext cx="1446" cy="462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FFFFFF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IN" sz="11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alibri" pitchFamily="34" charset="0"/>
                    <a:cs typeface="Arial" pitchFamily="34" charset="0"/>
                  </a:rPr>
                  <a:t>    Learning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5" name="Group 17"/>
            <p:cNvGrpSpPr>
              <a:grpSpLocks/>
            </p:cNvGrpSpPr>
            <p:nvPr/>
          </p:nvGrpSpPr>
          <p:grpSpPr bwMode="auto">
            <a:xfrm>
              <a:off x="6156" y="10354"/>
              <a:ext cx="4972" cy="3438"/>
              <a:chOff x="6442" y="10439"/>
              <a:chExt cx="4972" cy="3438"/>
            </a:xfrm>
          </p:grpSpPr>
          <p:sp>
            <p:nvSpPr>
              <p:cNvPr id="6" name="Oval 18"/>
              <p:cNvSpPr>
                <a:spLocks noChangeArrowheads="1"/>
              </p:cNvSpPr>
              <p:nvPr/>
            </p:nvSpPr>
            <p:spPr bwMode="auto">
              <a:xfrm>
                <a:off x="6442" y="12527"/>
                <a:ext cx="1861" cy="135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IN"/>
              </a:p>
            </p:txBody>
          </p:sp>
          <p:sp>
            <p:nvSpPr>
              <p:cNvPr id="7" name="Oval 19"/>
              <p:cNvSpPr>
                <a:spLocks noChangeArrowheads="1"/>
              </p:cNvSpPr>
              <p:nvPr/>
            </p:nvSpPr>
            <p:spPr bwMode="auto">
              <a:xfrm>
                <a:off x="7882" y="10439"/>
                <a:ext cx="1862" cy="135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IN"/>
              </a:p>
            </p:txBody>
          </p:sp>
          <p:sp>
            <p:nvSpPr>
              <p:cNvPr id="8" name="Oval 20"/>
              <p:cNvSpPr>
                <a:spLocks noChangeArrowheads="1"/>
              </p:cNvSpPr>
              <p:nvPr/>
            </p:nvSpPr>
            <p:spPr bwMode="auto">
              <a:xfrm>
                <a:off x="9553" y="12442"/>
                <a:ext cx="1861" cy="1350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IN"/>
              </a:p>
            </p:txBody>
          </p:sp>
          <p:sp>
            <p:nvSpPr>
              <p:cNvPr id="9" name="Text Box 21"/>
              <p:cNvSpPr txBox="1">
                <a:spLocks noChangeArrowheads="1"/>
              </p:cNvSpPr>
              <p:nvPr/>
            </p:nvSpPr>
            <p:spPr bwMode="auto">
              <a:xfrm>
                <a:off x="6613" y="12872"/>
                <a:ext cx="1446" cy="462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FFFFFF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IN" sz="11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alibri" pitchFamily="34" charset="0"/>
                    <a:cs typeface="Arial" pitchFamily="34" charset="0"/>
                  </a:rPr>
                  <a:t>    TEACHER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10" name="Text Box 22"/>
              <p:cNvSpPr txBox="1">
                <a:spLocks noChangeArrowheads="1"/>
              </p:cNvSpPr>
              <p:nvPr/>
            </p:nvSpPr>
            <p:spPr bwMode="auto">
              <a:xfrm>
                <a:off x="9744" y="12850"/>
                <a:ext cx="1446" cy="462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FFFFFF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IN" sz="11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alibri" pitchFamily="34" charset="0"/>
                    <a:cs typeface="Arial" pitchFamily="34" charset="0"/>
                  </a:rPr>
                  <a:t>    STUDENTS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11" name="Text Box 23"/>
              <p:cNvSpPr txBox="1">
                <a:spLocks noChangeArrowheads="1"/>
              </p:cNvSpPr>
              <p:nvPr/>
            </p:nvSpPr>
            <p:spPr bwMode="auto">
              <a:xfrm>
                <a:off x="8107" y="10740"/>
                <a:ext cx="1446" cy="462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FFFFFF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IN" sz="11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alibri" pitchFamily="34" charset="0"/>
                    <a:cs typeface="Arial" pitchFamily="34" charset="0"/>
                  </a:rPr>
                  <a:t>    CONTENT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12" name="AutoShape 24"/>
              <p:cNvSpPr>
                <a:spLocks noChangeArrowheads="1"/>
              </p:cNvSpPr>
              <p:nvPr/>
            </p:nvSpPr>
            <p:spPr bwMode="auto">
              <a:xfrm>
                <a:off x="7727" y="11169"/>
                <a:ext cx="2917" cy="1358"/>
              </a:xfrm>
              <a:prstGeom prst="curvedDownArrow">
                <a:avLst>
                  <a:gd name="adj1" fmla="val 42960"/>
                  <a:gd name="adj2" fmla="val 85920"/>
                  <a:gd name="adj3" fmla="val 33333"/>
                </a:avLst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IN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5786" y="285728"/>
            <a:ext cx="7772400" cy="1470025"/>
          </a:xfrm>
        </p:spPr>
        <p:txBody>
          <a:bodyPr>
            <a:normAutofit/>
          </a:bodyPr>
          <a:lstStyle/>
          <a:p>
            <a:r>
              <a:rPr lang="en-IN" dirty="0" smtClean="0"/>
              <a:t>Creative design of courses </a:t>
            </a:r>
            <a:br>
              <a:rPr lang="en-IN" dirty="0" smtClean="0"/>
            </a:br>
            <a:r>
              <a:rPr lang="en-IN" sz="2500" dirty="0" smtClean="0"/>
              <a:t>Making Critical Connections for Teaching</a:t>
            </a:r>
            <a:endParaRPr lang="en-IN" sz="2500" dirty="0"/>
          </a:p>
        </p:txBody>
      </p:sp>
      <p:sp>
        <p:nvSpPr>
          <p:cNvPr id="4" name="Oval 3"/>
          <p:cNvSpPr/>
          <p:nvPr/>
        </p:nvSpPr>
        <p:spPr>
          <a:xfrm>
            <a:off x="1571604" y="1714488"/>
            <a:ext cx="2428892" cy="1500198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Oval 4"/>
          <p:cNvSpPr/>
          <p:nvPr/>
        </p:nvSpPr>
        <p:spPr>
          <a:xfrm>
            <a:off x="3286116" y="3571876"/>
            <a:ext cx="2428892" cy="1500198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" name="Oval 5"/>
          <p:cNvSpPr/>
          <p:nvPr/>
        </p:nvSpPr>
        <p:spPr>
          <a:xfrm>
            <a:off x="5000628" y="1785926"/>
            <a:ext cx="2428892" cy="1500198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0" name="Straight Arrow Connector 9"/>
          <p:cNvCxnSpPr/>
          <p:nvPr/>
        </p:nvCxnSpPr>
        <p:spPr>
          <a:xfrm>
            <a:off x="4071934" y="2357430"/>
            <a:ext cx="857256" cy="1588"/>
          </a:xfrm>
          <a:prstGeom prst="straightConnector1">
            <a:avLst/>
          </a:prstGeom>
          <a:ln w="254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rot="5400000">
            <a:off x="5750727" y="3393281"/>
            <a:ext cx="785818" cy="714380"/>
          </a:xfrm>
          <a:prstGeom prst="straightConnector1">
            <a:avLst/>
          </a:prstGeom>
          <a:ln w="254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rot="16200000" flipH="1">
            <a:off x="2536017" y="3464719"/>
            <a:ext cx="785818" cy="571504"/>
          </a:xfrm>
          <a:prstGeom prst="straightConnector1">
            <a:avLst/>
          </a:prstGeom>
          <a:ln w="254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ounded Rectangle 18"/>
          <p:cNvSpPr/>
          <p:nvPr/>
        </p:nvSpPr>
        <p:spPr>
          <a:xfrm>
            <a:off x="6286512" y="3786190"/>
            <a:ext cx="428628" cy="35719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0" name="Rounded Rectangle 19"/>
          <p:cNvSpPr/>
          <p:nvPr/>
        </p:nvSpPr>
        <p:spPr>
          <a:xfrm>
            <a:off x="4286248" y="1857364"/>
            <a:ext cx="428628" cy="35719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" name="Rounded Rectangle 20"/>
          <p:cNvSpPr/>
          <p:nvPr/>
        </p:nvSpPr>
        <p:spPr>
          <a:xfrm>
            <a:off x="2285984" y="3786190"/>
            <a:ext cx="428628" cy="35719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" name="TextBox 21"/>
          <p:cNvSpPr txBox="1"/>
          <p:nvPr/>
        </p:nvSpPr>
        <p:spPr>
          <a:xfrm>
            <a:off x="4286248" y="185736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b="1" dirty="0" smtClean="0"/>
              <a:t> 2</a:t>
            </a:r>
            <a:endParaRPr lang="en-IN" b="1" dirty="0"/>
          </a:p>
        </p:txBody>
      </p:sp>
      <p:sp>
        <p:nvSpPr>
          <p:cNvPr id="23" name="TextBox 22"/>
          <p:cNvSpPr txBox="1"/>
          <p:nvPr/>
        </p:nvSpPr>
        <p:spPr>
          <a:xfrm>
            <a:off x="6286512" y="378619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b="1" dirty="0" smtClean="0"/>
              <a:t>  3</a:t>
            </a:r>
            <a:endParaRPr lang="en-IN" b="1" dirty="0"/>
          </a:p>
        </p:txBody>
      </p:sp>
      <p:sp>
        <p:nvSpPr>
          <p:cNvPr id="24" name="TextBox 23"/>
          <p:cNvSpPr txBox="1"/>
          <p:nvPr/>
        </p:nvSpPr>
        <p:spPr>
          <a:xfrm>
            <a:off x="2285984" y="378619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b="1" dirty="0" smtClean="0"/>
              <a:t> 1</a:t>
            </a:r>
            <a:endParaRPr lang="en-IN" b="1" dirty="0"/>
          </a:p>
        </p:txBody>
      </p:sp>
      <p:sp>
        <p:nvSpPr>
          <p:cNvPr id="25" name="TextBox 24"/>
          <p:cNvSpPr txBox="1"/>
          <p:nvPr/>
        </p:nvSpPr>
        <p:spPr>
          <a:xfrm>
            <a:off x="2000232" y="2285992"/>
            <a:ext cx="1714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400" b="1" dirty="0" smtClean="0"/>
              <a:t>TEACHER</a:t>
            </a:r>
            <a:endParaRPr lang="en-IN" sz="2400" b="1" dirty="0"/>
          </a:p>
        </p:txBody>
      </p:sp>
      <p:sp>
        <p:nvSpPr>
          <p:cNvPr id="26" name="TextBox 25"/>
          <p:cNvSpPr txBox="1"/>
          <p:nvPr/>
        </p:nvSpPr>
        <p:spPr>
          <a:xfrm>
            <a:off x="5429256" y="2285992"/>
            <a:ext cx="1714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400" b="1" dirty="0" smtClean="0"/>
              <a:t>STUDENTS</a:t>
            </a:r>
            <a:endParaRPr lang="en-IN" sz="2400" b="1" dirty="0"/>
          </a:p>
        </p:txBody>
      </p:sp>
      <p:sp>
        <p:nvSpPr>
          <p:cNvPr id="27" name="TextBox 26"/>
          <p:cNvSpPr txBox="1"/>
          <p:nvPr/>
        </p:nvSpPr>
        <p:spPr>
          <a:xfrm>
            <a:off x="3714744" y="4181781"/>
            <a:ext cx="1714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400" b="1" dirty="0" smtClean="0"/>
              <a:t>CONTENT</a:t>
            </a:r>
            <a:endParaRPr lang="en-IN" sz="2400" b="1" dirty="0"/>
          </a:p>
        </p:txBody>
      </p:sp>
      <p:sp>
        <p:nvSpPr>
          <p:cNvPr id="28" name="Rectangle 1"/>
          <p:cNvSpPr>
            <a:spLocks noChangeArrowheads="1"/>
          </p:cNvSpPr>
          <p:nvPr/>
        </p:nvSpPr>
        <p:spPr bwMode="auto">
          <a:xfrm>
            <a:off x="3857620" y="5286388"/>
            <a:ext cx="5000628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IN" b="1" i="1" dirty="0" smtClean="0"/>
              <a:t>I never teach my pupils, I only attempt to provide the conditions in which they can learn. </a:t>
            </a:r>
            <a:br>
              <a:rPr lang="en-IN" b="1" i="1" dirty="0" smtClean="0"/>
            </a:br>
            <a:r>
              <a:rPr lang="en-IN" b="1" i="1" dirty="0" smtClean="0"/>
              <a:t>― </a:t>
            </a:r>
            <a:r>
              <a:rPr lang="en-IN" b="1" i="1" dirty="0" smtClean="0">
                <a:hlinkClick r:id="rId3"/>
              </a:rPr>
              <a:t>Albert Einstein</a:t>
            </a:r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4348" y="2214554"/>
            <a:ext cx="7929618" cy="4000528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en-IN" b="1" dirty="0" smtClean="0">
                <a:solidFill>
                  <a:srgbClr val="C00000"/>
                </a:solidFill>
              </a:rPr>
              <a:t>Good courses are courses that…..</a:t>
            </a:r>
          </a:p>
          <a:p>
            <a:pPr marL="539750" indent="-539750" algn="just">
              <a:buFont typeface="Arial" pitchFamily="34" charset="0"/>
              <a:buChar char="•"/>
            </a:pPr>
            <a:r>
              <a:rPr lang="en-IN" b="1" dirty="0" smtClean="0">
                <a:solidFill>
                  <a:srgbClr val="C00000"/>
                </a:solidFill>
              </a:rPr>
              <a:t>Challenge students to significant kinds of learning.</a:t>
            </a:r>
          </a:p>
          <a:p>
            <a:pPr indent="539750" algn="just">
              <a:buFont typeface="Arial" pitchFamily="34" charset="0"/>
              <a:buChar char="•"/>
            </a:pPr>
            <a:r>
              <a:rPr lang="en-IN" b="1" dirty="0" smtClean="0">
                <a:solidFill>
                  <a:srgbClr val="C00000"/>
                </a:solidFill>
              </a:rPr>
              <a:t>Use active forms of learning.</a:t>
            </a:r>
          </a:p>
          <a:p>
            <a:pPr marL="539750" indent="-539750" algn="just">
              <a:buFont typeface="Arial" pitchFamily="34" charset="0"/>
              <a:buChar char="•"/>
            </a:pPr>
            <a:r>
              <a:rPr lang="en-IN" b="1" dirty="0" smtClean="0">
                <a:solidFill>
                  <a:srgbClr val="C00000"/>
                </a:solidFill>
              </a:rPr>
              <a:t>Have teachers who care – about the subject, their students, and about teaching  and learning.</a:t>
            </a:r>
          </a:p>
          <a:p>
            <a:pPr indent="539750" algn="just">
              <a:buFont typeface="Arial" pitchFamily="34" charset="0"/>
              <a:buChar char="•"/>
            </a:pPr>
            <a:r>
              <a:rPr lang="en-IN" b="1" dirty="0" smtClean="0">
                <a:solidFill>
                  <a:srgbClr val="C00000"/>
                </a:solidFill>
              </a:rPr>
              <a:t>Have teachers who interact well with students.</a:t>
            </a:r>
          </a:p>
          <a:p>
            <a:pPr marL="539750" indent="-539750" algn="just">
              <a:buFont typeface="Arial" pitchFamily="34" charset="0"/>
              <a:buChar char="•"/>
            </a:pPr>
            <a:r>
              <a:rPr lang="en-IN" b="1" dirty="0" smtClean="0">
                <a:solidFill>
                  <a:srgbClr val="C00000"/>
                </a:solidFill>
              </a:rPr>
              <a:t>Have a good system of feedback, assessment and grading.</a:t>
            </a:r>
          </a:p>
        </p:txBody>
      </p:sp>
      <p:sp>
        <p:nvSpPr>
          <p:cNvPr id="10241" name="Rectangle 1"/>
          <p:cNvSpPr>
            <a:spLocks noChangeArrowheads="1"/>
          </p:cNvSpPr>
          <p:nvPr/>
        </p:nvSpPr>
        <p:spPr bwMode="auto">
          <a:xfrm>
            <a:off x="2928926" y="357166"/>
            <a:ext cx="5643538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b="1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ea typeface="Calibri" pitchFamily="34" charset="0"/>
                <a:cs typeface="Times New Roman" pitchFamily="18" charset="0"/>
              </a:rPr>
              <a:t>“True teachers are those who use themselves as bridges over which they invite their students to cross; then, having facilitated their crossing, joyfully collapse, encouraging them to create their own.” </a:t>
            </a:r>
            <a:br>
              <a:rPr kumimoji="0" lang="en-US" b="1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ea typeface="Calibri" pitchFamily="34" charset="0"/>
                <a:cs typeface="Times New Roman" pitchFamily="18" charset="0"/>
              </a:rPr>
            </a:br>
            <a:r>
              <a:rPr kumimoji="0" lang="en-US" b="1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ea typeface="Calibri" pitchFamily="34" charset="0"/>
                <a:cs typeface="Times New Roman" pitchFamily="18" charset="0"/>
              </a:rPr>
              <a:t>― </a:t>
            </a:r>
            <a:r>
              <a:rPr kumimoji="0" lang="en-US" b="1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ea typeface="Calibri" pitchFamily="34" charset="0"/>
                <a:cs typeface="Times New Roman" pitchFamily="18" charset="0"/>
                <a:hlinkClick r:id="rId2"/>
              </a:rPr>
              <a:t>Nikos Kazantzakis</a:t>
            </a:r>
            <a:endParaRPr kumimoji="0" 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IN" sz="4000" dirty="0" smtClean="0"/>
              <a:t>Creative design of courses</a:t>
            </a:r>
            <a:br>
              <a:rPr lang="en-IN" sz="4000" dirty="0" smtClean="0"/>
            </a:br>
            <a:r>
              <a:rPr lang="en-IN" sz="2800" dirty="0" smtClean="0"/>
              <a:t>Making critical decisions regarding course contents and skills</a:t>
            </a:r>
            <a:endParaRPr lang="en-IN" sz="28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0" y="1142984"/>
          <a:ext cx="8229600" cy="4911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429124" y="5934670"/>
            <a:ext cx="4500562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b="1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The object of teaching a child is to enable him to get along without a teacher. </a:t>
            </a:r>
            <a:br>
              <a:rPr kumimoji="0" lang="en-US" b="1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en-US" b="1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― </a:t>
            </a:r>
            <a:r>
              <a:rPr kumimoji="0" lang="en-US" b="1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6"/>
              </a:rPr>
              <a:t>Elbert Hubbard</a:t>
            </a:r>
            <a:endParaRPr kumimoji="0" 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85720" y="214290"/>
            <a:ext cx="8572560" cy="60730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3038" lvl="3" algn="just"/>
            <a:r>
              <a:rPr lang="en-IN" sz="3200" dirty="0" smtClean="0"/>
              <a:t>Identify the “</a:t>
            </a:r>
            <a:r>
              <a:rPr lang="en-IN" sz="3200" b="1" dirty="0" smtClean="0"/>
              <a:t>Big Idea</a:t>
            </a:r>
            <a:r>
              <a:rPr lang="en-IN" sz="3200" dirty="0" smtClean="0"/>
              <a:t>” for enduring understanding.</a:t>
            </a:r>
          </a:p>
          <a:p>
            <a:pPr marL="630238" lvl="4" algn="just">
              <a:buFont typeface="Wingdings" pitchFamily="2" charset="2"/>
              <a:buChar char="Ø"/>
            </a:pPr>
            <a:r>
              <a:rPr lang="en-IN" sz="2000" dirty="0" smtClean="0"/>
              <a:t>List the essential ideas you want students to attend to in this course</a:t>
            </a:r>
          </a:p>
          <a:p>
            <a:pPr marL="630238" lvl="4" algn="just">
              <a:buFont typeface="Wingdings" pitchFamily="2" charset="2"/>
              <a:buChar char="Ø"/>
            </a:pPr>
            <a:endParaRPr lang="en-IN" sz="2000" dirty="0" smtClean="0"/>
          </a:p>
          <a:p>
            <a:pPr marL="173038" lvl="3" algn="just"/>
            <a:r>
              <a:rPr lang="en-IN" sz="3200" dirty="0" smtClean="0"/>
              <a:t>Plan the instruction activities to satisfy the learning outcomes</a:t>
            </a:r>
          </a:p>
          <a:p>
            <a:pPr marL="630238" lvl="4" algn="just">
              <a:buFont typeface="Wingdings" pitchFamily="2" charset="2"/>
              <a:buChar char="Ø"/>
            </a:pPr>
            <a:r>
              <a:rPr lang="en-IN" sz="2000" dirty="0" smtClean="0"/>
              <a:t>Unannounced ungraded quiz, drawing, writing, small group work, one minute paper, story telling etc which can motivate and keep the students involved.</a:t>
            </a:r>
          </a:p>
          <a:p>
            <a:pPr marL="630238" lvl="4" algn="just">
              <a:buFont typeface="Wingdings" pitchFamily="2" charset="2"/>
              <a:buChar char="Ø"/>
            </a:pPr>
            <a:endParaRPr lang="en-IN" sz="2000" dirty="0" smtClean="0"/>
          </a:p>
          <a:p>
            <a:pPr marL="173038" lvl="3" algn="just"/>
            <a:r>
              <a:rPr lang="en-IN" sz="3200" dirty="0" smtClean="0"/>
              <a:t>Provide practice opportunities that enhance their skills and personality</a:t>
            </a:r>
          </a:p>
          <a:p>
            <a:pPr marL="630238" lvl="4" algn="just">
              <a:buFont typeface="Wingdings" pitchFamily="2" charset="2"/>
              <a:buChar char="Ø"/>
            </a:pPr>
            <a:r>
              <a:rPr lang="en-IN" sz="2000" dirty="0" smtClean="0"/>
              <a:t>Mini projects using skills acquired in the course which students can present or publish. Project work may be provided incentive in grading.</a:t>
            </a:r>
          </a:p>
          <a:p>
            <a:pPr lvl="3" algn="just">
              <a:buFont typeface="Wingdings" pitchFamily="2" charset="2"/>
              <a:buChar char="§"/>
            </a:pPr>
            <a:endParaRPr lang="en-IN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57158" y="571480"/>
            <a:ext cx="500034" cy="507831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Course</a:t>
            </a:r>
            <a:endParaRPr lang="en-US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286776" y="0"/>
            <a:ext cx="428628" cy="67403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outlines</a:t>
            </a:r>
            <a:endParaRPr lang="en-US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 l="37335" t="25390" r="20388" b="25781"/>
          <a:stretch>
            <a:fillRect/>
          </a:stretch>
        </p:blipFill>
        <p:spPr bwMode="auto">
          <a:xfrm>
            <a:off x="1857356" y="1071546"/>
            <a:ext cx="5500726" cy="357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Oval 6"/>
          <p:cNvSpPr/>
          <p:nvPr/>
        </p:nvSpPr>
        <p:spPr>
          <a:xfrm>
            <a:off x="1214414" y="214290"/>
            <a:ext cx="6858048" cy="5572140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85720" y="214290"/>
            <a:ext cx="8572560" cy="60730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3038" lvl="3" algn="just"/>
            <a:r>
              <a:rPr lang="en-IN" sz="3200" dirty="0" smtClean="0"/>
              <a:t>Identify the “</a:t>
            </a:r>
            <a:r>
              <a:rPr lang="en-IN" sz="3200" b="1" dirty="0" smtClean="0"/>
              <a:t>Big Idea</a:t>
            </a:r>
            <a:r>
              <a:rPr lang="en-IN" sz="3200" dirty="0" smtClean="0"/>
              <a:t>” for enduring understanding.</a:t>
            </a:r>
          </a:p>
          <a:p>
            <a:pPr marL="630238" lvl="4" algn="just">
              <a:buFont typeface="Wingdings" pitchFamily="2" charset="2"/>
              <a:buChar char="Ø"/>
            </a:pPr>
            <a:r>
              <a:rPr lang="en-IN" sz="2000" dirty="0" smtClean="0"/>
              <a:t>List the essential ideas you want students to attend to in this course</a:t>
            </a:r>
          </a:p>
          <a:p>
            <a:pPr marL="630238" lvl="4" algn="just">
              <a:buFont typeface="Wingdings" pitchFamily="2" charset="2"/>
              <a:buChar char="Ø"/>
            </a:pPr>
            <a:endParaRPr lang="en-IN" sz="2000" dirty="0" smtClean="0"/>
          </a:p>
          <a:p>
            <a:pPr marL="173038" lvl="3" algn="just"/>
            <a:r>
              <a:rPr lang="en-IN" sz="3200" dirty="0" smtClean="0"/>
              <a:t>Plan the instruction activities to satisfy the learning outcomes</a:t>
            </a:r>
          </a:p>
          <a:p>
            <a:pPr marL="630238" lvl="4" algn="just">
              <a:buFont typeface="Wingdings" pitchFamily="2" charset="2"/>
              <a:buChar char="Ø"/>
            </a:pPr>
            <a:r>
              <a:rPr lang="en-IN" sz="2000" dirty="0" smtClean="0"/>
              <a:t>Unannounced ungraded quiz, drawing, writing, small group work, one minute paper, story telling etc which can motivate and keep the students involved.</a:t>
            </a:r>
          </a:p>
          <a:p>
            <a:pPr marL="630238" lvl="4" algn="just">
              <a:buFont typeface="Wingdings" pitchFamily="2" charset="2"/>
              <a:buChar char="Ø"/>
            </a:pPr>
            <a:endParaRPr lang="en-IN" sz="2000" dirty="0" smtClean="0"/>
          </a:p>
          <a:p>
            <a:pPr marL="173038" lvl="3" algn="just"/>
            <a:r>
              <a:rPr lang="en-IN" sz="3200" dirty="0" smtClean="0"/>
              <a:t>Provide practice opportunities that enhance their skills and personality</a:t>
            </a:r>
          </a:p>
          <a:p>
            <a:pPr marL="630238" lvl="4" algn="just">
              <a:buFont typeface="Wingdings" pitchFamily="2" charset="2"/>
              <a:buChar char="Ø"/>
            </a:pPr>
            <a:r>
              <a:rPr lang="en-IN" sz="2000" dirty="0" smtClean="0"/>
              <a:t>Mini projects using skills acquired in the course which students can present or publish. Project work may be provided incentive in grading.</a:t>
            </a:r>
          </a:p>
          <a:p>
            <a:pPr lvl="3" algn="just">
              <a:buFont typeface="Wingdings" pitchFamily="2" charset="2"/>
              <a:buChar char="§"/>
            </a:pPr>
            <a:endParaRPr lang="en-IN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6359</TotalTime>
  <Words>717</Words>
  <Application>Microsoft Office PowerPoint</Application>
  <PresentationFormat>On-screen Show (4:3)</PresentationFormat>
  <Paragraphs>103</Paragraphs>
  <Slides>16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Slide 1</vt:lpstr>
      <vt:lpstr>Slide 2</vt:lpstr>
      <vt:lpstr>Quality learning</vt:lpstr>
      <vt:lpstr>Formal educational programs</vt:lpstr>
      <vt:lpstr>Curriculum</vt:lpstr>
      <vt:lpstr>Curriculum</vt:lpstr>
      <vt:lpstr>Curriculum</vt:lpstr>
      <vt:lpstr>I want my course to be really beneficial to the students</vt:lpstr>
      <vt:lpstr>I want my course to</vt:lpstr>
      <vt:lpstr>Content centred versus learning centred approach</vt:lpstr>
      <vt:lpstr>Creative design of courses  Making Critical Connections for Teaching</vt:lpstr>
      <vt:lpstr>Slide 12</vt:lpstr>
      <vt:lpstr>Creative design of courses Making critical decisions regarding course contents and skills</vt:lpstr>
      <vt:lpstr>Slide 14</vt:lpstr>
      <vt:lpstr>Slide 15</vt:lpstr>
      <vt:lpstr>Slide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Economics</dc:title>
  <dc:creator>SONY</dc:creator>
  <cp:lastModifiedBy>Dr. Saroj</cp:lastModifiedBy>
  <cp:revision>304</cp:revision>
  <dcterms:created xsi:type="dcterms:W3CDTF">2020-01-10T02:05:01Z</dcterms:created>
  <dcterms:modified xsi:type="dcterms:W3CDTF">2020-12-27T03:50:02Z</dcterms:modified>
</cp:coreProperties>
</file>