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9" r:id="rId3"/>
    <p:sldId id="354" r:id="rId4"/>
    <p:sldId id="355" r:id="rId5"/>
    <p:sldId id="353" r:id="rId6"/>
    <p:sldId id="338" r:id="rId7"/>
    <p:sldId id="339" r:id="rId8"/>
    <p:sldId id="340" r:id="rId9"/>
    <p:sldId id="341" r:id="rId10"/>
    <p:sldId id="342" r:id="rId11"/>
    <p:sldId id="330" r:id="rId12"/>
    <p:sldId id="343" r:id="rId13"/>
    <p:sldId id="344" r:id="rId14"/>
    <p:sldId id="376" r:id="rId15"/>
    <p:sldId id="377" r:id="rId16"/>
    <p:sldId id="348" r:id="rId17"/>
    <p:sldId id="349" r:id="rId18"/>
    <p:sldId id="332" r:id="rId19"/>
    <p:sldId id="333" r:id="rId20"/>
    <p:sldId id="334" r:id="rId21"/>
    <p:sldId id="3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BB42-87CE-409C-90CF-A633C5EA85E9}" type="datetimeFigureOut">
              <a:rPr lang="en-US" smtClean="0"/>
              <a:t>12/28/20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6656-7ED5-471A-AE65-12A576869C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00DA-4760-4D4D-920C-AE728F9C35BD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6FB70-8F62-4FCC-9BDD-B9FDEA069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E35BEDA9-0BE8-FA4C-9BBB-E375C1C51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CF01C62A-A01F-994A-8A78-8235A316F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i-IN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9DC61FA3-AEF9-6445-A0E5-04ABED62B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4050D4-DFBA-BF4E-9945-8A63D2A5AC8E}" type="slidenum">
              <a:rPr lang="en-IN" altLang="en-US" smtClean="0"/>
              <a:pPr/>
              <a:t>1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29027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4215A-6F0A-46E3-9AB1-03051418150F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FIRST THE PING</a:t>
            </a:r>
            <a:r>
              <a:rPr lang="en-US"/>
              <a:t>: Draw an imaginary line on the cow from tuber coxae to elbow,</a:t>
            </a:r>
          </a:p>
          <a:p>
            <a:r>
              <a:rPr lang="en-US"/>
              <a:t>Ascult and percuss ( flicking your finger ) around esp between 9</a:t>
            </a:r>
            <a:r>
              <a:rPr lang="en-US" baseline="30000"/>
              <a:t>th</a:t>
            </a:r>
            <a:r>
              <a:rPr lang="en-US"/>
              <a:t> and 13</a:t>
            </a:r>
            <a:r>
              <a:rPr lang="en-US" baseline="30000"/>
              <a:t>th</a:t>
            </a:r>
            <a:r>
              <a:rPr lang="en-US"/>
              <a:t> rib</a:t>
            </a:r>
          </a:p>
          <a:p>
            <a:r>
              <a:rPr lang="en-US"/>
              <a:t>The ping occurs over the gas pocket.</a:t>
            </a:r>
          </a:p>
          <a:p>
            <a:r>
              <a:rPr lang="en-US"/>
              <a:t>LDA pings are high pitched (except one that has been going on for weeks)</a:t>
            </a:r>
          </a:p>
          <a:p>
            <a:r>
              <a:rPr lang="en-US"/>
              <a:t>	and the tone changes as you percuss along this imaginary line.</a:t>
            </a:r>
          </a:p>
          <a:p>
            <a:r>
              <a:rPr lang="en-US" u="sng"/>
              <a:t>NOW THE SPLASH</a:t>
            </a:r>
            <a:r>
              <a:rPr lang="en-US"/>
              <a:t>: Remember “ballottment” from first year animal handling class?</a:t>
            </a:r>
          </a:p>
          <a:p>
            <a:r>
              <a:rPr lang="en-US"/>
              <a:t>Ballott behind the ribs--- take your fist and move it in and out quickly and ascult.</a:t>
            </a:r>
          </a:p>
          <a:p>
            <a:r>
              <a:rPr lang="en-US"/>
              <a:t>You are trying to make the fluid move and “Splash”.</a:t>
            </a:r>
          </a:p>
          <a:p>
            <a:r>
              <a:rPr lang="en-US"/>
              <a:t>Now rumen fluid with all the bugs and hay and such is a thick fluid.</a:t>
            </a:r>
          </a:p>
          <a:p>
            <a:r>
              <a:rPr lang="en-US"/>
              <a:t>But the fluid below the gas cap in the abomasum will be more watery and make a splashing sound.</a:t>
            </a:r>
          </a:p>
          <a:p>
            <a:r>
              <a:rPr lang="en-US" u="sng"/>
              <a:t>Many things, besides LDA’s, can create a “ping”, so</a:t>
            </a:r>
          </a:p>
          <a:p>
            <a:r>
              <a:rPr lang="en-US"/>
              <a:t>It is important to classify pings wrt     size      location     character</a:t>
            </a:r>
          </a:p>
          <a:p>
            <a:r>
              <a:rPr lang="en-US"/>
              <a:t>This will help you decide what the ping is due to.</a:t>
            </a:r>
          </a:p>
          <a:p>
            <a:r>
              <a:rPr lang="en-US"/>
              <a:t>DIAGNOSITC DILEMMA: ~15% of LDA’s do NOT ping or ping intermittently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D4ABA-7971-4419-9D83-977CC1C72F3F}" type="slidenum">
              <a:rPr lang="en-US"/>
              <a:pPr/>
              <a:t>16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AC202-9AD1-4ED4-9969-C1B26A4055E4}" type="slidenum">
              <a:rPr lang="en-US"/>
              <a:pPr/>
              <a:t>17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14F1A-5820-4FC4-A530-BD6E2BC1E97F}" type="slidenum">
              <a:rPr lang="en-US"/>
              <a:pPr/>
              <a:t>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I’m here today to dispell all misconceptions that this is the real reason why abomasums displace.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During the “critical six weeks” = 3 wks b/f and a/f calving = aka the “transition period”,</a:t>
            </a:r>
          </a:p>
          <a:p>
            <a:r>
              <a:rPr lang="en-US"/>
              <a:t>there is a dramatic change in nutrient requirements.</a:t>
            </a:r>
          </a:p>
          <a:p>
            <a:r>
              <a:rPr lang="en-US"/>
              <a:t>The cow’s metabolism has to adapt (sometimes it doesn’t)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6AFCD-94C0-48B4-BCF5-85916DDEFDAF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Age: DA occur primarily in older adult dairy females, often those on 3+ lactation.  </a:t>
            </a:r>
          </a:p>
          <a:p>
            <a:r>
              <a:rPr lang="en-US"/>
              <a:t>	Heavy yielding cows are more often affected.</a:t>
            </a:r>
          </a:p>
          <a:p>
            <a:r>
              <a:rPr lang="en-US"/>
              <a:t>Timing: (range: 2 weeks prepartum to 2 months postpartum)</a:t>
            </a:r>
          </a:p>
          <a:p>
            <a:r>
              <a:rPr lang="en-US"/>
              <a:t>	RDA’s more spread out throughout 3 months post calving.</a:t>
            </a:r>
          </a:p>
          <a:p>
            <a:r>
              <a:rPr lang="en-US"/>
              <a:t>	Seasonal peaks in January (RAV) or March (LDA).</a:t>
            </a:r>
          </a:p>
          <a:p>
            <a:r>
              <a:rPr lang="en-US"/>
              <a:t>Nutrition: Dry cow rations with positive dietary cation-anion difference (DCAD).		DCAD = cations(Na + K) – anions(Cl + S) in mEq/100 g</a:t>
            </a:r>
          </a:p>
          <a:p>
            <a:r>
              <a:rPr lang="en-US"/>
              <a:t>	Want DCAD to be –10 to –15 mEq/100g to minimize incidence of milk fever.</a:t>
            </a:r>
          </a:p>
          <a:p>
            <a:r>
              <a:rPr lang="en-US"/>
              <a:t> 	Fresh cow rations with inadeq effective fiber and/or excess non-structural carbohydrates (NSC’s).</a:t>
            </a:r>
          </a:p>
          <a:p>
            <a:r>
              <a:rPr lang="en-US"/>
              <a:t>	Carbohydrates are primary E source for ruminants – divided into structural and nonstructural fractions. The structural portion of the plant is the cell wall material = NDF = neutral detergent fiber (cellulose, hemicellulose, lignin).  NSC=nonstructural carbohydrates = cell contents (sugars, starches, pectins, etc) estimated by the formula [100-(CP+NDF +ether extract +ash)] = NSC = easily digestible and rapidly fermented.</a:t>
            </a:r>
          </a:p>
          <a:p>
            <a:endParaRPr lang="en-US"/>
          </a:p>
          <a:p>
            <a:r>
              <a:rPr lang="en-US"/>
              <a:t>Concurrent disease: 40% of DA’s have concurrent retained placenta/metritis/mastitis. </a:t>
            </a:r>
          </a:p>
          <a:p>
            <a:r>
              <a:rPr lang="en-US"/>
              <a:t>			Can also see ketosis, diarrhea, calving complications, and abomasal </a:t>
            </a:r>
          </a:p>
          <a:p>
            <a:r>
              <a:rPr lang="en-US"/>
              <a:t>			perforating ulcers.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42553-3A67-43D3-BC65-7E0748EA5E57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view of bovine stomach.</a:t>
            </a:r>
          </a:p>
          <a:p>
            <a:endParaRPr lang="en-US"/>
          </a:p>
          <a:p>
            <a:r>
              <a:rPr lang="en-US"/>
              <a:t>Abomasum normally lies in down on the abdominal floor, on the right front quadrant of the abdomen, just inside the 7</a:t>
            </a:r>
            <a:r>
              <a:rPr lang="en-US" baseline="30000"/>
              <a:t>th</a:t>
            </a:r>
            <a:r>
              <a:rPr lang="en-US"/>
              <a:t> thru 11</a:t>
            </a:r>
            <a:r>
              <a:rPr lang="en-US" baseline="30000"/>
              <a:t>th</a:t>
            </a:r>
            <a:r>
              <a:rPr lang="en-US"/>
              <a:t> ribs.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27AD5-5788-4D0C-BB2C-3A337C9F31D3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the left side of the NORMAL abdomen, you primarily see rumen.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4E454-4487-4B77-B231-7EEB05C2E637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/>
              <a:t>Atony = absence/ lack of normal tone</a:t>
            </a:r>
          </a:p>
          <a:p>
            <a:pPr marL="228600" indent="-228600">
              <a:buFontTx/>
              <a:buAutoNum type="arabicParenBoth"/>
            </a:pPr>
            <a:r>
              <a:rPr lang="en-US"/>
              <a:t>+ filled (2) =&gt; abomasum moves: </a:t>
            </a:r>
          </a:p>
          <a:p>
            <a:pPr marL="228600" indent="-228600"/>
            <a:r>
              <a:rPr lang="en-US"/>
              <a:t>	to left (about 90% of time) =&gt; Left Displaced Abomasum</a:t>
            </a:r>
          </a:p>
          <a:p>
            <a:pPr marL="228600" indent="-228600"/>
            <a:r>
              <a:rPr lang="en-US"/>
              <a:t>	to right (about 10% of time) =&gt; Right Displaced Abomasum</a:t>
            </a:r>
          </a:p>
          <a:p>
            <a:pPr marL="228600" indent="-228600"/>
            <a:r>
              <a:rPr lang="en-US"/>
              <a:t>	(and if the RDA twists =&gt; Right Torsed Abomasum, a sx emergency)</a:t>
            </a:r>
          </a:p>
          <a:p>
            <a:pPr marL="228600" indent="-228600"/>
            <a:r>
              <a:rPr lang="en-US"/>
              <a:t>This displacement interferes with normal digestion and normal flow of ingesta.</a:t>
            </a:r>
          </a:p>
          <a:p>
            <a:pPr marL="228600" indent="-228600"/>
            <a:r>
              <a:rPr lang="en-US"/>
              <a:t>In addition, uterus void can also contribute of predisposition of DA’s.</a:t>
            </a:r>
          </a:p>
          <a:p>
            <a:pPr marL="228600" indent="-228600"/>
            <a:r>
              <a:rPr lang="en-US"/>
              <a:t>Lots of room in there makes it easier for things to move around.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DB263-BA49-494C-8418-6827AB600D16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Superficial wall of greater omentum</a:t>
            </a:r>
          </a:p>
          <a:p>
            <a:r>
              <a:rPr lang="en-US"/>
              <a:t>Deep wall of greater omentum</a:t>
            </a:r>
          </a:p>
          <a:p>
            <a:endParaRPr lang="en-US"/>
          </a:p>
          <a:p>
            <a:r>
              <a:rPr lang="en-US"/>
              <a:t>Descending duodenum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B8969-FEA3-4F8A-8882-EAE36C6DF65F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 LDA, the abomasum comes to lie to left of rumen, just back of the omasum</a:t>
            </a:r>
          </a:p>
          <a:p>
            <a:r>
              <a:rPr lang="en-US"/>
              <a:t>Point out greater curvature in left lower flank</a:t>
            </a:r>
          </a:p>
          <a:p>
            <a:r>
              <a:rPr lang="en-US"/>
              <a:t>Point out greater omentum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BE554-3CA4-461C-B934-B1C4AD7D78AA}" type="slidenum">
              <a:rPr lang="en-US"/>
              <a:pPr/>
              <a:t>12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Slab-sided abdomen IN LDA:</a:t>
            </a:r>
          </a:p>
          <a:p>
            <a:r>
              <a:rPr lang="en-US"/>
              <a:t>	Look at her from the back.  Instead of normal barrel conformation, the left paralumbar fossa flattens where the abomasum is between the rumen and the left body wall (ribs 10-13)</a:t>
            </a:r>
          </a:p>
          <a:p>
            <a:endParaRPr lang="en-US"/>
          </a:p>
          <a:p>
            <a:r>
              <a:rPr lang="en-US"/>
              <a:t>You can</a:t>
            </a:r>
          </a:p>
          <a:p>
            <a:r>
              <a:rPr lang="en-US"/>
              <a:t>Visualize/palpate gas: if the greater curvature of the abomasum extends beyond the 13</a:t>
            </a:r>
            <a:r>
              <a:rPr lang="en-US" baseline="30000"/>
              <a:t>th</a:t>
            </a:r>
            <a:r>
              <a:rPr lang="en-US"/>
              <a:t> rib</a:t>
            </a:r>
          </a:p>
          <a:p>
            <a:endParaRPr lang="en-US"/>
          </a:p>
          <a:p>
            <a:r>
              <a:rPr lang="en-US"/>
              <a:t>Rectal palpation : usually can’t (except in ¼ of  RDA’s in which you can palpate the greater curvature of abomasum)</a:t>
            </a:r>
          </a:p>
          <a:p>
            <a:endParaRPr lang="en-US"/>
          </a:p>
          <a:p>
            <a:r>
              <a:rPr lang="en-US"/>
              <a:t>Mild colic: abdomen tucked up, tailswitching, treading (shifting wt on rear legs)</a:t>
            </a:r>
          </a:p>
          <a:p>
            <a:endParaRPr lang="en-US"/>
          </a:p>
          <a:p>
            <a:r>
              <a:rPr lang="en-US"/>
              <a:t>Signs of hypocalcemia (MILD b/c cow still standing)</a:t>
            </a:r>
          </a:p>
          <a:p>
            <a:r>
              <a:rPr lang="en-US"/>
              <a:t>	hypotonic/atonic rumen</a:t>
            </a:r>
          </a:p>
          <a:p>
            <a:r>
              <a:rPr lang="en-US"/>
              <a:t>	cold ears and widely dilated pupils slowly respond to light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file:///D:/ldabalot.wav" TargetMode="External"/><Relationship Id="rId7" Type="http://schemas.openxmlformats.org/officeDocument/2006/relationships/image" Target="../media/image15.png"/><Relationship Id="rId2" Type="http://schemas.openxmlformats.org/officeDocument/2006/relationships/audio" Target="file:///D:/Lruatony.wav" TargetMode="External"/><Relationship Id="rId1" Type="http://schemas.openxmlformats.org/officeDocument/2006/relationships/audio" Target="file:///D:/ldapartA.wav" TargetMode="Externa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>
            <a:extLst>
              <a:ext uri="{FF2B5EF4-FFF2-40B4-BE49-F238E27FC236}">
                <a16:creationId xmlns:a16="http://schemas.microsoft.com/office/drawing/2014/main" id="{53934A06-0557-BD41-AC05-F7F19E1D1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96900"/>
            <a:ext cx="36957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itle 1">
            <a:extLst>
              <a:ext uri="{FF2B5EF4-FFF2-40B4-BE49-F238E27FC236}">
                <a16:creationId xmlns:a16="http://schemas.microsoft.com/office/drawing/2014/main" id="{F68202C9-849F-6E48-961D-664F35304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2" y="2667000"/>
            <a:ext cx="3695698" cy="1588532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Abomasal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displacement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28BC7-1E03-3E4F-A18D-6031158C1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818063"/>
            <a:ext cx="4089400" cy="1411287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Dr </a:t>
            </a:r>
            <a:r>
              <a:rPr 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Pallav</a:t>
            </a: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Shekhar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Department of Veterinary Medicine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Bihar Veterinary College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Bihar Animal Sciences University, Patna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id="{47D946AE-2118-D546-812C-8CD3A6ED2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0668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Unit-2</a:t>
            </a:r>
            <a:endParaRPr lang="hi-IN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20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971800"/>
            <a:ext cx="7772400" cy="1143000"/>
          </a:xfrm>
        </p:spPr>
        <p:txBody>
          <a:bodyPr/>
          <a:lstStyle/>
          <a:p>
            <a:r>
              <a:rPr lang="en-US"/>
              <a:t>LDA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2895600"/>
            <a:ext cx="1866900" cy="3200400"/>
          </a:xfrm>
        </p:spPr>
        <p:txBody>
          <a:bodyPr/>
          <a:lstStyle/>
          <a:p>
            <a:endParaRPr lang="en-US"/>
          </a:p>
        </p:txBody>
      </p:sp>
      <p:pic>
        <p:nvPicPr>
          <p:cNvPr id="75781" name="Picture 5" descr="LDA 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762000"/>
            <a:ext cx="6248400" cy="5748338"/>
          </a:xfrm>
          <a:prstGeom prst="rect">
            <a:avLst/>
          </a:prstGeom>
          <a:noFill/>
        </p:spPr>
      </p:pic>
      <p:pic>
        <p:nvPicPr>
          <p:cNvPr id="75782" name="Picture 6" descr="cow head blinks lef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33400"/>
            <a:ext cx="2297113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 </a:t>
            </a:r>
            <a:r>
              <a:rPr lang="en-US" dirty="0"/>
              <a:t>Anorexia, Ketosis</a:t>
            </a:r>
          </a:p>
          <a:p>
            <a:r>
              <a:rPr lang="en-US" dirty="0"/>
              <a:t> </a:t>
            </a:r>
            <a:r>
              <a:rPr lang="en-US" b="1" dirty="0"/>
              <a:t>“slab-sided</a:t>
            </a:r>
            <a:r>
              <a:rPr lang="en-US" dirty="0"/>
              <a:t>” left lateral abdomen.</a:t>
            </a:r>
          </a:p>
          <a:p>
            <a:r>
              <a:rPr lang="en-US" dirty="0"/>
              <a:t> On auscultation of abdomen tinkling and gurgling sounds are heard spontaneously on the left side.</a:t>
            </a:r>
          </a:p>
          <a:p>
            <a:r>
              <a:rPr lang="en-US" dirty="0"/>
              <a:t> </a:t>
            </a:r>
            <a:r>
              <a:rPr lang="en-US" dirty="0" err="1"/>
              <a:t>Simulataneous</a:t>
            </a:r>
            <a:r>
              <a:rPr lang="en-US" dirty="0"/>
              <a:t> auscultation and percussion on left </a:t>
            </a:r>
            <a:r>
              <a:rPr lang="en-US" dirty="0" err="1"/>
              <a:t>paralumbar</a:t>
            </a:r>
            <a:r>
              <a:rPr lang="en-US" dirty="0"/>
              <a:t> </a:t>
            </a:r>
            <a:r>
              <a:rPr lang="en-US" dirty="0" err="1"/>
              <a:t>fossa</a:t>
            </a:r>
            <a:r>
              <a:rPr lang="en-US" dirty="0"/>
              <a:t> and extending several inches cranially yield a high pitched resonant, tympanic sound </a:t>
            </a:r>
            <a:r>
              <a:rPr lang="en-US" b="1" dirty="0"/>
              <a:t>(ping)</a:t>
            </a:r>
            <a:r>
              <a:rPr lang="en-US" dirty="0"/>
              <a:t> that is similar to a pebble dropped in a well. </a:t>
            </a:r>
          </a:p>
          <a:p>
            <a:r>
              <a:rPr lang="en-US" dirty="0" err="1"/>
              <a:t>Malena</a:t>
            </a:r>
            <a:r>
              <a:rPr lang="en-US" dirty="0"/>
              <a:t> and symptoms of dehydration. Some animals can recover spontaneously.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Signs (continued)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Paralumbar fossa:</a:t>
            </a:r>
          </a:p>
          <a:p>
            <a:pPr lvl="1">
              <a:lnSpc>
                <a:spcPct val="90000"/>
              </a:lnSpc>
            </a:pPr>
            <a:r>
              <a:rPr lang="en-US"/>
              <a:t>“slab-sided” abdomen</a:t>
            </a:r>
          </a:p>
          <a:p>
            <a:pPr lvl="1">
              <a:lnSpc>
                <a:spcPct val="90000"/>
              </a:lnSpc>
            </a:pPr>
            <a:r>
              <a:rPr lang="en-US"/>
              <a:t>Visualize / Palpate PLF</a:t>
            </a:r>
          </a:p>
          <a:p>
            <a:pPr>
              <a:lnSpc>
                <a:spcPct val="90000"/>
              </a:lnSpc>
            </a:pPr>
            <a:r>
              <a:rPr lang="en-US"/>
              <a:t>Rectal palpation </a:t>
            </a:r>
            <a:r>
              <a:rPr lang="en-US" sz="2800"/>
              <a:t>(can’t)</a:t>
            </a:r>
          </a:p>
          <a:p>
            <a:pPr>
              <a:lnSpc>
                <a:spcPct val="90000"/>
              </a:lnSpc>
            </a:pPr>
            <a:r>
              <a:rPr lang="en-US"/>
              <a:t>Mild colic</a:t>
            </a:r>
          </a:p>
          <a:p>
            <a:pPr>
              <a:lnSpc>
                <a:spcPct val="90000"/>
              </a:lnSpc>
            </a:pPr>
            <a:r>
              <a:rPr lang="en-US"/>
              <a:t>Mild hypocalcemia</a:t>
            </a:r>
          </a:p>
          <a:p>
            <a:pPr lvl="1">
              <a:lnSpc>
                <a:spcPct val="90000"/>
              </a:lnSpc>
            </a:pPr>
            <a:r>
              <a:rPr lang="en-US"/>
              <a:t>Hypotonic rumen</a:t>
            </a:r>
          </a:p>
          <a:p>
            <a:pPr lvl="1">
              <a:lnSpc>
                <a:spcPct val="90000"/>
              </a:lnSpc>
            </a:pPr>
            <a:r>
              <a:rPr lang="en-US"/>
              <a:t>Cold ears, widely dilated pupils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53255" name="Picture 7" descr="cow from r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828800"/>
            <a:ext cx="2311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Signs (continued)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42291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LDA: Ping &amp; Splash</a:t>
            </a:r>
          </a:p>
          <a:p>
            <a:pPr lvl="1">
              <a:lnSpc>
                <a:spcPct val="90000"/>
              </a:lnSpc>
            </a:pPr>
            <a:r>
              <a:rPr lang="en-US"/>
              <a:t>Ascult and percuss</a:t>
            </a:r>
          </a:p>
          <a:p>
            <a:pPr lvl="1">
              <a:lnSpc>
                <a:spcPct val="90000"/>
              </a:lnSpc>
            </a:pPr>
            <a:r>
              <a:rPr lang="en-US"/>
              <a:t>Ping high pitched</a:t>
            </a:r>
          </a:p>
          <a:p>
            <a:pPr lvl="1">
              <a:lnSpc>
                <a:spcPct val="90000"/>
              </a:lnSpc>
            </a:pPr>
            <a:r>
              <a:rPr lang="en-US"/>
              <a:t>Ballottment for splash of fluid</a:t>
            </a:r>
          </a:p>
          <a:p>
            <a:pPr lvl="1">
              <a:lnSpc>
                <a:spcPct val="90000"/>
              </a:lnSpc>
            </a:pPr>
            <a:r>
              <a:rPr lang="en-US"/>
              <a:t>All pings are not created equal – rumen ping</a:t>
            </a:r>
          </a:p>
        </p:txBody>
      </p:sp>
      <p:pic>
        <p:nvPicPr>
          <p:cNvPr id="55300" name="Picture 4" descr="auscultation sit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2057400"/>
            <a:ext cx="3657600" cy="2743200"/>
          </a:xfrm>
          <a:prstGeom prst="rect">
            <a:avLst/>
          </a:prstGeom>
          <a:noFill/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219200" y="56388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Note: ~15% of LDA’s  </a:t>
            </a:r>
          </a:p>
          <a:p>
            <a:r>
              <a:rPr lang="en-US" sz="3200"/>
              <a:t>DO NOT PING or ping sporatically</a:t>
            </a:r>
          </a:p>
        </p:txBody>
      </p:sp>
      <p:pic>
        <p:nvPicPr>
          <p:cNvPr id="55302" name="ldapartA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600200"/>
            <a:ext cx="381000" cy="381000"/>
          </a:xfrm>
          <a:prstGeom prst="rect">
            <a:avLst/>
          </a:prstGeom>
          <a:noFill/>
        </p:spPr>
      </p:pic>
      <p:pic>
        <p:nvPicPr>
          <p:cNvPr id="55304" name="Picture 8" descr="LDA auscultation si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2514600"/>
            <a:ext cx="3657600" cy="2743200"/>
          </a:xfrm>
          <a:prstGeom prst="rect">
            <a:avLst/>
          </a:prstGeom>
          <a:noFill/>
        </p:spPr>
      </p:pic>
      <p:pic>
        <p:nvPicPr>
          <p:cNvPr id="55305" name="Picture 9" descr="LDA auscultn site -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86400" y="3124200"/>
            <a:ext cx="3657600" cy="2743200"/>
          </a:xfrm>
          <a:prstGeom prst="rect">
            <a:avLst/>
          </a:prstGeom>
          <a:noFill/>
        </p:spPr>
      </p:pic>
      <p:pic>
        <p:nvPicPr>
          <p:cNvPr id="55306" name="Lruatony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038600" y="5181600"/>
            <a:ext cx="304800" cy="304800"/>
          </a:xfrm>
          <a:prstGeom prst="rect">
            <a:avLst/>
          </a:prstGeom>
          <a:noFill/>
        </p:spPr>
      </p:pic>
      <p:pic>
        <p:nvPicPr>
          <p:cNvPr id="55307" name="ldabalot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95800" y="16002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5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55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2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5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55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6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5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55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7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2BA7-89EF-3246-B589-0D25722D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  <a:endParaRPr lang="hi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DF1D-9614-464B-A983-9B176A7F2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r>
              <a:rPr lang="en-US" dirty="0"/>
              <a:t>Slab Sided left abdomen</a:t>
            </a:r>
          </a:p>
          <a:p>
            <a:r>
              <a:rPr lang="en-US" dirty="0"/>
              <a:t>Liptak test</a:t>
            </a:r>
          </a:p>
          <a:p>
            <a:endParaRPr lang="en-US" dirty="0"/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95545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455-F86F-AE40-AAB8-86814A0D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endParaRPr lang="hi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D875-E7DC-254C-B7F3-23761528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Calcium, neostigmine and saline cathartics are some of the compounds that have been used.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Rolling the cows, violent exercise and transport over bumpy roads cause spontaneous recovery sometimes</a:t>
            </a: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297203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Non-Surgical Technique: Rolling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Cast cow with ropes into right lateral recumbency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Roll onto back &amp; extend the rear legs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Roll in a 90-degree arc for 3 minutes, ending in left lateral recumbency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Bring the cow to sternal position &amp; allow to stand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Ascultate</a:t>
            </a:r>
            <a:r>
              <a:rPr lang="en-US" sz="2800" dirty="0"/>
              <a:t> the left thorax to ensure LDA is relieved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Technique	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Quick &amp; easy technique</a:t>
            </a:r>
          </a:p>
          <a:p>
            <a:pPr lvl="1"/>
            <a:r>
              <a:rPr lang="en-US"/>
              <a:t>No invasive surgery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&gt;50% redisplace </a:t>
            </a:r>
          </a:p>
          <a:p>
            <a:pPr lvl="1"/>
            <a:r>
              <a:rPr lang="en-US"/>
              <a:t>If RDA or RTA are present, can exacerbate problems</a:t>
            </a:r>
          </a:p>
        </p:txBody>
      </p:sp>
      <p:pic>
        <p:nvPicPr>
          <p:cNvPr id="100356" name="Picture 4" descr="j01921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609600"/>
            <a:ext cx="2259013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Right sided displacement of abomasums (RDA): </a:t>
            </a:r>
            <a:r>
              <a:rPr lang="en-US" dirty="0" err="1"/>
              <a:t>Abomasum</a:t>
            </a:r>
            <a:r>
              <a:rPr lang="en-US" dirty="0"/>
              <a:t> is displaced to</a:t>
            </a:r>
            <a:r>
              <a:rPr lang="en-US" b="1" dirty="0"/>
              <a:t> </a:t>
            </a:r>
            <a:r>
              <a:rPr lang="en-US" dirty="0"/>
              <a:t>right side of the abdomen between liver and right abdominal wall.</a:t>
            </a:r>
          </a:p>
          <a:p>
            <a:r>
              <a:rPr lang="en-US" b="1" dirty="0"/>
              <a:t>Etiology : </a:t>
            </a:r>
            <a:r>
              <a:rPr lang="en-US" dirty="0" err="1"/>
              <a:t>Abomasal</a:t>
            </a:r>
            <a:r>
              <a:rPr lang="en-US" dirty="0"/>
              <a:t> </a:t>
            </a:r>
            <a:r>
              <a:rPr lang="en-US" dirty="0" err="1"/>
              <a:t>atony</a:t>
            </a:r>
            <a:r>
              <a:rPr lang="en-US" dirty="0"/>
              <a:t> or distension immediately after parturition.</a:t>
            </a:r>
          </a:p>
          <a:p>
            <a:r>
              <a:rPr lang="en-US" dirty="0"/>
              <a:t> </a:t>
            </a:r>
            <a:r>
              <a:rPr lang="en-US" b="1" dirty="0"/>
              <a:t>Clinical findings: </a:t>
            </a:r>
            <a:r>
              <a:rPr lang="en-US" dirty="0"/>
              <a:t> Sunken eyeballs, scant, soft and dark </a:t>
            </a:r>
            <a:r>
              <a:rPr lang="en-US" dirty="0" err="1"/>
              <a:t>coloured</a:t>
            </a:r>
            <a:r>
              <a:rPr lang="en-US" dirty="0"/>
              <a:t> feces.</a:t>
            </a:r>
          </a:p>
          <a:p>
            <a:r>
              <a:rPr lang="en-US" dirty="0"/>
              <a:t> Auscultation and percussion over the right flank commonly elicit a ping.</a:t>
            </a:r>
          </a:p>
          <a:p>
            <a:r>
              <a:rPr lang="en-US" dirty="0"/>
              <a:t> Abdominal pain with kicking at abdomen, depression of back and crouching are also recorded.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Diagnosis: </a:t>
            </a:r>
            <a:r>
              <a:rPr lang="en-US" dirty="0"/>
              <a:t>Per rectal distension of abomasums, </a:t>
            </a:r>
            <a:r>
              <a:rPr lang="en-US" dirty="0" err="1"/>
              <a:t>Paracentesis</a:t>
            </a:r>
            <a:r>
              <a:rPr lang="en-US" dirty="0"/>
              <a:t> of distended abomasums will reveal large quantities of blood tinged fluid with PH of 2-4, metabolic alkalosis, </a:t>
            </a:r>
            <a:r>
              <a:rPr lang="en-US" dirty="0" err="1"/>
              <a:t>hypochloraemia</a:t>
            </a:r>
            <a:r>
              <a:rPr lang="en-US" dirty="0"/>
              <a:t> </a:t>
            </a:r>
            <a:r>
              <a:rPr lang="en-US" dirty="0" err="1"/>
              <a:t>hypokalaemia</a:t>
            </a:r>
            <a:r>
              <a:rPr lang="en-US" dirty="0"/>
              <a:t> and elevated total protein also indicates </a:t>
            </a:r>
            <a:r>
              <a:rPr lang="en-US" dirty="0" err="1"/>
              <a:t>abomasal</a:t>
            </a:r>
            <a:r>
              <a:rPr lang="en-US" dirty="0"/>
              <a:t> displacement.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ABOMASAL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displacement of abomasums from its normal position.</a:t>
            </a:r>
          </a:p>
          <a:p>
            <a:r>
              <a:rPr lang="en-US" dirty="0"/>
              <a:t>LDA</a:t>
            </a:r>
          </a:p>
          <a:p>
            <a:r>
              <a:rPr lang="en-US" dirty="0"/>
              <a:t>RDA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83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Treatment:</a:t>
            </a:r>
            <a:r>
              <a:rPr lang="en-US" dirty="0"/>
              <a:t> Treatment with 500 ml of 25% calcium </a:t>
            </a:r>
            <a:r>
              <a:rPr lang="en-US" dirty="0" err="1"/>
              <a:t>borogluconate</a:t>
            </a:r>
            <a:r>
              <a:rPr lang="en-US" dirty="0"/>
              <a:t>, early treatment with fluids and </a:t>
            </a:r>
            <a:r>
              <a:rPr lang="en-US" dirty="0" err="1"/>
              <a:t>electroytes</a:t>
            </a:r>
            <a:r>
              <a:rPr lang="en-US" dirty="0"/>
              <a:t> intravenously and orally mineral oil(5-10 </a:t>
            </a:r>
            <a:r>
              <a:rPr lang="en-US" dirty="0" err="1"/>
              <a:t>litres</a:t>
            </a:r>
            <a:r>
              <a:rPr lang="en-US" dirty="0"/>
              <a:t>/day orally ) and magnesium hydroxide (500gm per adult cow orally every 2 days) are used.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136903" cy="6408712"/>
          </a:xfrm>
        </p:spPr>
      </p:pic>
    </p:spTree>
    <p:extLst>
      <p:ext uri="{BB962C8B-B14F-4D97-AF65-F5344CB8AC3E}">
        <p14:creationId xmlns:p14="http://schemas.microsoft.com/office/powerpoint/2010/main" val="120006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/>
              <a:t>Displaced Abomasums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5819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DA’s, LDA’s, RDA’s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Adult lactating dairy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Production problem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Herd problem [related to nutrition]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Majority of DA’s have concurrent diseases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69639" name="Picture 7" descr="cow danci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8200" y="1219200"/>
            <a:ext cx="3225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and Signalment of DA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800600"/>
          </a:xfrm>
        </p:spPr>
        <p:txBody>
          <a:bodyPr/>
          <a:lstStyle/>
          <a:p>
            <a:r>
              <a:rPr lang="en-US" u="sng" dirty="0"/>
              <a:t>Age</a:t>
            </a:r>
            <a:r>
              <a:rPr lang="en-US" dirty="0"/>
              <a:t>: older lactating dairy cattle</a:t>
            </a:r>
          </a:p>
          <a:p>
            <a:r>
              <a:rPr lang="en-US" u="sng" dirty="0"/>
              <a:t>Timing</a:t>
            </a:r>
            <a:r>
              <a:rPr lang="en-US" dirty="0"/>
              <a:t>: 80% occur during first month 			after parturition</a:t>
            </a:r>
          </a:p>
          <a:p>
            <a:r>
              <a:rPr lang="en-US" u="sng" dirty="0"/>
              <a:t>Nutrition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Dry cow rations: inadequate fiber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95400" y="4876800"/>
            <a:ext cx="7848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sz="3200" u="sng"/>
              <a:t>Concurrent disease</a:t>
            </a:r>
            <a:r>
              <a:rPr lang="en-US" sz="3200"/>
              <a:t>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3200"/>
              <a:t>	40% of DA’s have retained placenta, 	mastitis, or metritis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Left-sided displacement of the abomasums (LDA):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     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/>
              <a:t>     </a:t>
            </a:r>
            <a:r>
              <a:rPr lang="en-US" dirty="0" err="1"/>
              <a:t>Abomasum</a:t>
            </a:r>
            <a:r>
              <a:rPr lang="en-US" dirty="0"/>
              <a:t> displaced to left side. It is generally associated with high concentrate diet, </a:t>
            </a:r>
            <a:r>
              <a:rPr lang="en-US" dirty="0" err="1"/>
              <a:t>atony</a:t>
            </a:r>
            <a:r>
              <a:rPr lang="en-US" dirty="0"/>
              <a:t> of rumen and gas distension.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location of abomasum</a:t>
            </a:r>
          </a:p>
        </p:txBody>
      </p:sp>
      <p:pic>
        <p:nvPicPr>
          <p:cNvPr id="37891" name="Picture 3" descr="normal location of abomas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429000"/>
            <a:ext cx="3611563" cy="3238500"/>
          </a:xfrm>
          <a:prstGeom prst="rect">
            <a:avLst/>
          </a:prstGeom>
          <a:noFill/>
        </p:spPr>
      </p:pic>
      <p:pic>
        <p:nvPicPr>
          <p:cNvPr id="37892" name="Picture 4" descr="normal bovine stomach rt 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981200"/>
            <a:ext cx="4446588" cy="2822575"/>
          </a:xfrm>
          <a:prstGeom prst="rect">
            <a:avLst/>
          </a:prstGeom>
          <a:noFill/>
        </p:spPr>
      </p:pic>
      <p:pic>
        <p:nvPicPr>
          <p:cNvPr id="37900" name="Picture 12" descr="cow head real brow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676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 view bovine stomach</a:t>
            </a:r>
          </a:p>
        </p:txBody>
      </p:sp>
      <p:pic>
        <p:nvPicPr>
          <p:cNvPr id="38915" name="Picture 3" descr="divisions of stomach, left vi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362200"/>
            <a:ext cx="4217988" cy="3417888"/>
          </a:xfrm>
          <a:prstGeom prst="rect">
            <a:avLst/>
          </a:prstGeom>
          <a:noFill/>
        </p:spPr>
      </p:pic>
      <p:pic>
        <p:nvPicPr>
          <p:cNvPr id="38918" name="Picture 6" descr="cow head with helicopter h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600200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57531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Why does the abomasum displace?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(1) Abomasal atony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(2) Increased abomasal gas production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(1) + (2) =&gt; abomasum moves </a:t>
            </a:r>
            <a:r>
              <a:rPr lang="en-US" sz="2800"/>
              <a:t>(LDA,RDA)</a:t>
            </a:r>
          </a:p>
        </p:txBody>
      </p:sp>
      <p:pic>
        <p:nvPicPr>
          <p:cNvPr id="41988" name="Picture 4" descr="normal position  of abomasum rt si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038600"/>
            <a:ext cx="3074988" cy="2400300"/>
          </a:xfrm>
          <a:prstGeom prst="rect">
            <a:avLst/>
          </a:prstGeom>
          <a:noFill/>
        </p:spPr>
      </p:pic>
      <p:pic>
        <p:nvPicPr>
          <p:cNvPr id="41989" name="Picture 5" descr="abomasum displaced to lef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886200"/>
            <a:ext cx="2667000" cy="2590800"/>
          </a:xfrm>
          <a:prstGeom prst="rect">
            <a:avLst/>
          </a:prstGeom>
          <a:noFill/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143000" y="6400800"/>
            <a:ext cx="423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Normal position of abomasum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172200" y="6400800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Left 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Displacing Abomasum In Action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8068" name="Picture 4" descr="animtd abomasum movi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295400"/>
            <a:ext cx="5091113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1478</Words>
  <Application>Microsoft Macintosh PowerPoint</Application>
  <PresentationFormat>On-screen Show (4:3)</PresentationFormat>
  <Paragraphs>173</Paragraphs>
  <Slides>21</Slides>
  <Notes>12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Abomasal displacement  </vt:lpstr>
      <vt:lpstr>ABOMASAL DISPLACEMENT</vt:lpstr>
      <vt:lpstr>Displaced Abomasums</vt:lpstr>
      <vt:lpstr>History and Signalment of DA</vt:lpstr>
      <vt:lpstr>Left-sided displacement of the abomasums (LDA):</vt:lpstr>
      <vt:lpstr>Normal location of abomasum</vt:lpstr>
      <vt:lpstr>Left view bovine stomach</vt:lpstr>
      <vt:lpstr>Why does the abomasum displace?</vt:lpstr>
      <vt:lpstr>Displacing Abomasum In Action</vt:lpstr>
      <vt:lpstr>LDA</vt:lpstr>
      <vt:lpstr>Clinical findings</vt:lpstr>
      <vt:lpstr>Clinical Signs (continued)</vt:lpstr>
      <vt:lpstr>Clinical Signs (continued)</vt:lpstr>
      <vt:lpstr>Diagnosis</vt:lpstr>
      <vt:lpstr>Treatment</vt:lpstr>
      <vt:lpstr>Non-Surgical Technique: Rolling</vt:lpstr>
      <vt:lpstr>Rolling Technique </vt:lpstr>
      <vt:lpstr>RDA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VMD 411</dc:title>
  <dc:creator>ACER</dc:creator>
  <cp:lastModifiedBy>dr pallav shekhar</cp:lastModifiedBy>
  <cp:revision>67</cp:revision>
  <dcterms:created xsi:type="dcterms:W3CDTF">2006-08-16T00:00:00Z</dcterms:created>
  <dcterms:modified xsi:type="dcterms:W3CDTF">2020-12-28T17:01:27Z</dcterms:modified>
</cp:coreProperties>
</file>