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4" r:id="rId7"/>
    <p:sldId id="260" r:id="rId8"/>
    <p:sldId id="261" r:id="rId9"/>
    <p:sldId id="265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7" d="100"/>
          <a:sy n="67" d="100"/>
        </p:scale>
        <p:origin x="2874" y="9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12/21/2020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IN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32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Acidosis</a:t>
            </a:r>
          </a:p>
          <a:p>
            <a:pPr algn="ctr">
              <a:buNone/>
            </a:pP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r>
              <a:rPr lang="en-IN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Dr. </a:t>
            </a:r>
            <a:r>
              <a:rPr lang="en-IN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Bipin</a:t>
            </a:r>
            <a:r>
              <a:rPr lang="en-IN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Kumar, Assistant Professor</a:t>
            </a:r>
          </a:p>
          <a:p>
            <a:pPr algn="ctr">
              <a:buNone/>
            </a:pPr>
            <a:r>
              <a:rPr lang="en-US" altLang="en-US" sz="32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Department of Veterinary Medicine</a:t>
            </a:r>
          </a:p>
          <a:p>
            <a:pPr algn="ctr">
              <a:buNone/>
            </a:pPr>
            <a:r>
              <a:rPr lang="en-US" altLang="en-US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Bihar Veterinary College, Patna</a:t>
            </a:r>
          </a:p>
          <a:p>
            <a:pPr algn="ctr">
              <a:buNone/>
            </a:pPr>
            <a:r>
              <a:rPr lang="en-US" altLang="en-US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(Bihar Animal Sciences University, Patna</a:t>
            </a:r>
            <a:r>
              <a:rPr lang="en-US" altLang="en-US" sz="36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 algn="ctr">
              <a:buNone/>
            </a:pPr>
            <a:endParaRPr lang="en-IN" dirty="0">
              <a:latin typeface="Times New Roman" pitchFamily="18" charset="0"/>
              <a:cs typeface="Times New Roman" pitchFamily="18" charset="0"/>
            </a:endParaRPr>
          </a:p>
          <a:p>
            <a:pPr algn="ctr">
              <a:buNone/>
            </a:pPr>
            <a:endParaRPr lang="en-IN" dirty="0"/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24200" y="0"/>
            <a:ext cx="20574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2400" b="1" dirty="0"/>
              <a:t>Lactic acidosis, Carbohydrate engorgement, </a:t>
            </a:r>
            <a:r>
              <a:rPr lang="en-IN" sz="2400" b="1" dirty="0" err="1"/>
              <a:t>Rumenitis,Founder</a:t>
            </a:r>
            <a:br>
              <a:rPr lang="en-IN" sz="2400" b="1" dirty="0"/>
            </a:br>
            <a:endParaRPr lang="en-IN" sz="24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IN" sz="19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Grain overload is an acute disease of ruminants that is characterized by rumen </a:t>
            </a:r>
            <a:r>
              <a:rPr lang="en-IN" sz="19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hypomotility</a:t>
            </a:r>
            <a:r>
              <a:rPr lang="en-IN" sz="19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to </a:t>
            </a:r>
            <a:r>
              <a:rPr lang="en-IN" sz="19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atony</a:t>
            </a:r>
            <a:r>
              <a:rPr lang="en-IN" sz="19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dehydration, </a:t>
            </a:r>
            <a:r>
              <a:rPr lang="en-IN" sz="19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acidemia</a:t>
            </a:r>
            <a:r>
              <a:rPr lang="en-IN" sz="19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IN" sz="19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diarrhea</a:t>
            </a:r>
            <a:r>
              <a:rPr lang="en-IN" sz="19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depression, </a:t>
            </a:r>
            <a:r>
              <a:rPr lang="en-IN" sz="19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incoordination</a:t>
            </a:r>
            <a:r>
              <a:rPr lang="en-IN" sz="19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collapse, and in severe cases, death.</a:t>
            </a:r>
          </a:p>
          <a:p>
            <a:pPr>
              <a:buNone/>
            </a:pPr>
            <a:br>
              <a:rPr lang="en-IN" sz="1800" b="1" dirty="0"/>
            </a:br>
            <a:endParaRPr lang="en-IN" sz="1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en-IN" sz="1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CAUSES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en-IN" sz="21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Accidentally gain access to large quantities of readily digestible carbohydrates, particularly grain. </a:t>
            </a:r>
          </a:p>
          <a:p>
            <a:pPr algn="just">
              <a:buNone/>
            </a:pPr>
            <a:endParaRPr lang="en-IN" sz="21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en-IN" sz="2100" dirty="0">
                <a:latin typeface="Times New Roman" pitchFamily="18" charset="0"/>
                <a:cs typeface="Times New Roman" pitchFamily="18" charset="0"/>
              </a:rPr>
              <a:t> Wheat, barley, and corn are the most readily digestible grains.</a:t>
            </a:r>
          </a:p>
          <a:p>
            <a:pPr algn="just">
              <a:buNone/>
            </a:pPr>
            <a:endParaRPr lang="en-IN" sz="21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en-IN" sz="21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Ingestion of toxic amounts of highly fermentable carbohydrates is followed within 2–6 hr by a change in the microbial population in the rumen.</a:t>
            </a:r>
          </a:p>
          <a:p>
            <a:pPr algn="just">
              <a:buNone/>
            </a:pPr>
            <a:endParaRPr lang="en-IN" sz="2100" dirty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Wingdings" pitchFamily="2" charset="2"/>
              <a:buChar char="Ø"/>
            </a:pPr>
            <a:r>
              <a:rPr lang="en-IN" sz="2100" dirty="0">
                <a:latin typeface="Times New Roman" pitchFamily="18" charset="0"/>
                <a:cs typeface="Times New Roman" pitchFamily="18" charset="0"/>
              </a:rPr>
              <a:t>The number of gram-positive bacteria (such as </a:t>
            </a:r>
            <a:r>
              <a:rPr lang="en-IN" sz="2100" i="1" dirty="0">
                <a:latin typeface="Times New Roman" pitchFamily="18" charset="0"/>
                <a:cs typeface="Times New Roman" pitchFamily="18" charset="0"/>
              </a:rPr>
              <a:t>Streptococcus </a:t>
            </a:r>
            <a:r>
              <a:rPr lang="en-IN" sz="2100" i="1" dirty="0" err="1">
                <a:latin typeface="Times New Roman" pitchFamily="18" charset="0"/>
                <a:cs typeface="Times New Roman" pitchFamily="18" charset="0"/>
              </a:rPr>
              <a:t>bovis</a:t>
            </a:r>
            <a:r>
              <a:rPr lang="en-IN" sz="2100" dirty="0">
                <a:latin typeface="Times New Roman" pitchFamily="18" charset="0"/>
                <a:cs typeface="Times New Roman" pitchFamily="18" charset="0"/>
              </a:rPr>
              <a:t>) increases markedly, which results in the production of large quantities of lactic acid.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21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The rumen pH falls to ≤5, which destroys protozoa, </a:t>
            </a:r>
            <a:r>
              <a:rPr lang="en-IN" sz="21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cellulolytic</a:t>
            </a:r>
            <a:r>
              <a:rPr lang="en-IN" sz="21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organisms, and lactate-utilizing organisms, and impairs rumen motility.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The low pH allows the lactobacilli to utilize the carbohydrate and to produce excessive quantities of lactic acid.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 superimposition of lactic acid and its salts, </a:t>
            </a:r>
            <a:r>
              <a:rPr lang="en-IN" sz="1800" cap="small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-lactate and </a:t>
            </a:r>
            <a:r>
              <a:rPr lang="en-IN" sz="1800" cap="small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-lactate, on the existing solutes in the rumen liquid causes osmotic pressure to rise substantially,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which results in the movement of excessive quantities of fluid into the rumen, causing fluid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ruminal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contents and dehydration.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 low </a:t>
            </a:r>
            <a:r>
              <a:rPr lang="en-IN" sz="1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ruminal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pH causes a chemical </a:t>
            </a:r>
            <a:r>
              <a:rPr lang="en-IN" sz="1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rumenitis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and the absorption of lactate, particularly </a:t>
            </a:r>
            <a:r>
              <a:rPr lang="en-IN" sz="1800" cap="small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-lactate, results in lactic acidosis and </a:t>
            </a:r>
            <a:r>
              <a:rPr lang="en-IN" sz="1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acidemia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In addition to metabolic (strong ion) acidosis and dehydration, the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pathophysiologic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consequences are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Hemoconcentration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Cardiovascular collapse,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Rrenal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failure,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Muscular weakness,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Shock, and death. </a:t>
            </a:r>
            <a:endParaRPr lang="en-IN" sz="1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buFont typeface="Wingdings" pitchFamily="2" charset="2"/>
              <a:buChar char="Ø"/>
            </a:pPr>
            <a:r>
              <a:rPr lang="en-IN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Animals that survive may develop </a:t>
            </a:r>
            <a:r>
              <a:rPr lang="en-IN" sz="18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mycotic</a:t>
            </a:r>
            <a:r>
              <a:rPr lang="en-IN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rumenitis</a:t>
            </a:r>
            <a:r>
              <a:rPr lang="en-IN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in several days and hepatic abscesses several weeks or months later.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They may have evidence of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ruminal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epithelial damage at slaughter.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 relationship between grain overload and chronic laminitis in cattle is unclear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IN" sz="1800" b="1" dirty="0"/>
              <a:t>Clinical Findings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/>
              <a:t> 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simple indigestion  to a rapidly fatal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acidemia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and strong ion (metabolic) acidosis.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The interval between overeating and onset of signs is shorter with ground feed than with whole grain, and severity increases with the amount eaten.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Abdominal pain (manifest by belly kicking or treading of the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hindlimbs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).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In the mild form, the rumen movements are reduced but not entirely absent, the cattle are anorectic but bright and alert, and </a:t>
            </a:r>
            <a:r>
              <a:rPr lang="en-IN" sz="1800" dirty="0" err="1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diarrhea</a:t>
            </a:r>
            <a:r>
              <a:rPr lang="en-IN" sz="1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is common. 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The animals usually begin eating again 3–4 days later without any specific treatment.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Body temperature is usually below normal, 98°–101°F (36.5°–38.5°C).</a:t>
            </a:r>
          </a:p>
          <a:p>
            <a:pPr algn="just">
              <a:buFont typeface="Wingdings" pitchFamily="2" charset="2"/>
              <a:buChar char="Ø"/>
            </a:pP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Respirations tend to be shallow and rapid, up to 60–90/min. 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 heart rate usually is increased in accordance with severity of the </a:t>
            </a:r>
            <a:r>
              <a:rPr lang="en-IN" sz="1800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acidemia</a:t>
            </a:r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; the prognosis is poor for cattle with heart rates &gt;120 </a:t>
            </a:r>
            <a:r>
              <a:rPr lang="en-IN" sz="1800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bpm</a:t>
            </a:r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/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Diarrhea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is common and usually profuse and malodorous. </a:t>
            </a:r>
          </a:p>
          <a:p>
            <a:pPr algn="just"/>
            <a:r>
              <a:rPr lang="en-IN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sz="18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feces</a:t>
            </a:r>
            <a:r>
              <a:rPr lang="en-IN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are soft to liquid, yellow or tan, and have an obvious sweet-sour </a:t>
            </a:r>
            <a:r>
              <a:rPr lang="en-IN" sz="1800" dirty="0" err="1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odor</a:t>
            </a:r>
            <a:r>
              <a:rPr lang="en-IN" sz="1800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feces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frequently contain undigested kernels of the feed that has induced the overload.</a:t>
            </a:r>
          </a:p>
          <a:p>
            <a:pPr algn="just"/>
            <a:r>
              <a:rPr lang="en-IN" sz="1800" dirty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In mild cases, dehydration equals 4%–6% body wt, but losses may reach 10%–12% in severe cases.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Acute laminitis may be present and is most common in those animals not severely affected; chronic laminitis may develop weeks or months later. </a:t>
            </a:r>
          </a:p>
          <a:p>
            <a:pPr algn="just"/>
            <a:r>
              <a:rPr lang="en-IN" sz="1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Anuria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is a common finding in acute cases, and </a:t>
            </a:r>
            <a:r>
              <a:rPr lang="en-IN" sz="1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diuresis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after fluid therapy is a good prognostic sign.</a:t>
            </a:r>
            <a:endParaRPr lang="en-IN" sz="23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DIAGNOSIS </a:t>
            </a:r>
          </a:p>
          <a:p>
            <a:pPr algn="just"/>
            <a:r>
              <a:rPr lang="en-IN" sz="1800" dirty="0"/>
              <a:t> 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The diagnosis can be confirmed by the clinical findings, a low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ruminal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pH (&lt;5.5 in cattle unaccustomed to a high grain diet), 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Examination of the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microflora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of the rumen for presence of live protozoa. 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Clinical signs—a static rumen with gurgling fluid sounds, </a:t>
            </a:r>
            <a:r>
              <a:rPr lang="en-IN" sz="1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diarrhea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, ataxia, and a normal temperature—are characteristic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Rumen fluid analysis in these animals is required to confirm the diagnosis of grain overload.</a:t>
            </a:r>
          </a:p>
          <a:p>
            <a:pPr algn="just"/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Although parturient paresis  may resemble rumen overload, </a:t>
            </a:r>
            <a:r>
              <a:rPr lang="en-IN" sz="1800" dirty="0" err="1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diarrhea</a:t>
            </a:r>
            <a:r>
              <a:rPr lang="en-IN" sz="1800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and dehydration are not typical, the intensity of heart sounds is reduced, and the response to calcium injection is usually dramatic. </a:t>
            </a:r>
          </a:p>
          <a:p>
            <a:pPr algn="just"/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Peracute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coliform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mastitis and acute diffuse peritonitis may also resemble overload, but usually a careful examination will reveal the cause of the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toxemia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None/>
            </a:pPr>
            <a:endParaRPr lang="en-IN" sz="1800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TREATMENT </a:t>
            </a:r>
            <a:endParaRPr lang="en-IN" sz="1800" b="1" dirty="0"/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Restricting water intake for the first 18–24 hr is helpful, although this has not been proved. 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Removal of rumen contents and replacement with </a:t>
            </a:r>
            <a:r>
              <a:rPr lang="en-IN" sz="1800" dirty="0" err="1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ingesta</a:t>
            </a:r>
            <a:r>
              <a:rPr lang="en-IN" sz="1800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taken from healthy animals is necessary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In animals still standing,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rumenotomy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is preferred to rumen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lavage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, because animals may aspirate during the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lavage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procedure and only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rumenotomy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ensures that all ingested grain has been removed.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Rumen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lavage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may be accomplished with a large stomach tube if sufficient water is available.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 large-bore tube (2.5 cm inside diameter, 3 m long) should be used, and enough water added to distend the left </a:t>
            </a:r>
            <a:r>
              <a:rPr lang="en-IN" sz="1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paralumbar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1800" dirty="0" err="1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fossa</a:t>
            </a:r>
            <a:r>
              <a:rPr lang="en-IN" sz="1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; gravity flow is then allowed to empty out.</a:t>
            </a:r>
          </a:p>
          <a:p>
            <a:pPr algn="just"/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Repeating this 15–20 times achieves the same results (and requires about as much time) as using </a:t>
            </a:r>
            <a:r>
              <a:rPr lang="en-IN" sz="1800" dirty="0" err="1">
                <a:latin typeface="Times New Roman" pitchFamily="18" charset="0"/>
                <a:cs typeface="Times New Roman" pitchFamily="18" charset="0"/>
              </a:rPr>
              <a:t>rumenotomy</a:t>
            </a:r>
            <a:r>
              <a:rPr lang="en-IN" sz="1800" dirty="0">
                <a:latin typeface="Times New Roman" pitchFamily="18" charset="0"/>
                <a:cs typeface="Times New Roman" pitchFamily="18" charset="0"/>
              </a:rPr>
              <a:t> to empty and wash out the rumen with a siphon.</a:t>
            </a:r>
          </a:p>
          <a:p>
            <a:endParaRPr lang="en-IN" sz="1800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en-IN" dirty="0">
                <a:latin typeface="Times New Roman" pitchFamily="18" charset="0"/>
                <a:cs typeface="Times New Roman" pitchFamily="18" charset="0"/>
              </a:rPr>
              <a:t>Rigorous fluid therapy to correct the metabolic acidosis and dehydration and to restore renal function. </a:t>
            </a:r>
          </a:p>
          <a:p>
            <a:pPr algn="just"/>
            <a:r>
              <a:rPr lang="en-IN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Initially, over a period of ~30 min, 5% sodium bicarbonate solution should be given IV (5 L/450 kg). During the next 6–12 hr, a balanced electrolyte solution, or a 1.3% solution of sodium bicarbonate in saline, may be given IV, up to as much as 60 L/450 kg body wt. </a:t>
            </a:r>
          </a:p>
          <a:p>
            <a:pPr algn="just"/>
            <a:r>
              <a:rPr lang="en-IN" dirty="0">
                <a:latin typeface="Times New Roman" pitchFamily="18" charset="0"/>
                <a:cs typeface="Times New Roman" pitchFamily="18" charset="0"/>
              </a:rPr>
              <a:t>Urination should resume during this period. </a:t>
            </a:r>
          </a:p>
          <a:p>
            <a:pPr algn="just"/>
            <a:r>
              <a:rPr lang="en-IN" dirty="0">
                <a:latin typeface="Times New Roman" pitchFamily="18" charset="0"/>
                <a:cs typeface="Times New Roman" pitchFamily="18" charset="0"/>
              </a:rPr>
              <a:t>Usually, it is unnecessary and even undesirable to also administer antacids PO (or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intraruminally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), particularly if IV sodium bicarbonate has been administered. </a:t>
            </a:r>
          </a:p>
          <a:p>
            <a:pPr algn="just"/>
            <a:r>
              <a:rPr lang="en-IN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Procaine penicillin G (22,000 U/kg/day) should be administered IM to all affected animals for at least 5 days to minimize development of bacterial </a:t>
            </a:r>
            <a:r>
              <a:rPr lang="en-IN" dirty="0" err="1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rumenitis</a:t>
            </a:r>
            <a:r>
              <a:rPr lang="en-IN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and liver abscesses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en-IN" dirty="0">
                <a:latin typeface="Times New Roman" pitchFamily="18" charset="0"/>
                <a:cs typeface="Times New Roman" pitchFamily="18" charset="0"/>
              </a:rPr>
              <a:t> Thiamine should also be administered IM to facilitate metabolism of </a:t>
            </a:r>
            <a:r>
              <a:rPr lang="en-IN" cap="small" dirty="0">
                <a:latin typeface="Times New Roman" pitchFamily="18" charset="0"/>
                <a:cs typeface="Times New Roman" pitchFamily="18" charset="0"/>
              </a:rPr>
              <a:t>l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-lactate via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pyruvate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 and oxidative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phosphorylation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; animals with grain overload also have low concentrations of thiamine in rumen fluid because of increased production of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thiaminase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 by </a:t>
            </a:r>
            <a:r>
              <a:rPr lang="en-IN" dirty="0" err="1">
                <a:latin typeface="Times New Roman" pitchFamily="18" charset="0"/>
                <a:cs typeface="Times New Roman" pitchFamily="18" charset="0"/>
              </a:rPr>
              <a:t>ruminal</a:t>
            </a:r>
            <a:r>
              <a:rPr lang="en-IN" dirty="0">
                <a:latin typeface="Times New Roman" pitchFamily="18" charset="0"/>
                <a:cs typeface="Times New Roman" pitchFamily="18" charset="0"/>
              </a:rPr>
              <a:t> bacteria.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endParaRPr lang="en-IN" dirty="0"/>
          </a:p>
          <a:p>
            <a:pPr lvl="7">
              <a:buNone/>
            </a:pPr>
            <a:r>
              <a:rPr lang="en-IN" sz="9600" dirty="0">
                <a:solidFill>
                  <a:srgbClr val="C00000"/>
                </a:solidFill>
                <a:latin typeface="AdineKirnberg-Script" pitchFamily="2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9059110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62</TotalTime>
  <Words>1106</Words>
  <Application>Microsoft Office PowerPoint</Application>
  <PresentationFormat>On-screen Show (4:3)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AdineKirnberg-Script</vt:lpstr>
      <vt:lpstr>Calibri</vt:lpstr>
      <vt:lpstr>Constantia</vt:lpstr>
      <vt:lpstr>Times New Roman</vt:lpstr>
      <vt:lpstr>Wingdings</vt:lpstr>
      <vt:lpstr>Wingdings 2</vt:lpstr>
      <vt:lpstr>Flow</vt:lpstr>
      <vt:lpstr>PowerPoint Presentation</vt:lpstr>
      <vt:lpstr>Lactic acidosis, Carbohydrate engorgement, Rumenitis,Founder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Dr. Bipin Kumar</dc:creator>
  <cp:lastModifiedBy>bks81025@gmail.com</cp:lastModifiedBy>
  <cp:revision>9</cp:revision>
  <dcterms:created xsi:type="dcterms:W3CDTF">2006-08-16T00:00:00Z</dcterms:created>
  <dcterms:modified xsi:type="dcterms:W3CDTF">2020-12-21T05:15:03Z</dcterms:modified>
</cp:coreProperties>
</file>