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2"/>
  </p:notesMasterIdLst>
  <p:sldIdLst>
    <p:sldId id="273" r:id="rId2"/>
    <p:sldId id="278" r:id="rId3"/>
    <p:sldId id="279" r:id="rId4"/>
    <p:sldId id="281" r:id="rId5"/>
    <p:sldId id="282" r:id="rId6"/>
    <p:sldId id="283" r:id="rId7"/>
    <p:sldId id="284" r:id="rId8"/>
    <p:sldId id="285" r:id="rId9"/>
    <p:sldId id="286" r:id="rId10"/>
    <p:sldId id="287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5" d="100"/>
          <a:sy n="75" d="100"/>
        </p:scale>
        <p:origin x="-1224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B0C056-351A-4678-80E5-EDA488B20C21}" type="datetimeFigureOut">
              <a:rPr lang="en-US" smtClean="0"/>
              <a:pPr/>
              <a:t>12/22/2020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4EC629-2E11-4799-B198-381A78491BE9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4EC629-2E11-4799-B198-381A78491BE9}" type="slidenum">
              <a:rPr lang="en-IN" smtClean="0"/>
              <a:pPr/>
              <a:t>6</a:t>
            </a:fld>
            <a:endParaRPr lang="en-I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027AA-383B-4C98-B836-1EB9616768F4}" type="datetimeFigureOut">
              <a:rPr lang="en-US" smtClean="0"/>
              <a:pPr/>
              <a:t>12/22/2020</a:t>
            </a:fld>
            <a:endParaRPr lang="en-IN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26876-5E66-47F0-B1C0-DEB9BDFC7CA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027AA-383B-4C98-B836-1EB9616768F4}" type="datetimeFigureOut">
              <a:rPr lang="en-US" smtClean="0"/>
              <a:pPr/>
              <a:t>12/22/2020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26876-5E66-47F0-B1C0-DEB9BDFC7CA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027AA-383B-4C98-B836-1EB9616768F4}" type="datetimeFigureOut">
              <a:rPr lang="en-US" smtClean="0"/>
              <a:pPr/>
              <a:t>12/22/2020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26876-5E66-47F0-B1C0-DEB9BDFC7CA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027AA-383B-4C98-B836-1EB9616768F4}" type="datetimeFigureOut">
              <a:rPr lang="en-US" smtClean="0"/>
              <a:pPr/>
              <a:t>12/22/2020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26876-5E66-47F0-B1C0-DEB9BDFC7CA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027AA-383B-4C98-B836-1EB9616768F4}" type="datetimeFigureOut">
              <a:rPr lang="en-US" smtClean="0"/>
              <a:pPr/>
              <a:t>12/22/2020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26876-5E66-47F0-B1C0-DEB9BDFC7CA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027AA-383B-4C98-B836-1EB9616768F4}" type="datetimeFigureOut">
              <a:rPr lang="en-US" smtClean="0"/>
              <a:pPr/>
              <a:t>12/22/2020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26876-5E66-47F0-B1C0-DEB9BDFC7CA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027AA-383B-4C98-B836-1EB9616768F4}" type="datetimeFigureOut">
              <a:rPr lang="en-US" smtClean="0"/>
              <a:pPr/>
              <a:t>12/22/2020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26876-5E66-47F0-B1C0-DEB9BDFC7CA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027AA-383B-4C98-B836-1EB9616768F4}" type="datetimeFigureOut">
              <a:rPr lang="en-US" smtClean="0"/>
              <a:pPr/>
              <a:t>12/22/2020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26876-5E66-47F0-B1C0-DEB9BDFC7CA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027AA-383B-4C98-B836-1EB9616768F4}" type="datetimeFigureOut">
              <a:rPr lang="en-US" smtClean="0"/>
              <a:pPr/>
              <a:t>12/22/2020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26876-5E66-47F0-B1C0-DEB9BDFC7CA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027AA-383B-4C98-B836-1EB9616768F4}" type="datetimeFigureOut">
              <a:rPr lang="en-US" smtClean="0"/>
              <a:pPr/>
              <a:t>12/22/2020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26876-5E66-47F0-B1C0-DEB9BDFC7CA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027AA-383B-4C98-B836-1EB9616768F4}" type="datetimeFigureOut">
              <a:rPr lang="en-US" smtClean="0"/>
              <a:pPr/>
              <a:t>12/22/2020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CF26876-5E66-47F0-B1C0-DEB9BDFC7CA2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90027AA-383B-4C98-B836-1EB9616768F4}" type="datetimeFigureOut">
              <a:rPr lang="en-US" smtClean="0"/>
              <a:pPr/>
              <a:t>12/22/2020</a:t>
            </a:fld>
            <a:endParaRPr lang="en-IN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CF26876-5E66-47F0-B1C0-DEB9BDFC7CA2}" type="slidenum">
              <a:rPr lang="en-IN" smtClean="0"/>
              <a:pPr/>
              <a:t>‹#›</a:t>
            </a:fld>
            <a:endParaRPr lang="en-IN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571504"/>
          </a:xfrm>
        </p:spPr>
        <p:txBody>
          <a:bodyPr>
            <a:normAutofit fontScale="90000"/>
          </a:bodyPr>
          <a:lstStyle/>
          <a:p>
            <a:r>
              <a:rPr lang="en-IN" dirty="0" smtClean="0"/>
              <a:t>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14356"/>
            <a:ext cx="8686800" cy="585791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IN" dirty="0" smtClean="0"/>
              <a:t>                                 </a:t>
            </a:r>
            <a:r>
              <a:rPr lang="en-IN" b="1" dirty="0" smtClean="0"/>
              <a:t>Anaesthesiology  </a:t>
            </a:r>
          </a:p>
          <a:p>
            <a:pPr>
              <a:buNone/>
            </a:pPr>
            <a:r>
              <a:rPr lang="en-IN" sz="2800" b="1" dirty="0" smtClean="0"/>
              <a:t>              </a:t>
            </a:r>
            <a:r>
              <a:rPr lang="en-IN" sz="2400" b="1" dirty="0" smtClean="0"/>
              <a:t>      </a:t>
            </a:r>
            <a:r>
              <a:rPr lang="en-IN" sz="2400" b="1" dirty="0" err="1" smtClean="0"/>
              <a:t>Anticholinergic</a:t>
            </a:r>
            <a:r>
              <a:rPr lang="en-IN" sz="2400" b="1" dirty="0" smtClean="0"/>
              <a:t> and tranquilizing agents</a:t>
            </a:r>
            <a:endParaRPr lang="en-IN" sz="2800" b="1" dirty="0" smtClean="0"/>
          </a:p>
          <a:p>
            <a:pPr>
              <a:buNone/>
            </a:pPr>
            <a:r>
              <a:rPr lang="en-IN" sz="2800" b="1" dirty="0" smtClean="0"/>
              <a:t>   </a:t>
            </a:r>
          </a:p>
          <a:p>
            <a:pPr>
              <a:buNone/>
            </a:pPr>
            <a:endParaRPr lang="en-IN" sz="2800" b="1" dirty="0" smtClean="0"/>
          </a:p>
          <a:p>
            <a:pPr>
              <a:buNone/>
            </a:pPr>
            <a:endParaRPr lang="en-IN" sz="2800" b="1" dirty="0" smtClean="0"/>
          </a:p>
          <a:p>
            <a:pPr>
              <a:buNone/>
            </a:pPr>
            <a:r>
              <a:rPr lang="en-IN" sz="2800" b="1" dirty="0" smtClean="0"/>
              <a:t>                                                                       </a:t>
            </a:r>
          </a:p>
          <a:p>
            <a:pPr>
              <a:buNone/>
            </a:pPr>
            <a:r>
              <a:rPr lang="en-IN" sz="2800" b="1" dirty="0" smtClean="0"/>
              <a:t>															              By </a:t>
            </a:r>
          </a:p>
          <a:p>
            <a:pPr>
              <a:buNone/>
            </a:pPr>
            <a:r>
              <a:rPr lang="en-IN" sz="2800" b="1" dirty="0" smtClean="0"/>
              <a:t>                                                        </a:t>
            </a:r>
            <a:r>
              <a:rPr lang="en-IN" sz="2400" b="1" dirty="0" smtClean="0">
                <a:latin typeface="Times New Roman" pitchFamily="18" charset="0"/>
                <a:cs typeface="Times New Roman" pitchFamily="18" charset="0"/>
              </a:rPr>
              <a:t>Dr. Rajesh Kumar </a:t>
            </a:r>
          </a:p>
          <a:p>
            <a:pPr>
              <a:buNone/>
            </a:pPr>
            <a:r>
              <a:rPr lang="en-IN" sz="24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Assistant Professor </a:t>
            </a:r>
          </a:p>
          <a:p>
            <a:pPr>
              <a:buNone/>
            </a:pPr>
            <a:r>
              <a:rPr lang="en-IN" sz="24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Department of Surgery</a:t>
            </a:r>
            <a:endParaRPr lang="en-IN" sz="2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Picture 3" descr="C:\Users\m\Desktop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1071546"/>
            <a:ext cx="1143008" cy="1357322"/>
          </a:xfrm>
          <a:prstGeom prst="rect">
            <a:avLst/>
          </a:prstGeom>
          <a:noFill/>
        </p:spPr>
      </p:pic>
      <p:pic>
        <p:nvPicPr>
          <p:cNvPr id="1029" name="Picture 5" descr="C:\Users\m\Desktop\BASU-Logo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929586" y="857232"/>
            <a:ext cx="1000164" cy="1428760"/>
          </a:xfrm>
          <a:prstGeom prst="rect">
            <a:avLst/>
          </a:prstGeom>
          <a:noFill/>
        </p:spPr>
      </p:pic>
      <p:pic>
        <p:nvPicPr>
          <p:cNvPr id="8" name="Picture 3" descr="C:\Users\m\Desktop\pro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857356" y="2000240"/>
            <a:ext cx="2786082" cy="2214578"/>
          </a:xfrm>
          <a:prstGeom prst="rect">
            <a:avLst/>
          </a:prstGeom>
          <a:noFill/>
        </p:spPr>
      </p:pic>
      <p:pic>
        <p:nvPicPr>
          <p:cNvPr id="9" name="Picture 4" descr="C:\Users\m\Desktop\download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572000" y="2000240"/>
            <a:ext cx="2571753" cy="2214578"/>
          </a:xfrm>
          <a:prstGeom prst="rect">
            <a:avLst/>
          </a:prstGeom>
          <a:noFill/>
        </p:spPr>
      </p:pic>
      <p:pic>
        <p:nvPicPr>
          <p:cNvPr id="1026" name="Picture 2" descr="C:\Users\m\Desktop\download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000232" y="2071678"/>
            <a:ext cx="5143536" cy="2143140"/>
          </a:xfrm>
          <a:prstGeom prst="rect">
            <a:avLst/>
          </a:prstGeom>
          <a:noFill/>
        </p:spPr>
      </p:pic>
      <p:pic>
        <p:nvPicPr>
          <p:cNvPr id="4" name="Picture 2" descr="C:\Users\m\Desktop\download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857356" y="2000240"/>
            <a:ext cx="5286412" cy="20621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285752"/>
          </a:xfrm>
        </p:spPr>
        <p:txBody>
          <a:bodyPr>
            <a:normAutofit fontScale="90000"/>
          </a:bodyPr>
          <a:lstStyle/>
          <a:p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14620"/>
            <a:ext cx="8229600" cy="3357586"/>
          </a:xfrm>
        </p:spPr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Acetyl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Promazine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is most commonly used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phenothiazine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derivatives in small animals, horse and wild animals. </a:t>
            </a:r>
            <a:endParaRPr lang="en-IN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                All the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phenothiazine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tranquilizers have same physiological effects on a patient, varying only in potency and duration of action. Duration of action is 3-6 hours, but it may be much longer in patient with hepatic dysfunction</a:t>
            </a:r>
            <a:endParaRPr lang="en-IN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IN" dirty="0"/>
          </a:p>
        </p:txBody>
      </p:sp>
      <p:sp>
        <p:nvSpPr>
          <p:cNvPr id="4" name="Rectangle 3"/>
          <p:cNvSpPr/>
          <p:nvPr/>
        </p:nvSpPr>
        <p:spPr>
          <a:xfrm>
            <a:off x="500034" y="571480"/>
            <a:ext cx="6357966" cy="2739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Phenothiazine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derivatives include: </a:t>
            </a:r>
            <a:endParaRPr lang="en-IN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/>
              <a:t>(</a:t>
            </a:r>
            <a:r>
              <a:rPr lang="en-US" dirty="0" err="1" smtClean="0"/>
              <a:t>i</a:t>
            </a:r>
            <a:r>
              <a:rPr lang="en-US" dirty="0" smtClean="0"/>
              <a:t>)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Chlorpromazine hydrochloride</a:t>
            </a: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(ii)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Triflupromazine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hydrochloride</a:t>
            </a:r>
            <a:endParaRPr lang="en-IN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(iii)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Promethazine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hydrochloride </a:t>
            </a: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(iv)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Propiopromazine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hydrochloride</a:t>
            </a:r>
            <a:endParaRPr lang="en-IN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(v) Acetyl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promazine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(vi)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Promazine</a:t>
            </a:r>
            <a:endParaRPr lang="en-IN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928694"/>
          </a:xfrm>
        </p:spPr>
        <p:txBody>
          <a:bodyPr>
            <a:normAutofit/>
          </a:bodyPr>
          <a:lstStyle/>
          <a:p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482442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Pre-</a:t>
            </a:r>
            <a:r>
              <a:rPr lang="en-US" b="1" dirty="0" err="1" smtClean="0"/>
              <a:t>anaesthetic</a:t>
            </a:r>
            <a:r>
              <a:rPr lang="en-US" b="1" dirty="0" smtClean="0"/>
              <a:t>  agent:</a:t>
            </a: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Agent who are usually given to prepare the patient for administration of anesthetic agent. </a:t>
            </a:r>
            <a:endParaRPr lang="en-IN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IN" b="1" dirty="0" smtClean="0"/>
          </a:p>
          <a:p>
            <a:pPr>
              <a:buNone/>
            </a:pPr>
            <a:r>
              <a:rPr lang="en-IN" b="1" dirty="0" smtClean="0"/>
              <a:t>Uses </a:t>
            </a:r>
          </a:p>
          <a:p>
            <a:pPr lvl="0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To reduce the amount of general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anaesthetic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IN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To calm the patient so that anesthesia can be administrated without bright and struggling.</a:t>
            </a:r>
            <a:endParaRPr lang="en-IN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To reduce gastric and intestinal motility and prevent vomiting while the patient is under anesthesia. </a:t>
            </a:r>
            <a:endParaRPr lang="en-IN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endParaRPr lang="en-IN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IN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81772"/>
          </a:xfrm>
        </p:spPr>
        <p:txBody>
          <a:bodyPr>
            <a:normAutofit fontScale="90000"/>
          </a:bodyPr>
          <a:lstStyle/>
          <a:p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038740"/>
          </a:xfrm>
        </p:spPr>
        <p:txBody>
          <a:bodyPr/>
          <a:lstStyle/>
          <a:p>
            <a:pPr>
              <a:buNone/>
            </a:pPr>
            <a:r>
              <a:rPr lang="en-US" b="1" dirty="0" smtClean="0"/>
              <a:t>Classification of pre </a:t>
            </a:r>
            <a:r>
              <a:rPr lang="en-US" b="1" dirty="0" err="1" smtClean="0"/>
              <a:t>anaesthetic</a:t>
            </a:r>
            <a:r>
              <a:rPr lang="en-US" b="1" dirty="0" smtClean="0"/>
              <a:t> agent :</a:t>
            </a:r>
            <a:endParaRPr lang="en-IN" dirty="0" smtClean="0"/>
          </a:p>
          <a:p>
            <a:pPr lvl="0">
              <a:buNone/>
            </a:pPr>
            <a:r>
              <a:rPr lang="en-US" dirty="0" smtClean="0"/>
              <a:t> (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a)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Anticholinergic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agent </a:t>
            </a:r>
          </a:p>
          <a:p>
            <a:pPr lvl="0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(b) Tranquilizers or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neuroleptics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(c) Sedative </a:t>
            </a:r>
          </a:p>
          <a:p>
            <a:pPr lvl="0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(d)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Opoid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analgesic agent /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Nacrotic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en-IN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IN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96086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       </a:t>
            </a:r>
            <a:r>
              <a:rPr lang="en-US" b="1" dirty="0" err="1" smtClean="0"/>
              <a:t>Anticholinergic</a:t>
            </a:r>
            <a:r>
              <a:rPr lang="en-US" b="1" dirty="0" smtClean="0"/>
              <a:t> agent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4610112"/>
          </a:xfrm>
        </p:spPr>
        <p:txBody>
          <a:bodyPr/>
          <a:lstStyle/>
          <a:p>
            <a:pPr>
              <a:buNone/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Anticholinergic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inhibit parasympathetic nerve impulses by selectivity blocking the binding of the neurotransmitter acetylcholine to its receptor in nerve cells. </a:t>
            </a:r>
          </a:p>
          <a:p>
            <a:pPr>
              <a:buNone/>
            </a:pPr>
            <a:endParaRPr lang="en-IN" sz="2400" dirty="0" smtClean="0"/>
          </a:p>
          <a:p>
            <a:pPr lvl="0">
              <a:buNone/>
            </a:pPr>
            <a:r>
              <a:rPr lang="en-US" b="1" dirty="0" smtClean="0"/>
              <a:t>Atropine </a:t>
            </a:r>
            <a:r>
              <a:rPr lang="en-US" b="1" dirty="0" err="1" smtClean="0"/>
              <a:t>Sulphate</a:t>
            </a:r>
            <a:r>
              <a:rPr lang="en-US" b="1" dirty="0" smtClean="0"/>
              <a:t> </a:t>
            </a:r>
            <a:endParaRPr lang="en-IN" dirty="0" smtClean="0"/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Inhibits the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muscarinic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action of acetylcholine on structure innervated by post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galglionic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cholinergic nerve and on smooth muscle which respond to endogens, but not inverted.</a:t>
            </a:r>
            <a:endParaRPr lang="en-IN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785818"/>
          </a:xfrm>
        </p:spPr>
        <p:txBody>
          <a:bodyPr>
            <a:normAutofit fontScale="90000"/>
          </a:bodyPr>
          <a:lstStyle/>
          <a:p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Effect of atropine </a:t>
            </a:r>
            <a:r>
              <a:rPr lang="en-US" b="1" dirty="0" err="1" smtClean="0"/>
              <a:t>sulphate</a:t>
            </a:r>
            <a:r>
              <a:rPr lang="en-US" b="1" dirty="0" smtClean="0"/>
              <a:t> </a:t>
            </a:r>
          </a:p>
          <a:p>
            <a:pPr>
              <a:buNone/>
            </a:pPr>
            <a:endParaRPr lang="en-US" b="1" dirty="0" smtClean="0"/>
          </a:p>
          <a:p>
            <a:pPr marL="514350" indent="-514350">
              <a:buAutoNum type="arabicPeriod"/>
            </a:pPr>
            <a:r>
              <a:rPr lang="en-US" sz="2400" dirty="0" smtClean="0"/>
              <a:t>Cardiovascular  system </a:t>
            </a:r>
          </a:p>
          <a:p>
            <a:pPr marL="514350" indent="-514350">
              <a:buAutoNum type="arabicPeriod"/>
            </a:pPr>
            <a:r>
              <a:rPr lang="en-US" sz="2400" dirty="0" smtClean="0"/>
              <a:t>Respiratory system </a:t>
            </a:r>
          </a:p>
          <a:p>
            <a:pPr marL="514350" indent="-514350">
              <a:buAutoNum type="arabicPeriod"/>
            </a:pPr>
            <a:r>
              <a:rPr lang="en-US" sz="2400" dirty="0" smtClean="0"/>
              <a:t>Other physiological function</a:t>
            </a:r>
            <a:endParaRPr lang="en-IN" sz="2400" dirty="0"/>
          </a:p>
        </p:txBody>
      </p:sp>
      <p:pic>
        <p:nvPicPr>
          <p:cNvPr id="8194" name="Picture 2" descr="Image showing how ACh binds to muscarinic receptors (M2) found on cells of the sinoatrial (SA) and atrioventricular (AV) nodes on the heart; Muscarinic receptors are coupled to the Gi-protein; therefore, vagal activation decreases cAM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72132" y="2428868"/>
            <a:ext cx="2857500" cy="29908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571504"/>
          </a:xfrm>
        </p:spPr>
        <p:txBody>
          <a:bodyPr>
            <a:normAutofit fontScale="90000"/>
          </a:bodyPr>
          <a:lstStyle/>
          <a:p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11017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Metabolism : </a:t>
            </a:r>
            <a:endParaRPr lang="en-IN" dirty="0" smtClean="0"/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Dog excretes some part of atropine intact via kidney and remaining part undergoes hepatic metabolism. </a:t>
            </a:r>
            <a:endParaRPr lang="en-IN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Cat metabolizes the majority of the atropine in the liver </a:t>
            </a:r>
            <a:endParaRPr lang="en-IN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/>
              <a:t>Doses: 	</a:t>
            </a:r>
          </a:p>
          <a:p>
            <a:pPr>
              <a:buNone/>
            </a:pPr>
            <a:r>
              <a:rPr lang="en-US" dirty="0" smtClean="0"/>
              <a:t>                   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Cattle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=       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.04 to .06 mg/kg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b.w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S/C or I/M </a:t>
            </a:r>
            <a:endParaRPr lang="en-IN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		Dog /Cat 	= .04 mg I/M or S/C</a:t>
            </a:r>
            <a:endParaRPr lang="en-IN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		Horse		= .02 mg to .05 mg I/M or S/C</a:t>
            </a:r>
            <a:endParaRPr lang="en-IN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		Sheep/Goat	= .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7mg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/kg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B.W.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I/M or S/C</a:t>
            </a:r>
            <a:endParaRPr lang="en-IN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IN" dirty="0" smtClean="0"/>
              <a:t>  </a:t>
            </a:r>
            <a:r>
              <a:rPr lang="en-IN" sz="2400" b="1" dirty="0" smtClean="0">
                <a:latin typeface="Times New Roman" pitchFamily="18" charset="0"/>
                <a:cs typeface="Times New Roman" pitchFamily="18" charset="0"/>
              </a:rPr>
              <a:t>Contraindication                                             Overdose</a:t>
            </a:r>
            <a:endParaRPr lang="en-IN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81772"/>
          </a:xfrm>
        </p:spPr>
        <p:txBody>
          <a:bodyPr>
            <a:normAutofit fontScale="90000"/>
          </a:bodyPr>
          <a:lstStyle/>
          <a:p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428736"/>
            <a:ext cx="8229600" cy="4967302"/>
          </a:xfrm>
        </p:spPr>
        <p:txBody>
          <a:bodyPr/>
          <a:lstStyle/>
          <a:p>
            <a:pPr>
              <a:buNone/>
            </a:pPr>
            <a:r>
              <a:rPr lang="en-US" b="1" dirty="0" err="1" smtClean="0"/>
              <a:t>Glycopyrrolate</a:t>
            </a:r>
            <a:endParaRPr lang="en-IN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It is a synthetic quaternary ammonium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anticholinergic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drug. It is five times more potent than atropine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sulphate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Dog = .01 to .02 mg/kg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B.W.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I/M or S/C </a:t>
            </a:r>
            <a:endParaRPr lang="en-IN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Horse = .0015 to .003 mg/kg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B.W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I/M or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I/C</a:t>
            </a:r>
            <a:endParaRPr lang="en-IN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IN" dirty="0"/>
          </a:p>
        </p:txBody>
      </p:sp>
      <p:pic>
        <p:nvPicPr>
          <p:cNvPr id="1027" name="Picture 3" descr="C:\Users\m\Desktop\images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43240" y="2928934"/>
            <a:ext cx="2143125" cy="135731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571504"/>
          </a:xfrm>
        </p:spPr>
        <p:txBody>
          <a:bodyPr>
            <a:normAutofit fontScale="90000"/>
          </a:bodyPr>
          <a:lstStyle/>
          <a:p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181616"/>
          </a:xfrm>
        </p:spPr>
        <p:txBody>
          <a:bodyPr/>
          <a:lstStyle/>
          <a:p>
            <a:pPr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Tranquilizers</a:t>
            </a:r>
          </a:p>
          <a:p>
            <a:pPr>
              <a:buNone/>
            </a:pP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Primary uses is to relieve anxiety </a:t>
            </a:r>
            <a:endParaRPr lang="en-IN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As pre-anesthetic sedative</a:t>
            </a:r>
            <a:endParaRPr lang="en-IN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To restrain the animals during examination or large animals during transport </a:t>
            </a:r>
            <a:endParaRPr lang="en-IN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To prevent animals from licking would or chewing bandages and splints </a:t>
            </a:r>
            <a:endParaRPr lang="en-IN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Used as an antiemetic</a:t>
            </a:r>
            <a:endParaRPr lang="en-IN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endParaRPr lang="en-IN" sz="2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24648"/>
          </a:xfrm>
        </p:spPr>
        <p:txBody>
          <a:bodyPr>
            <a:normAutofit fontScale="90000"/>
          </a:bodyPr>
          <a:lstStyle/>
          <a:p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4824426"/>
          </a:xfrm>
        </p:spPr>
        <p:txBody>
          <a:bodyPr>
            <a:normAutofit/>
          </a:bodyPr>
          <a:lstStyle/>
          <a:p>
            <a:pPr>
              <a:buNone/>
            </a:pP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Tranquilizers commonly used in veterinary practice are</a:t>
            </a:r>
          </a:p>
          <a:p>
            <a:pPr>
              <a:buNone/>
            </a:pPr>
            <a:r>
              <a:rPr lang="en-US" dirty="0" smtClean="0"/>
              <a:t>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Phenothiazine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derivative</a:t>
            </a: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(ii)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Benzoidiazepines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(iii)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Butyrophenone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5708</TotalTime>
  <Words>332</Words>
  <Application>Microsoft Office PowerPoint</Application>
  <PresentationFormat>On-screen Show (4:3)</PresentationFormat>
  <Paragraphs>73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Flow</vt:lpstr>
      <vt:lpstr> </vt:lpstr>
      <vt:lpstr>Slide 2</vt:lpstr>
      <vt:lpstr>Slide 3</vt:lpstr>
      <vt:lpstr>       Anticholinergic agent</vt:lpstr>
      <vt:lpstr>Slide 5</vt:lpstr>
      <vt:lpstr>Slide 6</vt:lpstr>
      <vt:lpstr>Slide 7</vt:lpstr>
      <vt:lpstr>Slide 8</vt:lpstr>
      <vt:lpstr>Slide 9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Management of septic compound tibial fracture in black buck.</dc:title>
  <dc:creator>m</dc:creator>
  <cp:lastModifiedBy>m</cp:lastModifiedBy>
  <cp:revision>108</cp:revision>
  <dcterms:created xsi:type="dcterms:W3CDTF">2018-09-16T16:27:35Z</dcterms:created>
  <dcterms:modified xsi:type="dcterms:W3CDTF">2020-12-22T05:10:35Z</dcterms:modified>
</cp:coreProperties>
</file>