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448" r:id="rId2"/>
    <p:sldId id="325" r:id="rId3"/>
    <p:sldId id="535" r:id="rId4"/>
    <p:sldId id="525" r:id="rId5"/>
    <p:sldId id="410" r:id="rId6"/>
    <p:sldId id="326" r:id="rId7"/>
    <p:sldId id="526" r:id="rId8"/>
    <p:sldId id="527" r:id="rId9"/>
    <p:sldId id="536" r:id="rId10"/>
    <p:sldId id="528" r:id="rId11"/>
    <p:sldId id="327" r:id="rId12"/>
    <p:sldId id="530" r:id="rId13"/>
    <p:sldId id="537" r:id="rId14"/>
    <p:sldId id="328" r:id="rId15"/>
    <p:sldId id="532" r:id="rId16"/>
    <p:sldId id="531" r:id="rId17"/>
    <p:sldId id="329" r:id="rId18"/>
    <p:sldId id="533" r:id="rId19"/>
    <p:sldId id="411" r:id="rId20"/>
    <p:sldId id="53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58679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56133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1703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6510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1982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938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1018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7818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423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954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18674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13258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5626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93126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17121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99912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5FFDE-93E9-467D-A37A-7B7AE9BAAA74}" type="datetimeFigureOut">
              <a:rPr lang="en-IN" smtClean="0"/>
              <a:pPr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0FAC06F-A932-4844-99B5-808C7260F10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86796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35591" y="474759"/>
            <a:ext cx="4581428" cy="570554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BIOCHEMISTY</a:t>
            </a:r>
            <a:r>
              <a:rPr lang="en-US" sz="3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91B91BCF-A164-4BA6-88C8-3F7E05902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2524579"/>
            <a:ext cx="608660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AU" dirty="0">
                <a:latin typeface="Arial" charset="0"/>
              </a:rPr>
              <a:t>BINITA RANI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ASSOCIATE PROFESSOR (DAIRY CHEMISTRY)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FACULTY OF DAIRY TECHNOLOGY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S.G.I.D.T., BVC CAMPUS,</a:t>
            </a:r>
          </a:p>
          <a:p>
            <a:pPr>
              <a:defRPr/>
            </a:pPr>
            <a:r>
              <a:rPr lang="en-US" dirty="0">
                <a:latin typeface="Arial" charset="0"/>
              </a:rPr>
              <a:t>P.O.- BVC, DIST.-PATNA-800014</a:t>
            </a:r>
            <a:endParaRPr lang="en-AU" dirty="0">
              <a:latin typeface="Arial" charset="0"/>
            </a:endParaRPr>
          </a:p>
        </p:txBody>
      </p:sp>
      <p:pic>
        <p:nvPicPr>
          <p:cNvPr id="4" name="Picture 16" descr="C:\Users\Rakesh Kumar\Downloads\IMG-20171012-WA0017.jpg">
            <a:extLst>
              <a:ext uri="{FF2B5EF4-FFF2-40B4-BE49-F238E27FC236}">
                <a16:creationId xmlns:a16="http://schemas.microsoft.com/office/drawing/2014/main" id="{FDD3A43D-3CC9-455F-980F-A1A639642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323185"/>
            <a:ext cx="1357322" cy="1472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Rakesh Kumar\Desktop\New folder (6)\BASU Official Noticeboard 20180110_000810.jpg">
            <a:extLst>
              <a:ext uri="{FF2B5EF4-FFF2-40B4-BE49-F238E27FC236}">
                <a16:creationId xmlns:a16="http://schemas.microsoft.com/office/drawing/2014/main" id="{699DE3EB-6670-4C5E-A884-0430F9774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2054" y="183161"/>
            <a:ext cx="1428760" cy="1472372"/>
          </a:xfrm>
          <a:prstGeom prst="rect">
            <a:avLst/>
          </a:prstGeom>
          <a:noFill/>
        </p:spPr>
      </p:pic>
      <p:pic>
        <p:nvPicPr>
          <p:cNvPr id="6" name="Picture 2" descr="http://www.sgidst.org.in/wp-content/uploads/2016/11/dairy_banner_002-1090x344.jpg">
            <a:extLst>
              <a:ext uri="{FF2B5EF4-FFF2-40B4-BE49-F238E27FC236}">
                <a16:creationId xmlns:a16="http://schemas.microsoft.com/office/drawing/2014/main" id="{C2468F3D-D6B8-45A0-A8C4-5409A4A8DE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866" y="4010020"/>
            <a:ext cx="11291517" cy="2587332"/>
          </a:xfrm>
          <a:prstGeom prst="rect">
            <a:avLst/>
          </a:prstGeom>
          <a:noFill/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984E1F8-F28E-45A8-92B0-3E1A2CE951B0}"/>
              </a:ext>
            </a:extLst>
          </p:cNvPr>
          <p:cNvSpPr/>
          <p:nvPr/>
        </p:nvSpPr>
        <p:spPr>
          <a:xfrm>
            <a:off x="2865423" y="989145"/>
            <a:ext cx="65301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AU" sz="2400" dirty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Course No.-DTC-111,    Credit Hours – 2 (1+1)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1F43F91-8FB0-45AC-A20E-B716981385DF}"/>
              </a:ext>
            </a:extLst>
          </p:cNvPr>
          <p:cNvSpPr txBox="1">
            <a:spLocks/>
          </p:cNvSpPr>
          <p:nvPr/>
        </p:nvSpPr>
        <p:spPr>
          <a:xfrm>
            <a:off x="4359964" y="1895061"/>
            <a:ext cx="4820069" cy="82254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4000" b="1" dirty="0">
                <a:solidFill>
                  <a:schemeClr val="tx1"/>
                </a:solidFill>
              </a:rPr>
              <a:t>ENZYME INHIBITION </a:t>
            </a:r>
          </a:p>
        </p:txBody>
      </p:sp>
    </p:spTree>
    <p:extLst>
      <p:ext uri="{BB962C8B-B14F-4D97-AF65-F5344CB8AC3E}">
        <p14:creationId xmlns:p14="http://schemas.microsoft.com/office/powerpoint/2010/main" val="1537246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1590" y="408779"/>
            <a:ext cx="9835280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Inhibitors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molecules that =&gt; resemble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substrate(s)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product(s)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 to =&gt;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 site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 =&gt; they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interfere with catalysis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=&gt;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slowing or halting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enzymatic reactions.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 drugs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reversible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enzyme inhibitors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have their physiological effect by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decreasing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=&gt; the activity of a specific enzyme.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example,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aspirin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acetylsalicylate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inhibits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enzyme that catalyzes the first step in the synthesis of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prostaglandins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=&gt; compounds involved in many processes =&gt; including some that produce pain.</a:t>
            </a:r>
          </a:p>
        </p:txBody>
      </p:sp>
    </p:spTree>
    <p:extLst>
      <p:ext uri="{BB962C8B-B14F-4D97-AF65-F5344CB8AC3E}">
        <p14:creationId xmlns:p14="http://schemas.microsoft.com/office/powerpoint/2010/main" val="3557736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2247" y="147145"/>
            <a:ext cx="8944305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Concentration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inhibitor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needed =&gt; to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inhibit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enzyme =&gt; depends on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tightly inhibitor binds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the enzyme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Inhibition constant (</a:t>
            </a:r>
            <a:r>
              <a:rPr lang="en-US" sz="3200" b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used to describe =&gt; how tightly an inhibitor binds to an enzyme.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Types of Inhibitors </a:t>
            </a:r>
            <a:endParaRPr lang="en-US" sz="32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There are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broad classes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enzyme inhibitors: </a:t>
            </a:r>
          </a:p>
          <a:p>
            <a:pPr algn="just"/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Irreversible</a:t>
            </a:r>
          </a:p>
          <a:p>
            <a:pPr algn="just"/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Reversible </a:t>
            </a:r>
          </a:p>
          <a:p>
            <a:pPr marL="457200" indent="-457200"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28D1335-29D5-460D-BD08-D9061C54B953}"/>
              </a:ext>
            </a:extLst>
          </p:cNvPr>
          <p:cNvSpPr/>
          <p:nvPr/>
        </p:nvSpPr>
        <p:spPr>
          <a:xfrm>
            <a:off x="210206" y="0"/>
            <a:ext cx="10038693" cy="77559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Irreversible</a:t>
            </a:r>
            <a:r>
              <a:rPr lang="en-US" sz="3200" b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irreversible inhibitors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those : </a:t>
            </a:r>
          </a:p>
          <a:p>
            <a:pPr algn="just">
              <a:buFont typeface="Wingdings" pitchFamily="2" charset="2"/>
              <a:buChar char="v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 covalently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enzyme or </a:t>
            </a:r>
          </a:p>
          <a:p>
            <a:pPr algn="just">
              <a:buFont typeface="Wingdings" pitchFamily="2" charset="2"/>
              <a:buChar char="v"/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destroy a functional group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an enzyme =&gt; that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for enzyme’s activity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or</a:t>
            </a:r>
          </a:p>
          <a:p>
            <a:pPr algn="just">
              <a:buFont typeface="Wingdings" pitchFamily="2" charset="2"/>
              <a:buChar char="v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form =&gt; particularly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stable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noncovalent association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Formation of a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covalent link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=&gt;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irreversible inhibitor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enzyme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common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>
              <a:buFont typeface="Wingdings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 =&gt; reaction of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chymotrypsin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diisopropylfluorophosphate (DIFP) =&gt;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irreversibly inhibits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enzyme by binding with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Ser195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active-site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chymotrypsin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59510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105095" y="6200652"/>
            <a:ext cx="93752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Diisopropylfluorophosphate as irreversible inhibitors of chymotrypsin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ADCEDA-6623-4A74-BD01-08D784153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919" y="343264"/>
            <a:ext cx="8070783" cy="5359399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40606" y="671514"/>
            <a:ext cx="3678878" cy="468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5463" y="332271"/>
            <a:ext cx="9609158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600" b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3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Reversible</a:t>
            </a:r>
          </a:p>
          <a:p>
            <a:pPr algn="just"/>
            <a:r>
              <a:rPr lang="en-US" sz="3200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type of inhibition involves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equilibrium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enzyme and inhibitor =&gt;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equilibrium constant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32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being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 of affinity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inhibitor for the enzyme.</a:t>
            </a:r>
          </a:p>
          <a:p>
            <a:pPr marL="457200" indent="-457200"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inhibition is further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classified into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three categories: 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Uncompetitive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Noncompetitive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07294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2514052-0CC6-4231-88E2-E72947CC1F5B}"/>
              </a:ext>
            </a:extLst>
          </p:cNvPr>
          <p:cNvSpPr/>
          <p:nvPr/>
        </p:nvSpPr>
        <p:spPr>
          <a:xfrm>
            <a:off x="508000" y="-58057"/>
            <a:ext cx="9644993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 Inhibition </a:t>
            </a:r>
            <a:endParaRPr lang="en-US" sz="32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inhibitors bind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=&gt; free enzyme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to the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same site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substrate.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inhibitors are =&gt;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molecules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usually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like the substrate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can’t undergo the reaction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an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infinite concentration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substrate =&gt;  competitive inhibitor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cannot bind to the enzyme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=&gt; substrate concentration is high enough that =&gt; there is virtually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free enzyme present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C5B665-96DB-4E11-A675-55A4B2460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3878" y="4806731"/>
            <a:ext cx="5863771" cy="174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83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771B62E-6E6B-4D6A-A543-2BFEA7391A20}"/>
              </a:ext>
            </a:extLst>
          </p:cNvPr>
          <p:cNvSpPr/>
          <p:nvPr/>
        </p:nvSpPr>
        <p:spPr>
          <a:xfrm>
            <a:off x="391887" y="518995"/>
            <a:ext cx="874160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competitive inhibitors have =&gt;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effect on the velocity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saturating (Vmax) concentrations of the substrate =&gt; intercepts of the double reciprocal plots (1/Vmax) at all the different inhibitor concentrations are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the same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lines at different inhibitor concentrations =&gt;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must all intersect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the y axis at the same 1/Vmax.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1D0B92-D06C-4052-8498-CABAC3746E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6380" y="4414346"/>
            <a:ext cx="7388772" cy="242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272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2965" y="1198178"/>
            <a:ext cx="9312165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concentrations of substrate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([S] &lt;&lt; Km) =&gt; enzyme is predominantly in the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 form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 inhibitor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combine with 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=&gt; so the presence of the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inhibitor =&gt;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decreases =&gt; the velocity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=&gt;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substrate concentration is low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F1D0B92-D06C-4052-8498-CABAC3746E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058" y="793596"/>
            <a:ext cx="9115552" cy="416869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E1E7C2D-5D7B-4990-B1B4-08A6F32355BE}"/>
              </a:ext>
            </a:extLst>
          </p:cNvPr>
          <p:cNvSpPr/>
          <p:nvPr/>
        </p:nvSpPr>
        <p:spPr>
          <a:xfrm>
            <a:off x="3352800" y="5087648"/>
            <a:ext cx="43091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8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Competitive Inhibition</a:t>
            </a:r>
            <a:endParaRPr lang="en-IN" sz="2800" dirty="0">
              <a:solidFill>
                <a:srgbClr val="00206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76248" y="5785885"/>
            <a:ext cx="73677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 competitive inhibition</a:t>
            </a:r>
          </a:p>
          <a:p>
            <a:r>
              <a:rPr lang="en-US" sz="28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Vmax</a:t>
            </a:r>
            <a:r>
              <a:rPr lang="en-US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remains unchanged ; Km increases</a:t>
            </a:r>
          </a:p>
        </p:txBody>
      </p:sp>
    </p:spTree>
    <p:extLst>
      <p:ext uri="{BB962C8B-B14F-4D97-AF65-F5344CB8AC3E}">
        <p14:creationId xmlns:p14="http://schemas.microsoft.com/office/powerpoint/2010/main" val="3833696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8913" y="214589"/>
            <a:ext cx="7474857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 competitive inhibition</a:t>
            </a:r>
          </a:p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Vmax remains unchanged ; Km increases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:</a:t>
            </a:r>
          </a:p>
          <a:p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</a:rPr>
              <a:t>Malonate </a:t>
            </a:r>
            <a:r>
              <a:rPr lang="en-US" sz="3200" dirty="0">
                <a:latin typeface="Times New Roman" panose="02020603050405020304" pitchFamily="18" charset="0"/>
              </a:rPr>
              <a:t> is a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</a:rPr>
              <a:t>competitive inhibitor </a:t>
            </a:r>
            <a:r>
              <a:rPr lang="en-US" sz="3200" dirty="0">
                <a:latin typeface="Times New Roman" panose="02020603050405020304" pitchFamily="18" charset="0"/>
              </a:rPr>
              <a:t>of =&gt; succinate  dehydrogenase 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The enzyme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uses</a:t>
            </a:r>
            <a:r>
              <a:rPr lang="en-US" sz="3200" dirty="0">
                <a:latin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</a:rPr>
              <a:t>succinate as its substrate </a:t>
            </a:r>
            <a:r>
              <a:rPr lang="en-US" sz="3200" dirty="0">
                <a:latin typeface="Times New Roman" panose="02020603050405020304" pitchFamily="18" charset="0"/>
              </a:rPr>
              <a:t>but</a:t>
            </a:r>
            <a:r>
              <a:rPr lang="en-US" sz="3200" b="1" dirty="0">
                <a:latin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inhibited</a:t>
            </a:r>
            <a:r>
              <a:rPr lang="en-US" sz="3200" b="1" dirty="0">
                <a:latin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by malonate =&gt; </a:t>
            </a:r>
            <a:r>
              <a:rPr lang="en-US" sz="3200" dirty="0">
                <a:latin typeface="Times New Roman" panose="02020603050405020304" pitchFamily="18" charset="0"/>
              </a:rPr>
              <a:t>which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structurally similar  </a:t>
            </a:r>
            <a:r>
              <a:rPr lang="en-US" sz="3200" dirty="0">
                <a:latin typeface="Times New Roman" panose="02020603050405020304" pitchFamily="18" charset="0"/>
              </a:rPr>
              <a:t>to succinate and =&gt;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differs</a:t>
            </a:r>
            <a:r>
              <a:rPr lang="en-US" sz="3200" dirty="0">
                <a:latin typeface="Times New Roman" panose="02020603050405020304" pitchFamily="18" charset="0"/>
              </a:rPr>
              <a:t> in having =&gt; one rather than two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methylene  groups</a:t>
            </a:r>
            <a:r>
              <a:rPr lang="en-US" sz="3200" dirty="0">
                <a:latin typeface="Times New Roman" panose="02020603050405020304" pitchFamily="18" charset="0"/>
              </a:rPr>
              <a:t>.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788" y="1208690"/>
            <a:ext cx="6400800" cy="19549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6BCB77-25EA-47FF-AC32-7F2D92A20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5921" y="3706996"/>
            <a:ext cx="2890345" cy="1446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36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B4A8A66-75AC-4933-B9EA-85850F0FDD95}"/>
              </a:ext>
            </a:extLst>
          </p:cNvPr>
          <p:cNvSpPr/>
          <p:nvPr/>
        </p:nvSpPr>
        <p:spPr>
          <a:xfrm>
            <a:off x="304800" y="1028860"/>
            <a:ext cx="10007599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b="1" dirty="0">
                <a:latin typeface="Times New Roman" panose="02020603050405020304" pitchFamily="18" charset="0"/>
              </a:rPr>
              <a:t>     </a:t>
            </a:r>
            <a:r>
              <a:rPr lang="en-IN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Uncompetitive Inhibition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If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inhibitor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combines only =&gt;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with ES 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(and not E) =&gt; inhibitor exerts its effect only at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=&gt; </a:t>
            </a:r>
            <a:r>
              <a:rPr lang="en-US" sz="32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high concentrations</a:t>
            </a:r>
            <a:r>
              <a:rPr lang="en-US" sz="3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of substrate 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at which =&gt; there is lots of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 around.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This means that the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increasing substrate 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concentration (S) =&gt; </a:t>
            </a:r>
            <a:r>
              <a:rPr lang="en-US" sz="32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doesn’t prevent =&gt;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binding of the inhibitor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9976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0924" y="304800"/>
            <a:ext cx="909144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Interestingly Km value is consistently smaller than Km value of the uninhibited reaction =&gt; which implies that =&gt; </a:t>
            </a:r>
            <a:r>
              <a:rPr lang="en-US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 is more effectively bound to the enzyme in the presence of    the    inhibitor.</a:t>
            </a:r>
          </a:p>
          <a:p>
            <a:pPr marL="457200" indent="-457200"/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The sequence of this type of reaction is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2C39AA-DB6E-4412-944F-4E3FCED78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6467" y="4303306"/>
            <a:ext cx="5079999" cy="134059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5463" y="490583"/>
            <a:ext cx="1022424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type of inhibition is often observed for enzymes =&gt; that catalyze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reaction between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 substrates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Often an inhibitor that is =&gt;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 against one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substrates is found to give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uncompetitive inhibition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=&gt; when the other substrate is varied.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inhibitor does combine at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 site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=&gt;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does not prevent =&gt; binding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one of the substrates (and vice versa).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96870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53BCFE-4545-411B-9277-15A32D1E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773" y="1320800"/>
            <a:ext cx="9506025" cy="452845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4393B18-AEE2-4BBB-9914-5F393ABE716B}"/>
              </a:ext>
            </a:extLst>
          </p:cNvPr>
          <p:cNvSpPr/>
          <p:nvPr/>
        </p:nvSpPr>
        <p:spPr>
          <a:xfrm>
            <a:off x="3672111" y="5919381"/>
            <a:ext cx="625565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Uncompetitive Inhibition</a:t>
            </a:r>
            <a:endParaRPr lang="en-IN" sz="3200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4FAB38-7AEF-4486-A8B9-A36B6C649BCF}"/>
              </a:ext>
            </a:extLst>
          </p:cNvPr>
          <p:cNvSpPr/>
          <p:nvPr/>
        </p:nvSpPr>
        <p:spPr>
          <a:xfrm>
            <a:off x="318050" y="243363"/>
            <a:ext cx="115824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type of inhibition =&gt; </a:t>
            </a:r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Vmax as well as Km both are decreased </a:t>
            </a:r>
          </a:p>
        </p:txBody>
      </p:sp>
    </p:spTree>
    <p:extLst>
      <p:ext uri="{BB962C8B-B14F-4D97-AF65-F5344CB8AC3E}">
        <p14:creationId xmlns:p14="http://schemas.microsoft.com/office/powerpoint/2010/main" val="21656992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AF3C047-75E1-4D14-8389-7D51753A1B7C}"/>
              </a:ext>
            </a:extLst>
          </p:cNvPr>
          <p:cNvSpPr/>
          <p:nvPr/>
        </p:nvSpPr>
        <p:spPr>
          <a:xfrm>
            <a:off x="290287" y="116115"/>
            <a:ext cx="11040322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Non-competitive Inhibition</a:t>
            </a:r>
          </a:p>
          <a:p>
            <a:r>
              <a:rPr lang="en-US" sz="3200" dirty="0">
                <a:latin typeface="Times New Roman" panose="02020603050405020304" pitchFamily="18" charset="0"/>
              </a:rPr>
              <a:t>Compounds that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reversibly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 bind </a:t>
            </a:r>
            <a:r>
              <a:rPr lang="en-US" sz="3200" dirty="0">
                <a:latin typeface="Times New Roman" panose="02020603050405020304" pitchFamily="18" charset="0"/>
              </a:rPr>
              <a:t>with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either the enzyme </a:t>
            </a:r>
            <a:r>
              <a:rPr lang="en-US" sz="3200" dirty="0">
                <a:latin typeface="Times New Roman" panose="02020603050405020304" pitchFamily="18" charset="0"/>
              </a:rPr>
              <a:t>or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enzyme substrate complex </a:t>
            </a:r>
            <a:r>
              <a:rPr lang="en-US" sz="3200" dirty="0">
                <a:latin typeface="Times New Roman" panose="02020603050405020304" pitchFamily="18" charset="0"/>
              </a:rPr>
              <a:t>are designed as =&gt;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</a:rPr>
              <a:t>noncompetitive</a:t>
            </a:r>
            <a:r>
              <a:rPr lang="en-US" sz="3200" dirty="0">
                <a:latin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</a:rPr>
              <a:t>inhibitors</a:t>
            </a:r>
            <a:r>
              <a:rPr lang="en-US" sz="3200" dirty="0">
                <a:latin typeface="Times New Roman" panose="02020603050405020304" pitchFamily="18" charset="0"/>
              </a:rPr>
              <a:t> and the following reaction describe these events.</a:t>
            </a:r>
          </a:p>
          <a:p>
            <a:endParaRPr lang="en-US" dirty="0">
              <a:latin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913598-BF3A-4A8F-897D-28A76B198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1095" y="2369743"/>
            <a:ext cx="9348503" cy="399187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87A8BDA-7C27-40F9-BC03-4C6D9EA788D7}"/>
              </a:ext>
            </a:extLst>
          </p:cNvPr>
          <p:cNvSpPr/>
          <p:nvPr/>
        </p:nvSpPr>
        <p:spPr>
          <a:xfrm>
            <a:off x="3164114" y="6205248"/>
            <a:ext cx="6096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40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Non competitive Inhibition</a:t>
            </a:r>
            <a:endParaRPr lang="en-IN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1570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211" y="319394"/>
            <a:ext cx="10999289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Noncompetitive inhibition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therefore differs from competitive inhibition in that =&gt;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inhibitor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combine with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combine with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form =&gt; in both instances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type of inhibition is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 completely reversed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=&gt;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 substrate concentration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=&gt; since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closed sequence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occur =&gt; regardless of the substrate concentration.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inhibitor </a:t>
            </a: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binding site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 identical to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 does it modify the active site directly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=&gt;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Km is not altered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Vmax is decreased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14789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F0B2CCB-1F04-426A-A534-E78AC645AB85}"/>
              </a:ext>
            </a:extLst>
          </p:cNvPr>
          <p:cNvSpPr/>
          <p:nvPr/>
        </p:nvSpPr>
        <p:spPr>
          <a:xfrm>
            <a:off x="522513" y="420914"/>
            <a:ext cx="10069287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For example =&gt; amino acid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</a:rPr>
              <a:t> alanine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noncompetitively</a:t>
            </a:r>
            <a:r>
              <a:rPr lang="en-US" sz="3200" dirty="0">
                <a:latin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inhibits =&gt; </a:t>
            </a:r>
            <a:r>
              <a:rPr lang="en-US" sz="3200" dirty="0">
                <a:latin typeface="Times New Roman" panose="02020603050405020304" pitchFamily="18" charset="0"/>
              </a:rPr>
              <a:t>enzyme </a:t>
            </a:r>
            <a:r>
              <a:rPr lang="en-US" sz="3200" dirty="0">
                <a:solidFill>
                  <a:srgbClr val="C00000"/>
                </a:solidFill>
                <a:latin typeface="Times New Roman" panose="02020603050405020304" pitchFamily="18" charset="0"/>
              </a:rPr>
              <a:t>pyruvate kinase</a:t>
            </a:r>
            <a:r>
              <a:rPr lang="en-US" sz="3200" dirty="0">
                <a:latin typeface="Times New Roman" panose="02020603050405020304" pitchFamily="18" charset="0"/>
              </a:rPr>
              <a:t>.</a:t>
            </a:r>
          </a:p>
          <a:p>
            <a:endParaRPr lang="en-US" sz="3200" dirty="0">
              <a:latin typeface="Times New Roman" panose="020206030504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</a:rPr>
              <a:t>Alanine is one product of =&gt; a series of enzyme-catalyzed reactions =&gt; first step of which is catalyzed by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</a:rPr>
              <a:t>pyruvate kinase</a:t>
            </a:r>
            <a:r>
              <a:rPr lang="en-US" dirty="0">
                <a:latin typeface="Times New Roman" panose="02020603050405020304" pitchFamily="18" charset="0"/>
              </a:rPr>
              <a:t>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US" dirty="0">
              <a:latin typeface="Times New Roman" panose="02020603050405020304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IN" dirty="0"/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IN" dirty="0"/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IN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197BA1-31A8-4E8B-B1AB-AFD27DA10A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8304" y="4056270"/>
            <a:ext cx="7561225" cy="205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300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D4EE22-66B8-4BCE-81D3-BF2EA7B3A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73" y="14513"/>
            <a:ext cx="11858171" cy="6670221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F7AC19C-017F-4B3F-9747-38C3DCEA39B4}"/>
              </a:ext>
            </a:extLst>
          </p:cNvPr>
          <p:cNvSpPr/>
          <p:nvPr/>
        </p:nvSpPr>
        <p:spPr>
          <a:xfrm>
            <a:off x="5926722" y="3244334"/>
            <a:ext cx="4044591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THANKS</a:t>
            </a:r>
            <a:endParaRPr lang="en-IN" sz="6600" dirty="0"/>
          </a:p>
        </p:txBody>
      </p:sp>
    </p:spTree>
    <p:extLst>
      <p:ext uri="{BB962C8B-B14F-4D97-AF65-F5344CB8AC3E}">
        <p14:creationId xmlns:p14="http://schemas.microsoft.com/office/powerpoint/2010/main" val="33005464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282</TotalTime>
  <Words>911</Words>
  <Application>Microsoft Office PowerPoint</Application>
  <PresentationFormat>Widescreen</PresentationFormat>
  <Paragraphs>97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Times New Roman</vt:lpstr>
      <vt:lpstr>Trebuchet MS</vt:lpstr>
      <vt:lpstr>Wingdings</vt:lpstr>
      <vt:lpstr>Wingdings 3</vt:lpstr>
      <vt:lpstr>Facet</vt:lpstr>
      <vt:lpstr>BIOCHEMISTY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Rana Anshuman</dc:creator>
  <cp:lastModifiedBy>Rana Anshuman</cp:lastModifiedBy>
  <cp:revision>28</cp:revision>
  <dcterms:created xsi:type="dcterms:W3CDTF">2020-05-31T15:39:44Z</dcterms:created>
  <dcterms:modified xsi:type="dcterms:W3CDTF">2020-06-28T17:43:12Z</dcterms:modified>
</cp:coreProperties>
</file>