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sldIdLst>
    <p:sldId id="448" r:id="rId2"/>
    <p:sldId id="331" r:id="rId3"/>
    <p:sldId id="536" r:id="rId4"/>
    <p:sldId id="535" r:id="rId5"/>
    <p:sldId id="332" r:id="rId6"/>
    <p:sldId id="539" r:id="rId7"/>
    <p:sldId id="540" r:id="rId8"/>
    <p:sldId id="538" r:id="rId9"/>
    <p:sldId id="537" r:id="rId10"/>
    <p:sldId id="333" r:id="rId11"/>
    <p:sldId id="412" r:id="rId12"/>
    <p:sldId id="547" r:id="rId13"/>
    <p:sldId id="541" r:id="rId14"/>
    <p:sldId id="413" r:id="rId15"/>
    <p:sldId id="334" r:id="rId16"/>
    <p:sldId id="543" r:id="rId17"/>
    <p:sldId id="542" r:id="rId18"/>
    <p:sldId id="414" r:id="rId19"/>
    <p:sldId id="335" r:id="rId20"/>
    <p:sldId id="546" r:id="rId21"/>
    <p:sldId id="544" r:id="rId22"/>
    <p:sldId id="54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5A87EC-D728-4BB5-9D80-C517EF87BE51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D94409-0DA0-459E-A132-B15B383BF40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7905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FE6E45-D06A-45CF-8334-60DB2879CD37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908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1130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8560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96752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561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5464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6499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72726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60622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0636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5964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62157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38922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7344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76155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38992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30831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324C1-4E45-44D7-8DEC-69ACE2623635}" type="datetimeFigureOut">
              <a:rPr lang="en-IN" smtClean="0"/>
              <a:t>28-06-2020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EEB3B7F-68B4-41A0-A8FD-16446D7DEE5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74166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35591" y="474759"/>
            <a:ext cx="4581428" cy="570554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BIOCHEMISTY</a:t>
            </a:r>
            <a:r>
              <a:rPr lang="en-US" sz="3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91B91BCF-A164-4BA6-88C8-3F7E05902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20" y="2524579"/>
            <a:ext cx="608660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AU" dirty="0">
                <a:latin typeface="Arial" charset="0"/>
              </a:rPr>
              <a:t>BINITA RANI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ASSOCIATE PROFESSOR (DAIRY CHEMISTRY)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FACULTY OF DAIRY TECHNOLOGY</a:t>
            </a:r>
          </a:p>
          <a:p>
            <a:pPr>
              <a:defRPr/>
            </a:pPr>
            <a:r>
              <a:rPr lang="en-AU" dirty="0">
                <a:latin typeface="Arial" charset="0"/>
              </a:rPr>
              <a:t>S.G.I.D.T., BVC CAMPUS,</a:t>
            </a:r>
          </a:p>
          <a:p>
            <a:pPr>
              <a:defRPr/>
            </a:pPr>
            <a:r>
              <a:rPr lang="en-US" dirty="0">
                <a:latin typeface="Arial" charset="0"/>
              </a:rPr>
              <a:t>P.O.- BVC, DIST.-PATNA-800014</a:t>
            </a:r>
            <a:endParaRPr lang="en-AU" dirty="0">
              <a:latin typeface="Arial" charset="0"/>
            </a:endParaRPr>
          </a:p>
        </p:txBody>
      </p:sp>
      <p:pic>
        <p:nvPicPr>
          <p:cNvPr id="4" name="Picture 16" descr="C:\Users\Rakesh Kumar\Downloads\IMG-20171012-WA0017.jpg">
            <a:extLst>
              <a:ext uri="{FF2B5EF4-FFF2-40B4-BE49-F238E27FC236}">
                <a16:creationId xmlns:a16="http://schemas.microsoft.com/office/drawing/2014/main" id="{FDD3A43D-3CC9-455F-980F-A1A6396420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323185"/>
            <a:ext cx="1357322" cy="1472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C:\Users\Rakesh Kumar\Desktop\New folder (6)\BASU Official Noticeboard 20180110_000810.jpg">
            <a:extLst>
              <a:ext uri="{FF2B5EF4-FFF2-40B4-BE49-F238E27FC236}">
                <a16:creationId xmlns:a16="http://schemas.microsoft.com/office/drawing/2014/main" id="{699DE3EB-6670-4C5E-A884-0430F9774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2054" y="183161"/>
            <a:ext cx="1428760" cy="1472372"/>
          </a:xfrm>
          <a:prstGeom prst="rect">
            <a:avLst/>
          </a:prstGeom>
          <a:noFill/>
        </p:spPr>
      </p:pic>
      <p:pic>
        <p:nvPicPr>
          <p:cNvPr id="6" name="Picture 2" descr="http://www.sgidst.org.in/wp-content/uploads/2016/11/dairy_banner_002-1090x344.jpg">
            <a:extLst>
              <a:ext uri="{FF2B5EF4-FFF2-40B4-BE49-F238E27FC236}">
                <a16:creationId xmlns:a16="http://schemas.microsoft.com/office/drawing/2014/main" id="{C2468F3D-D6B8-45A0-A8C4-5409A4A8DE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866" y="4010020"/>
            <a:ext cx="11291517" cy="2587332"/>
          </a:xfrm>
          <a:prstGeom prst="rect">
            <a:avLst/>
          </a:prstGeom>
          <a:noFill/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984E1F8-F28E-45A8-92B0-3E1A2CE951B0}"/>
              </a:ext>
            </a:extLst>
          </p:cNvPr>
          <p:cNvSpPr/>
          <p:nvPr/>
        </p:nvSpPr>
        <p:spPr>
          <a:xfrm>
            <a:off x="2865423" y="989145"/>
            <a:ext cx="65301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AU" sz="2400" dirty="0">
                <a:solidFill>
                  <a:schemeClr val="accent1">
                    <a:lumMod val="75000"/>
                  </a:schemeClr>
                </a:solidFill>
                <a:latin typeface="Arial" charset="0"/>
              </a:rPr>
              <a:t>Course No.-DTC-111,    Credit Hours – 2 (1+1)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AB375F3-0C3E-42DE-8CB1-BF10051CC83E}"/>
              </a:ext>
            </a:extLst>
          </p:cNvPr>
          <p:cNvSpPr txBox="1">
            <a:spLocks/>
          </p:cNvSpPr>
          <p:nvPr/>
        </p:nvSpPr>
        <p:spPr>
          <a:xfrm>
            <a:off x="5421949" y="1961321"/>
            <a:ext cx="4141571" cy="14286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400" b="1" dirty="0">
                <a:solidFill>
                  <a:schemeClr val="accent1">
                    <a:lumMod val="75000"/>
                  </a:schemeClr>
                </a:solidFill>
              </a:rPr>
              <a:t>REGULATORY ENZYMES </a:t>
            </a:r>
          </a:p>
        </p:txBody>
      </p:sp>
    </p:spTree>
    <p:extLst>
      <p:ext uri="{BB962C8B-B14F-4D97-AF65-F5344CB8AC3E}">
        <p14:creationId xmlns:p14="http://schemas.microsoft.com/office/powerpoint/2010/main" val="1537246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7715" y="510903"/>
            <a:ext cx="1042378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u="sng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regulatory enzyme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 enzyme in a biochemical pathway which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through its responses to the presence of certain other bio-molecules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regulates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pathway's activity.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usually done for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=&gt;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pathways whose products may be needed in different amounts at different times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such as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hormone production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Regulatory enzymes are usually the enzymes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are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rate-limiting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committed step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 pathway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meaning that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after this step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particular reaction pathway will go to completion.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6112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6342E9C-EF1B-4F58-836B-6005381A6C3B}"/>
              </a:ext>
            </a:extLst>
          </p:cNvPr>
          <p:cNvSpPr/>
          <p:nvPr/>
        </p:nvSpPr>
        <p:spPr>
          <a:xfrm>
            <a:off x="406400" y="406400"/>
            <a:ext cx="10645914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Regulatory enzymes are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near initial steps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 pathway, or part of a branch point or cross-over point between pathways (where a metabolite can be potentially converted into several products in different pathways).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general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cell needs to conserve energy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therefore costly (in metabolic terms) biosynthetic reaction pathways will not be operational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unless a particular metabolite is required at a given time.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Regulatory enzymes control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overall quantities of enzyme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concentration of substrates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 or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lead to alteration of catalytic efficiency of the enzyme.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3200" dirty="0"/>
          </a:p>
        </p:txBody>
      </p:sp>
    </p:spTree>
    <p:extLst>
      <p:ext uri="{BB962C8B-B14F-4D97-AF65-F5344CB8AC3E}">
        <p14:creationId xmlns:p14="http://schemas.microsoft.com/office/powerpoint/2010/main" val="3388962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FB43F35-40A7-4A18-8903-F37547000027}"/>
              </a:ext>
            </a:extLst>
          </p:cNvPr>
          <p:cNvSpPr/>
          <p:nvPr/>
        </p:nvSpPr>
        <p:spPr>
          <a:xfrm>
            <a:off x="580571" y="1049448"/>
            <a:ext cx="1029062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Types of Regulatory Enzymes  : </a:t>
            </a:r>
          </a:p>
          <a:p>
            <a:pPr algn="just"/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Regulatory enzymes are of two types </a:t>
            </a:r>
          </a:p>
          <a:p>
            <a:pPr algn="just"/>
            <a:endParaRPr lang="en-US" sz="3200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Allosteric enzymes</a:t>
            </a:r>
          </a:p>
          <a:p>
            <a:pPr algn="just"/>
            <a:endParaRPr lang="en-US" sz="32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Covalently modulated enzymes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2565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7714" y="12243"/>
            <a:ext cx="10026216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Allosteric enzymes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Allosteric means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additional space/site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active site where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modulator (effector) molecule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interacts with enzyme.  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So allosteric enzymes have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site to active site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where modulator interacts.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The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enzyme-catalyzed reactions in biological systems are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altered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activators and inhibitors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collectively known as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 or molecules or modulators.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Interaction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modulator with enzyme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reversible and non-covalent.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•Allosteric enzymes generally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have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 or more polypeptides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are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more complex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 non regulatory enzymes.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4107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1C4E0AB-D302-4F3B-9145-D09680A5BE65}"/>
              </a:ext>
            </a:extLst>
          </p:cNvPr>
          <p:cNvSpPr/>
          <p:nvPr/>
        </p:nvSpPr>
        <p:spPr>
          <a:xfrm>
            <a:off x="130629" y="403001"/>
            <a:ext cx="10683145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allosteric enzymes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binding of a substrate molecule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one active site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affects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binding of other molecules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substrate 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active sites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enzyme.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active sites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cooperatively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Allosteric enzymes are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multi-subunit proteins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or more active sites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each subunit.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Binding of substrate at one active site induces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conformational change in the protein =&gt;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is conveyed to other active sites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altering their affinity for substrate molecules.</a:t>
            </a:r>
          </a:p>
        </p:txBody>
      </p:sp>
    </p:spTree>
    <p:extLst>
      <p:ext uri="{BB962C8B-B14F-4D97-AF65-F5344CB8AC3E}">
        <p14:creationId xmlns:p14="http://schemas.microsoft.com/office/powerpoint/2010/main" val="4203141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B278EEA-8AC3-452F-A728-0CE3C7C40C79}"/>
              </a:ext>
            </a:extLst>
          </p:cNvPr>
          <p:cNvSpPr/>
          <p:nvPr/>
        </p:nvSpPr>
        <p:spPr>
          <a:xfrm>
            <a:off x="362856" y="508000"/>
            <a:ext cx="1055693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plot of V0 against (S) for allosteric enzyme gives =&gt;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sigmoidal curve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rather than the hyperbolic plots predicted by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Michaelis-Menten equation for non-regulatory enzymes.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sigmoidicity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thought to result from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cooperativity of structural changes between enzyme subunits (again similar to oxygen binding to hemoglobin). </a:t>
            </a:r>
          </a:p>
          <a:p>
            <a:pPr algn="just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NOTE: A true Km cannot be determined for allosteric enzymes, so a comparative constant like S0.5 or K0.5 is used.</a:t>
            </a:r>
          </a:p>
        </p:txBody>
      </p:sp>
    </p:spTree>
    <p:extLst>
      <p:ext uri="{BB962C8B-B14F-4D97-AF65-F5344CB8AC3E}">
        <p14:creationId xmlns:p14="http://schemas.microsoft.com/office/powerpoint/2010/main" val="1755404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7173DD-662F-458A-A946-594727C8DFE4}"/>
              </a:ext>
            </a:extLst>
          </p:cNvPr>
          <p:cNvSpPr/>
          <p:nvPr/>
        </p:nvSpPr>
        <p:spPr>
          <a:xfrm>
            <a:off x="261257" y="372323"/>
            <a:ext cx="10221213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Curve has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steep section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middle of the substrate concentration.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 there is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rapid increase in the enzyme velocity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=&gt; which occurs over 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narrow range of substrate concentration.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property makes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allosteric enzymes more sensitive towards substrate concentration.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enzymes are controlled by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effectors molecules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modulators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(activator/inhibitor)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bind to the enzyme at a site other than the active site(either on same subunit or on other subunit)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thereby causing a change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conformation of active site which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alters the rate of enzyme activity. 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424479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8DA1592-5DFA-4AA4-A3B2-7A08A8A454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371" y="174171"/>
            <a:ext cx="11495315" cy="601656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758A0AD-6939-42F9-A52F-BDAF9E553C99}"/>
              </a:ext>
            </a:extLst>
          </p:cNvPr>
          <p:cNvSpPr/>
          <p:nvPr/>
        </p:nvSpPr>
        <p:spPr>
          <a:xfrm>
            <a:off x="3251200" y="6190735"/>
            <a:ext cx="660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6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Example of Allosteric enzyme-1</a:t>
            </a:r>
            <a:endParaRPr lang="en-IN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315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3508" y="4609573"/>
            <a:ext cx="116346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CEBCD2-C7E3-4D6E-8FCC-C875C780F2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14" y="679511"/>
            <a:ext cx="10624458" cy="613954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B0F235E-D120-40C6-8616-F42FB7F925A4}"/>
              </a:ext>
            </a:extLst>
          </p:cNvPr>
          <p:cNvSpPr/>
          <p:nvPr/>
        </p:nvSpPr>
        <p:spPr>
          <a:xfrm>
            <a:off x="2467427" y="6234278"/>
            <a:ext cx="795382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Sigmoidal curve of Allosteric enzyme-2</a:t>
            </a:r>
            <a:endParaRPr lang="en-IN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490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18642" y="657357"/>
            <a:ext cx="9679516" cy="48900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relation to multiple subunit enzymes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changes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conformation of one subunit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leads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conformational changes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adjacent subunits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changes occur at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tertiary and quaternary levels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protein organization 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 be caused by an allosteric regulator.</a:t>
            </a:r>
          </a:p>
          <a:p>
            <a:pPr>
              <a:lnSpc>
                <a:spcPct val="150000"/>
              </a:lnSpc>
            </a:pPr>
            <a:endParaRPr lang="en-US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9BADDA-A13A-416D-BCEF-E6694FD70813}"/>
              </a:ext>
            </a:extLst>
          </p:cNvPr>
          <p:cNvSpPr txBox="1"/>
          <p:nvPr/>
        </p:nvSpPr>
        <p:spPr>
          <a:xfrm>
            <a:off x="410817" y="344558"/>
            <a:ext cx="9276522" cy="6651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Homotropic regulation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binding of one molecule to a multi-subunit enzyme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causes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=&gt;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conformational shift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affects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binding of the same molecule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another subunit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enzyme.</a:t>
            </a:r>
          </a:p>
          <a:p>
            <a:pPr algn="just">
              <a:lnSpc>
                <a:spcPct val="150000"/>
              </a:lnSpc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Hetero tropic regulation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binding of one molecule to a multi-subunit enzyme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binding of a different molecule to this enzyme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(Note: These terms are similar to those used for oxygen binding to hemoglobin)</a:t>
            </a:r>
          </a:p>
        </p:txBody>
      </p:sp>
    </p:spTree>
    <p:extLst>
      <p:ext uri="{BB962C8B-B14F-4D97-AF65-F5344CB8AC3E}">
        <p14:creationId xmlns:p14="http://schemas.microsoft.com/office/powerpoint/2010/main" val="2513403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2B3369-5917-4DEF-A58D-00416552C00D}"/>
              </a:ext>
            </a:extLst>
          </p:cNvPr>
          <p:cNvSpPr/>
          <p:nvPr/>
        </p:nvSpPr>
        <p:spPr>
          <a:xfrm>
            <a:off x="1" y="508001"/>
            <a:ext cx="10522225" cy="5913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Feedback Inhibitions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metabolic pathway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end products often inhibits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committed step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earlier in the same pathway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prevent the buildup of intermediates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unnecessary use of metabolites and energy 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process is known as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=&gt; feedback  inhibition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End product inhibition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negative feedback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regulate the production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a given molecule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5473445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42371" y="4759514"/>
            <a:ext cx="10253351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Initial substrate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molecule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altered in three steps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enzymes 1,2 and 3. The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end product will combine with enzyme 1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stop the reaction so =&gt; there will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 be an excess production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end product.</a:t>
            </a:r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52A78D-D313-4DC1-897A-079FF3F422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314" y="305123"/>
            <a:ext cx="8955315" cy="398352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75356E7-2A34-4781-B471-56E9054521E6}"/>
              </a:ext>
            </a:extLst>
          </p:cNvPr>
          <p:cNvSpPr/>
          <p:nvPr/>
        </p:nvSpPr>
        <p:spPr>
          <a:xfrm>
            <a:off x="333828" y="-64926"/>
            <a:ext cx="576217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6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Feedback inhibition</a:t>
            </a:r>
            <a:endParaRPr lang="en-IN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96091" y="1950721"/>
            <a:ext cx="117043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" name="Rectangle 3"/>
          <p:cNvSpPr/>
          <p:nvPr/>
        </p:nvSpPr>
        <p:spPr>
          <a:xfrm>
            <a:off x="198305" y="374573"/>
            <a:ext cx="9979365" cy="5913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32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Reversible covalent modification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involves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making or breaking of covalent bond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non protein group and an enzyme molecule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range of nonprotein groups may be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reversibly attached to enzymes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which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affect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their activity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common modification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removal of a phosphate group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called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phosphorylation or dephosphorylation,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respectively.</a:t>
            </a:r>
          </a:p>
        </p:txBody>
      </p:sp>
    </p:spTree>
    <p:extLst>
      <p:ext uri="{BB962C8B-B14F-4D97-AF65-F5344CB8AC3E}">
        <p14:creationId xmlns:p14="http://schemas.microsoft.com/office/powerpoint/2010/main" val="3753192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A8BE1B3-4EED-4DF2-93E2-728E9D8351C0}"/>
              </a:ext>
            </a:extLst>
          </p:cNvPr>
          <p:cNvSpPr/>
          <p:nvPr/>
        </p:nvSpPr>
        <p:spPr>
          <a:xfrm>
            <a:off x="12622" y="-101599"/>
            <a:ext cx="11304735" cy="7106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b="1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Phosporylation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catalysed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protein kinases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=&gt; using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ATP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phosphate </a:t>
            </a:r>
            <a:r>
              <a:rPr lang="en-US" sz="32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donar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deposphorylation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catalysed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by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protein phosphatases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Addtion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deletion of phosphate group causes =&gt; changes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tertiary structure of enzyme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alter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its catalytic activity.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Serine kinases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phosphate groups specifically to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serine residues on target enzyme. 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Similarly tyrosine kinases  transfer phosphate groups =&gt; tyrosine residues of target enzymes and make them =&gt; active or inactive.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7848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9227A1-3B83-47EC-800B-7AD76DECF2DE}"/>
              </a:ext>
            </a:extLst>
          </p:cNvPr>
          <p:cNvSpPr/>
          <p:nvPr/>
        </p:nvSpPr>
        <p:spPr>
          <a:xfrm>
            <a:off x="0" y="19121"/>
            <a:ext cx="10919791" cy="6651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phosphorylated enzyme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be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either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 or less active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dephosphorylated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form. 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 phosphorylation and dephosphorylation may be used as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rapid, reversible switch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=&gt; turn a metabolic pathway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or off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the needs of cell.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glycogen phosphorylase 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 enzyme involved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glycogen breakdown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phosphorylated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form and 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glycogen synthetase =&gt;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involved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glycogen synthesis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most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=&gt; its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dephosphorylated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form.  </a:t>
            </a:r>
          </a:p>
        </p:txBody>
      </p:sp>
    </p:spTree>
    <p:extLst>
      <p:ext uri="{BB962C8B-B14F-4D97-AF65-F5344CB8AC3E}">
        <p14:creationId xmlns:p14="http://schemas.microsoft.com/office/powerpoint/2010/main" val="34506137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AE5CD2-9172-413B-9E0E-C20B70F080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263" y="96029"/>
            <a:ext cx="11431794" cy="6761971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45138" y="57729"/>
            <a:ext cx="9939766" cy="78175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  <a:r>
              <a:rPr lang="en-US" sz="4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Isozymes</a:t>
            </a:r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enzyme which has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multiple molecular forms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same organism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catalyzing the same reaction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known as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isozyme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Lactate dehydrogenase (LDH)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LDH occur in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five possible forms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organs of most vertebrates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observed by electrophoretic separation.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Basically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 different types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LDH occur.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type =&gt; which predominates in the Heart, is called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heart LDH (H4).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second types are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characteristic of Muscles (M4).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9993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DCC1895-5916-44A0-A09D-35DA7327CD86}"/>
              </a:ext>
            </a:extLst>
          </p:cNvPr>
          <p:cNvSpPr/>
          <p:nvPr/>
        </p:nvSpPr>
        <p:spPr>
          <a:xfrm>
            <a:off x="-10726" y="237281"/>
            <a:ext cx="11129299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Heart LDH consists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 identical monomers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which are called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H subunits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Muscle enzyme consists of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four identical M subunits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two types of subunits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 and 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have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molecular weight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(35000) but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amino acid composition.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genetic evidence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 subunits are produced by two separate genes.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Combination of H and M subunits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produce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three additional types of </a:t>
            </a:r>
            <a:r>
              <a:rPr lang="en-US" sz="3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hybrid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enzymes.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possible combinations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M4, M3H, M2H2, MH3, H4.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various combinations have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 different kinetic properties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=&gt;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depending on </a:t>
            </a: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physiological roles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which they perform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41009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FA8EB3-5950-449F-89A3-D34869177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351" y="1582057"/>
            <a:ext cx="11494706" cy="33915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981B821-3513-432B-887D-BE790B9A154E}"/>
              </a:ext>
            </a:extLst>
          </p:cNvPr>
          <p:cNvSpPr/>
          <p:nvPr/>
        </p:nvSpPr>
        <p:spPr>
          <a:xfrm>
            <a:off x="1741714" y="5363420"/>
            <a:ext cx="83021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40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Isozymes of lactate dehydrogenase</a:t>
            </a:r>
            <a:endParaRPr lang="en-IN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2426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27CBDE-F7DD-47E1-9222-C5A18F5BD50B}"/>
              </a:ext>
            </a:extLst>
          </p:cNvPr>
          <p:cNvSpPr/>
          <p:nvPr/>
        </p:nvSpPr>
        <p:spPr>
          <a:xfrm>
            <a:off x="3672114" y="3244334"/>
            <a:ext cx="576217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8000" b="1" dirty="0">
                <a:solidFill>
                  <a:srgbClr val="002060"/>
                </a:solidFill>
                <a:latin typeface="Times New Roman" panose="02020603050405020304" pitchFamily="18" charset="0"/>
              </a:rPr>
              <a:t>THANKS</a:t>
            </a:r>
            <a:endParaRPr lang="en-IN" sz="8000" dirty="0"/>
          </a:p>
        </p:txBody>
      </p:sp>
    </p:spTree>
    <p:extLst>
      <p:ext uri="{BB962C8B-B14F-4D97-AF65-F5344CB8AC3E}">
        <p14:creationId xmlns:p14="http://schemas.microsoft.com/office/powerpoint/2010/main" val="21267679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132</TotalTime>
  <Words>1292</Words>
  <Application>Microsoft Office PowerPoint</Application>
  <PresentationFormat>Widescreen</PresentationFormat>
  <Paragraphs>96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BIOCHEMISTY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Rana Anshuman</dc:creator>
  <cp:lastModifiedBy>Rana Anshuman</cp:lastModifiedBy>
  <cp:revision>20</cp:revision>
  <dcterms:created xsi:type="dcterms:W3CDTF">2020-05-31T16:24:20Z</dcterms:created>
  <dcterms:modified xsi:type="dcterms:W3CDTF">2020-06-28T17:46:04Z</dcterms:modified>
</cp:coreProperties>
</file>