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48838-E6AB-4A8C-9A84-161FE2D5EE8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B687A0-2728-4C92-ADB1-F9B99CA3AADD}">
      <dgm:prSet/>
      <dgm:spPr/>
      <dgm:t>
        <a:bodyPr/>
        <a:lstStyle/>
        <a:p>
          <a:pPr>
            <a:defRPr b="1"/>
          </a:pPr>
          <a:r>
            <a:rPr lang="en-US"/>
            <a:t>1944</a:t>
          </a:r>
        </a:p>
      </dgm:t>
    </dgm:pt>
    <dgm:pt modelId="{D96460AF-D194-439C-A01B-9F8752C7984F}" type="parTrans" cxnId="{C3E183D4-D828-427D-B1FE-2E0DA16BAF1B}">
      <dgm:prSet/>
      <dgm:spPr/>
      <dgm:t>
        <a:bodyPr/>
        <a:lstStyle/>
        <a:p>
          <a:endParaRPr lang="en-US"/>
        </a:p>
      </dgm:t>
    </dgm:pt>
    <dgm:pt modelId="{11FE202D-DD40-4AE3-B47E-C06937D6E0BC}" type="sibTrans" cxnId="{C3E183D4-D828-427D-B1FE-2E0DA16BAF1B}">
      <dgm:prSet/>
      <dgm:spPr/>
      <dgm:t>
        <a:bodyPr/>
        <a:lstStyle/>
        <a:p>
          <a:endParaRPr lang="en-US"/>
        </a:p>
      </dgm:t>
    </dgm:pt>
    <dgm:pt modelId="{7B9649D6-4218-4B2A-9A14-20645A566C52}">
      <dgm:prSet/>
      <dgm:spPr/>
      <dgm:t>
        <a:bodyPr/>
        <a:lstStyle/>
        <a:p>
          <a:r>
            <a:rPr lang="en-US"/>
            <a:t>Avery, MacLeod &amp; McCarty - Strong evidence that DNA is genetic material</a:t>
          </a:r>
        </a:p>
      </dgm:t>
    </dgm:pt>
    <dgm:pt modelId="{B4EBD0CB-A28C-4F0F-8074-392CB0F6E54C}" type="parTrans" cxnId="{3CCDDD68-D713-43F2-BE09-3DB76055450F}">
      <dgm:prSet/>
      <dgm:spPr/>
      <dgm:t>
        <a:bodyPr/>
        <a:lstStyle/>
        <a:p>
          <a:endParaRPr lang="en-US"/>
        </a:p>
      </dgm:t>
    </dgm:pt>
    <dgm:pt modelId="{9A5122C4-37AF-4A8E-AC60-C8042FA6FDA9}" type="sibTrans" cxnId="{3CCDDD68-D713-43F2-BE09-3DB76055450F}">
      <dgm:prSet/>
      <dgm:spPr/>
      <dgm:t>
        <a:bodyPr/>
        <a:lstStyle/>
        <a:p>
          <a:endParaRPr lang="en-US"/>
        </a:p>
      </dgm:t>
    </dgm:pt>
    <dgm:pt modelId="{E1940E62-24D1-4269-8A58-B8C3BB5FCEA4}">
      <dgm:prSet/>
      <dgm:spPr/>
      <dgm:t>
        <a:bodyPr/>
        <a:lstStyle/>
        <a:p>
          <a:pPr>
            <a:defRPr b="1"/>
          </a:pPr>
          <a:r>
            <a:rPr lang="en-US"/>
            <a:t>1950</a:t>
          </a:r>
        </a:p>
      </dgm:t>
    </dgm:pt>
    <dgm:pt modelId="{77F7BE4F-FC2C-43BB-A304-DCEAF8616619}" type="parTrans" cxnId="{2B06D717-DEA4-4E9B-A310-B3B137EC6CB6}">
      <dgm:prSet/>
      <dgm:spPr/>
      <dgm:t>
        <a:bodyPr/>
        <a:lstStyle/>
        <a:p>
          <a:endParaRPr lang="en-US"/>
        </a:p>
      </dgm:t>
    </dgm:pt>
    <dgm:pt modelId="{F1B31109-5FB6-42A1-A1B8-325F0D448EFD}" type="sibTrans" cxnId="{2B06D717-DEA4-4E9B-A310-B3B137EC6CB6}">
      <dgm:prSet/>
      <dgm:spPr/>
      <dgm:t>
        <a:bodyPr/>
        <a:lstStyle/>
        <a:p>
          <a:endParaRPr lang="en-US"/>
        </a:p>
      </dgm:t>
    </dgm:pt>
    <dgm:pt modelId="{DA5307E1-875F-45EC-BDA9-3B81F68650D8}">
      <dgm:prSet/>
      <dgm:spPr/>
      <dgm:t>
        <a:bodyPr/>
        <a:lstStyle/>
        <a:p>
          <a:r>
            <a:rPr lang="en-US"/>
            <a:t>Chargaff - careful analysis of DNA from a wide variety of organisms. Content of A,T, C &amp; G varied widely according to the organism, however: A=T and C=G (Chargaff’ Rule)</a:t>
          </a:r>
        </a:p>
      </dgm:t>
    </dgm:pt>
    <dgm:pt modelId="{BB4B899D-5EC4-447B-9BE9-C3EBEEEFCA75}" type="parTrans" cxnId="{62ADDD97-C23D-472B-ABD0-27452E45BABE}">
      <dgm:prSet/>
      <dgm:spPr/>
      <dgm:t>
        <a:bodyPr/>
        <a:lstStyle/>
        <a:p>
          <a:endParaRPr lang="en-US"/>
        </a:p>
      </dgm:t>
    </dgm:pt>
    <dgm:pt modelId="{89006D52-68AE-4889-9A22-964F67DFA750}" type="sibTrans" cxnId="{62ADDD97-C23D-472B-ABD0-27452E45BABE}">
      <dgm:prSet/>
      <dgm:spPr/>
      <dgm:t>
        <a:bodyPr/>
        <a:lstStyle/>
        <a:p>
          <a:endParaRPr lang="en-US"/>
        </a:p>
      </dgm:t>
    </dgm:pt>
    <dgm:pt modelId="{2DC63CD1-39F6-4624-BDA5-3B99C833D932}">
      <dgm:prSet/>
      <dgm:spPr/>
      <dgm:t>
        <a:bodyPr/>
        <a:lstStyle/>
        <a:p>
          <a:pPr>
            <a:defRPr b="1"/>
          </a:pPr>
          <a:r>
            <a:rPr lang="en-US"/>
            <a:t>1953</a:t>
          </a:r>
        </a:p>
      </dgm:t>
    </dgm:pt>
    <dgm:pt modelId="{33C1B194-8914-4D00-BD23-E21FEB9570A7}" type="parTrans" cxnId="{99F75E85-F82F-415A-BA24-24F63D2C9C69}">
      <dgm:prSet/>
      <dgm:spPr/>
      <dgm:t>
        <a:bodyPr/>
        <a:lstStyle/>
        <a:p>
          <a:endParaRPr lang="en-US"/>
        </a:p>
      </dgm:t>
    </dgm:pt>
    <dgm:pt modelId="{CA95944B-BDA7-4620-95E1-ECB49A4F5E51}" type="sibTrans" cxnId="{99F75E85-F82F-415A-BA24-24F63D2C9C69}">
      <dgm:prSet/>
      <dgm:spPr/>
      <dgm:t>
        <a:bodyPr/>
        <a:lstStyle/>
        <a:p>
          <a:endParaRPr lang="en-US"/>
        </a:p>
      </dgm:t>
    </dgm:pt>
    <dgm:pt modelId="{68EB9AB5-CB89-4C85-BDF9-187EB9BFB585}">
      <dgm:prSet/>
      <dgm:spPr/>
      <dgm:t>
        <a:bodyPr/>
        <a:lstStyle/>
        <a:p>
          <a:r>
            <a:rPr lang="en-US"/>
            <a:t>Watson &amp; Crick - structure of DNA (1962 Nobel Prize with M. Wilkens, 1962)</a:t>
          </a:r>
        </a:p>
      </dgm:t>
    </dgm:pt>
    <dgm:pt modelId="{B4ABA968-DA76-4EAC-848B-53890E4702FF}" type="parTrans" cxnId="{47475FF4-610D-468D-A8B8-B1AA263EBDD7}">
      <dgm:prSet/>
      <dgm:spPr/>
      <dgm:t>
        <a:bodyPr/>
        <a:lstStyle/>
        <a:p>
          <a:endParaRPr lang="en-US"/>
        </a:p>
      </dgm:t>
    </dgm:pt>
    <dgm:pt modelId="{6F58F668-B15B-4A11-8ED8-F3E3DA37A0E8}" type="sibTrans" cxnId="{47475FF4-610D-468D-A8B8-B1AA263EBDD7}">
      <dgm:prSet/>
      <dgm:spPr/>
      <dgm:t>
        <a:bodyPr/>
        <a:lstStyle/>
        <a:p>
          <a:endParaRPr lang="en-US"/>
        </a:p>
      </dgm:t>
    </dgm:pt>
    <dgm:pt modelId="{AA53E82C-7438-4192-A994-8DD3790D9EEF}" type="pres">
      <dgm:prSet presAssocID="{41F48838-E6AB-4A8C-9A84-161FE2D5EE8E}" presName="root" presStyleCnt="0">
        <dgm:presLayoutVars>
          <dgm:chMax/>
          <dgm:chPref/>
          <dgm:animLvl val="lvl"/>
        </dgm:presLayoutVars>
      </dgm:prSet>
      <dgm:spPr/>
    </dgm:pt>
    <dgm:pt modelId="{0EEA2F88-7632-437E-848C-52ED2110E3D4}" type="pres">
      <dgm:prSet presAssocID="{41F48838-E6AB-4A8C-9A84-161FE2D5EE8E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3E79932-5AC3-4B6B-A2F0-3D6D0AD28745}" type="pres">
      <dgm:prSet presAssocID="{41F48838-E6AB-4A8C-9A84-161FE2D5EE8E}" presName="nodes" presStyleCnt="0">
        <dgm:presLayoutVars>
          <dgm:chMax/>
          <dgm:chPref/>
          <dgm:animLvl val="lvl"/>
        </dgm:presLayoutVars>
      </dgm:prSet>
      <dgm:spPr/>
    </dgm:pt>
    <dgm:pt modelId="{635BE1E1-6FB8-4EB9-A2F5-77B1365F1DED}" type="pres">
      <dgm:prSet presAssocID="{E6B687A0-2728-4C92-ADB1-F9B99CA3AADD}" presName="composite" presStyleCnt="0"/>
      <dgm:spPr/>
    </dgm:pt>
    <dgm:pt modelId="{418AC8FD-DA3B-45C3-A7F4-793953DDA332}" type="pres">
      <dgm:prSet presAssocID="{E6B687A0-2728-4C92-ADB1-F9B99CA3AADD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1FCE9E-DD54-46BC-BB0B-36A9204657C1}" type="pres">
      <dgm:prSet presAssocID="{E6B687A0-2728-4C92-ADB1-F9B99CA3AADD}" presName="DropPinPlaceHolder" presStyleCnt="0"/>
      <dgm:spPr/>
    </dgm:pt>
    <dgm:pt modelId="{B1E475B8-9B17-4660-9ED4-5C18C698083F}" type="pres">
      <dgm:prSet presAssocID="{E6B687A0-2728-4C92-ADB1-F9B99CA3AADD}" presName="DropPin" presStyleLbl="alignNode1" presStyleIdx="0" presStyleCnt="3"/>
      <dgm:spPr/>
    </dgm:pt>
    <dgm:pt modelId="{1728478D-2C60-4D85-AFEE-479356D91E2D}" type="pres">
      <dgm:prSet presAssocID="{E6B687A0-2728-4C92-ADB1-F9B99CA3AADD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28EADA5-F786-4CEC-BF54-91F20C9A91B1}" type="pres">
      <dgm:prSet presAssocID="{E6B687A0-2728-4C92-ADB1-F9B99CA3AADD}" presName="L2TextContainer" presStyleLbl="revTx" presStyleIdx="0" presStyleCnt="6">
        <dgm:presLayoutVars>
          <dgm:bulletEnabled val="1"/>
        </dgm:presLayoutVars>
      </dgm:prSet>
      <dgm:spPr/>
    </dgm:pt>
    <dgm:pt modelId="{051BB833-4626-4F79-8466-6212367A6857}" type="pres">
      <dgm:prSet presAssocID="{E6B687A0-2728-4C92-ADB1-F9B99CA3AADD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4A987519-D93C-4EE4-BCA3-CFE27B74B983}" type="pres">
      <dgm:prSet presAssocID="{E6B687A0-2728-4C92-ADB1-F9B99CA3AADD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3675D3B-4B8E-4114-B821-F6D06252E84E}" type="pres">
      <dgm:prSet presAssocID="{E6B687A0-2728-4C92-ADB1-F9B99CA3AADD}" presName="EmptyPlaceHolder" presStyleCnt="0"/>
      <dgm:spPr/>
    </dgm:pt>
    <dgm:pt modelId="{8BBACAB3-3B4A-4EDD-8D31-2D7CC75B2DE5}" type="pres">
      <dgm:prSet presAssocID="{11FE202D-DD40-4AE3-B47E-C06937D6E0BC}" presName="spaceBetweenRectangles" presStyleCnt="0"/>
      <dgm:spPr/>
    </dgm:pt>
    <dgm:pt modelId="{1C29A878-1880-4F66-9588-088D3B19BA42}" type="pres">
      <dgm:prSet presAssocID="{E1940E62-24D1-4269-8A58-B8C3BB5FCEA4}" presName="composite" presStyleCnt="0"/>
      <dgm:spPr/>
    </dgm:pt>
    <dgm:pt modelId="{D58B1890-28CF-456C-A0DD-37147C343E66}" type="pres">
      <dgm:prSet presAssocID="{E1940E62-24D1-4269-8A58-B8C3BB5FCEA4}" presName="ConnectorPoint" presStyleLbl="lnNode1" presStyleIdx="1" presStyleCnt="3"/>
      <dgm:spPr>
        <a:solidFill>
          <a:schemeClr val="accent2">
            <a:hueOff val="-742426"/>
            <a:satOff val="2852"/>
            <a:lumOff val="2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C137302-CB06-4FC5-8702-0C08C87DEEEA}" type="pres">
      <dgm:prSet presAssocID="{E1940E62-24D1-4269-8A58-B8C3BB5FCEA4}" presName="DropPinPlaceHolder" presStyleCnt="0"/>
      <dgm:spPr/>
    </dgm:pt>
    <dgm:pt modelId="{5FDEDEE3-E823-423B-A930-9C2BE05DDF5D}" type="pres">
      <dgm:prSet presAssocID="{E1940E62-24D1-4269-8A58-B8C3BB5FCEA4}" presName="DropPin" presStyleLbl="alignNode1" presStyleIdx="1" presStyleCnt="3"/>
      <dgm:spPr/>
    </dgm:pt>
    <dgm:pt modelId="{B4BC1CD2-7B2F-4795-85BF-96031BA0D675}" type="pres">
      <dgm:prSet presAssocID="{E1940E62-24D1-4269-8A58-B8C3BB5FCEA4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C927696-3DEB-4252-AC49-196656ADA193}" type="pres">
      <dgm:prSet presAssocID="{E1940E62-24D1-4269-8A58-B8C3BB5FCEA4}" presName="L2TextContainer" presStyleLbl="revTx" presStyleIdx="2" presStyleCnt="6">
        <dgm:presLayoutVars>
          <dgm:bulletEnabled val="1"/>
        </dgm:presLayoutVars>
      </dgm:prSet>
      <dgm:spPr/>
    </dgm:pt>
    <dgm:pt modelId="{9048ED0A-7378-40F9-AE5B-4315716F5195}" type="pres">
      <dgm:prSet presAssocID="{E1940E62-24D1-4269-8A58-B8C3BB5FCEA4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ABA0FCD-A07E-44BE-B86E-7AB780BAB220}" type="pres">
      <dgm:prSet presAssocID="{E1940E62-24D1-4269-8A58-B8C3BB5FCEA4}" presName="ConnectLine" presStyleLbl="sibTrans1D1" presStyleIdx="1" presStyleCnt="3"/>
      <dgm:spPr>
        <a:noFill/>
        <a:ln w="12700" cap="flat" cmpd="sng" algn="ctr">
          <a:solidFill>
            <a:schemeClr val="accent2">
              <a:hueOff val="-742426"/>
              <a:satOff val="2852"/>
              <a:lumOff val="2059"/>
              <a:alphaOff val="0"/>
            </a:schemeClr>
          </a:solidFill>
          <a:prstDash val="dash"/>
          <a:miter lim="800000"/>
        </a:ln>
        <a:effectLst/>
      </dgm:spPr>
    </dgm:pt>
    <dgm:pt modelId="{7348E332-5604-4C6A-B0E3-E6336E0DB8EF}" type="pres">
      <dgm:prSet presAssocID="{E1940E62-24D1-4269-8A58-B8C3BB5FCEA4}" presName="EmptyPlaceHolder" presStyleCnt="0"/>
      <dgm:spPr/>
    </dgm:pt>
    <dgm:pt modelId="{EA742DDC-4C6C-4882-A227-5ED0E1694FB6}" type="pres">
      <dgm:prSet presAssocID="{F1B31109-5FB6-42A1-A1B8-325F0D448EFD}" presName="spaceBetweenRectangles" presStyleCnt="0"/>
      <dgm:spPr/>
    </dgm:pt>
    <dgm:pt modelId="{9765C9EB-E04C-4179-8D27-1EB1F42EC942}" type="pres">
      <dgm:prSet presAssocID="{2DC63CD1-39F6-4624-BDA5-3B99C833D932}" presName="composite" presStyleCnt="0"/>
      <dgm:spPr/>
    </dgm:pt>
    <dgm:pt modelId="{DCB3EDD1-8061-411D-ABE7-143642950073}" type="pres">
      <dgm:prSet presAssocID="{2DC63CD1-39F6-4624-BDA5-3B99C833D932}" presName="ConnectorPoint" presStyleLbl="lnNode1" presStyleIdx="2" presStyleCnt="3"/>
      <dgm:spPr>
        <a:solidFill>
          <a:schemeClr val="accent2">
            <a:hueOff val="-1484852"/>
            <a:satOff val="5704"/>
            <a:lumOff val="41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DB17A57-FC89-4521-8D43-3FA4DC48DF84}" type="pres">
      <dgm:prSet presAssocID="{2DC63CD1-39F6-4624-BDA5-3B99C833D932}" presName="DropPinPlaceHolder" presStyleCnt="0"/>
      <dgm:spPr/>
    </dgm:pt>
    <dgm:pt modelId="{9AA01720-EF00-4599-9A56-39838291C622}" type="pres">
      <dgm:prSet presAssocID="{2DC63CD1-39F6-4624-BDA5-3B99C833D932}" presName="DropPin" presStyleLbl="alignNode1" presStyleIdx="2" presStyleCnt="3"/>
      <dgm:spPr/>
    </dgm:pt>
    <dgm:pt modelId="{9C41EA1D-D6BB-4D88-AECD-325594F7D07C}" type="pres">
      <dgm:prSet presAssocID="{2DC63CD1-39F6-4624-BDA5-3B99C833D932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DF5FE14-28AB-4F46-87E7-088D5C4E8118}" type="pres">
      <dgm:prSet presAssocID="{2DC63CD1-39F6-4624-BDA5-3B99C833D932}" presName="L2TextContainer" presStyleLbl="revTx" presStyleIdx="4" presStyleCnt="6">
        <dgm:presLayoutVars>
          <dgm:bulletEnabled val="1"/>
        </dgm:presLayoutVars>
      </dgm:prSet>
      <dgm:spPr/>
    </dgm:pt>
    <dgm:pt modelId="{FF1C9A87-DBA2-433A-8B2D-8C99947FB6D7}" type="pres">
      <dgm:prSet presAssocID="{2DC63CD1-39F6-4624-BDA5-3B99C833D932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7F6C52E8-7AF4-4B93-8B19-B92E40D7A813}" type="pres">
      <dgm:prSet presAssocID="{2DC63CD1-39F6-4624-BDA5-3B99C833D932}" presName="ConnectLine" presStyleLbl="sibTrans1D1" presStyleIdx="2" presStyleCnt="3"/>
      <dgm:spPr>
        <a:noFill/>
        <a:ln w="12700" cap="flat" cmpd="sng" algn="ctr">
          <a:solidFill>
            <a:schemeClr val="accent2">
              <a:hueOff val="-1484852"/>
              <a:satOff val="5704"/>
              <a:lumOff val="4118"/>
              <a:alphaOff val="0"/>
            </a:schemeClr>
          </a:solidFill>
          <a:prstDash val="dash"/>
          <a:miter lim="800000"/>
        </a:ln>
        <a:effectLst/>
      </dgm:spPr>
    </dgm:pt>
    <dgm:pt modelId="{4449457F-367D-4460-865A-2F55430E7401}" type="pres">
      <dgm:prSet presAssocID="{2DC63CD1-39F6-4624-BDA5-3B99C833D932}" presName="EmptyPlaceHolder" presStyleCnt="0"/>
      <dgm:spPr/>
    </dgm:pt>
  </dgm:ptLst>
  <dgm:cxnLst>
    <dgm:cxn modelId="{2B06D717-DEA4-4E9B-A310-B3B137EC6CB6}" srcId="{41F48838-E6AB-4A8C-9A84-161FE2D5EE8E}" destId="{E1940E62-24D1-4269-8A58-B8C3BB5FCEA4}" srcOrd="1" destOrd="0" parTransId="{77F7BE4F-FC2C-43BB-A304-DCEAF8616619}" sibTransId="{F1B31109-5FB6-42A1-A1B8-325F0D448EFD}"/>
    <dgm:cxn modelId="{81012720-1EDD-45EA-86A5-9CC8F1C8F719}" type="presOf" srcId="{E1940E62-24D1-4269-8A58-B8C3BB5FCEA4}" destId="{9048ED0A-7378-40F9-AE5B-4315716F5195}" srcOrd="0" destOrd="0" presId="urn:microsoft.com/office/officeart/2017/3/layout/DropPinTimeline"/>
    <dgm:cxn modelId="{DBF15339-3536-4429-82E3-8600100174B8}" type="presOf" srcId="{2DC63CD1-39F6-4624-BDA5-3B99C833D932}" destId="{FF1C9A87-DBA2-433A-8B2D-8C99947FB6D7}" srcOrd="0" destOrd="0" presId="urn:microsoft.com/office/officeart/2017/3/layout/DropPinTimeline"/>
    <dgm:cxn modelId="{F113265F-839C-4A9F-A34A-A873D378B1C0}" type="presOf" srcId="{7B9649D6-4218-4B2A-9A14-20645A566C52}" destId="{B28EADA5-F786-4CEC-BF54-91F20C9A91B1}" srcOrd="0" destOrd="0" presId="urn:microsoft.com/office/officeart/2017/3/layout/DropPinTimeline"/>
    <dgm:cxn modelId="{3CCDDD68-D713-43F2-BE09-3DB76055450F}" srcId="{E6B687A0-2728-4C92-ADB1-F9B99CA3AADD}" destId="{7B9649D6-4218-4B2A-9A14-20645A566C52}" srcOrd="0" destOrd="0" parTransId="{B4EBD0CB-A28C-4F0F-8074-392CB0F6E54C}" sibTransId="{9A5122C4-37AF-4A8E-AC60-C8042FA6FDA9}"/>
    <dgm:cxn modelId="{34276B51-B0DE-42DD-833D-109D86C0B06E}" type="presOf" srcId="{41F48838-E6AB-4A8C-9A84-161FE2D5EE8E}" destId="{AA53E82C-7438-4192-A994-8DD3790D9EEF}" srcOrd="0" destOrd="0" presId="urn:microsoft.com/office/officeart/2017/3/layout/DropPinTimeline"/>
    <dgm:cxn modelId="{99F75E85-F82F-415A-BA24-24F63D2C9C69}" srcId="{41F48838-E6AB-4A8C-9A84-161FE2D5EE8E}" destId="{2DC63CD1-39F6-4624-BDA5-3B99C833D932}" srcOrd="2" destOrd="0" parTransId="{33C1B194-8914-4D00-BD23-E21FEB9570A7}" sibTransId="{CA95944B-BDA7-4620-95E1-ECB49A4F5E51}"/>
    <dgm:cxn modelId="{62ADDD97-C23D-472B-ABD0-27452E45BABE}" srcId="{E1940E62-24D1-4269-8A58-B8C3BB5FCEA4}" destId="{DA5307E1-875F-45EC-BDA9-3B81F68650D8}" srcOrd="0" destOrd="0" parTransId="{BB4B899D-5EC4-447B-9BE9-C3EBEEEFCA75}" sibTransId="{89006D52-68AE-4889-9A22-964F67DFA750}"/>
    <dgm:cxn modelId="{84F050AD-AE89-4921-AAB6-63825F624B1A}" type="presOf" srcId="{68EB9AB5-CB89-4C85-BDF9-187EB9BFB585}" destId="{DDF5FE14-28AB-4F46-87E7-088D5C4E8118}" srcOrd="0" destOrd="0" presId="urn:microsoft.com/office/officeart/2017/3/layout/DropPinTimeline"/>
    <dgm:cxn modelId="{234AD3CD-E96F-4C78-A253-D3956663D4AD}" type="presOf" srcId="{DA5307E1-875F-45EC-BDA9-3B81F68650D8}" destId="{BC927696-3DEB-4252-AC49-196656ADA193}" srcOrd="0" destOrd="0" presId="urn:microsoft.com/office/officeart/2017/3/layout/DropPinTimeline"/>
    <dgm:cxn modelId="{C3E183D4-D828-427D-B1FE-2E0DA16BAF1B}" srcId="{41F48838-E6AB-4A8C-9A84-161FE2D5EE8E}" destId="{E6B687A0-2728-4C92-ADB1-F9B99CA3AADD}" srcOrd="0" destOrd="0" parTransId="{D96460AF-D194-439C-A01B-9F8752C7984F}" sibTransId="{11FE202D-DD40-4AE3-B47E-C06937D6E0BC}"/>
    <dgm:cxn modelId="{47475FF4-610D-468D-A8B8-B1AA263EBDD7}" srcId="{2DC63CD1-39F6-4624-BDA5-3B99C833D932}" destId="{68EB9AB5-CB89-4C85-BDF9-187EB9BFB585}" srcOrd="0" destOrd="0" parTransId="{B4ABA968-DA76-4EAC-848B-53890E4702FF}" sibTransId="{6F58F668-B15B-4A11-8ED8-F3E3DA37A0E8}"/>
    <dgm:cxn modelId="{AA262EF7-C4CE-49B5-861E-90F374B864BD}" type="presOf" srcId="{E6B687A0-2728-4C92-ADB1-F9B99CA3AADD}" destId="{051BB833-4626-4F79-8466-6212367A6857}" srcOrd="0" destOrd="0" presId="urn:microsoft.com/office/officeart/2017/3/layout/DropPinTimeline"/>
    <dgm:cxn modelId="{00BBC7BD-11D3-4E95-A370-263234EA9008}" type="presParOf" srcId="{AA53E82C-7438-4192-A994-8DD3790D9EEF}" destId="{0EEA2F88-7632-437E-848C-52ED2110E3D4}" srcOrd="0" destOrd="0" presId="urn:microsoft.com/office/officeart/2017/3/layout/DropPinTimeline"/>
    <dgm:cxn modelId="{AA1E3D43-B817-4E77-AB75-A8F72A1BB8AF}" type="presParOf" srcId="{AA53E82C-7438-4192-A994-8DD3790D9EEF}" destId="{13E79932-5AC3-4B6B-A2F0-3D6D0AD28745}" srcOrd="1" destOrd="0" presId="urn:microsoft.com/office/officeart/2017/3/layout/DropPinTimeline"/>
    <dgm:cxn modelId="{5705680E-E97A-4816-BA20-DACF6611A4F4}" type="presParOf" srcId="{13E79932-5AC3-4B6B-A2F0-3D6D0AD28745}" destId="{635BE1E1-6FB8-4EB9-A2F5-77B1365F1DED}" srcOrd="0" destOrd="0" presId="urn:microsoft.com/office/officeart/2017/3/layout/DropPinTimeline"/>
    <dgm:cxn modelId="{65300E50-40AF-42C6-A2F4-FF715070FF75}" type="presParOf" srcId="{635BE1E1-6FB8-4EB9-A2F5-77B1365F1DED}" destId="{418AC8FD-DA3B-45C3-A7F4-793953DDA332}" srcOrd="0" destOrd="0" presId="urn:microsoft.com/office/officeart/2017/3/layout/DropPinTimeline"/>
    <dgm:cxn modelId="{4C1A4DD6-B9D6-4064-8FE4-4061A330460B}" type="presParOf" srcId="{635BE1E1-6FB8-4EB9-A2F5-77B1365F1DED}" destId="{AC1FCE9E-DD54-46BC-BB0B-36A9204657C1}" srcOrd="1" destOrd="0" presId="urn:microsoft.com/office/officeart/2017/3/layout/DropPinTimeline"/>
    <dgm:cxn modelId="{91E69297-5D4C-4BD5-9353-1E78BF69E227}" type="presParOf" srcId="{AC1FCE9E-DD54-46BC-BB0B-36A9204657C1}" destId="{B1E475B8-9B17-4660-9ED4-5C18C698083F}" srcOrd="0" destOrd="0" presId="urn:microsoft.com/office/officeart/2017/3/layout/DropPinTimeline"/>
    <dgm:cxn modelId="{785F2780-9C90-42A5-9A0B-B01BA9E4646A}" type="presParOf" srcId="{AC1FCE9E-DD54-46BC-BB0B-36A9204657C1}" destId="{1728478D-2C60-4D85-AFEE-479356D91E2D}" srcOrd="1" destOrd="0" presId="urn:microsoft.com/office/officeart/2017/3/layout/DropPinTimeline"/>
    <dgm:cxn modelId="{6C791D83-2202-43D8-A01D-C5D6BB681644}" type="presParOf" srcId="{635BE1E1-6FB8-4EB9-A2F5-77B1365F1DED}" destId="{B28EADA5-F786-4CEC-BF54-91F20C9A91B1}" srcOrd="2" destOrd="0" presId="urn:microsoft.com/office/officeart/2017/3/layout/DropPinTimeline"/>
    <dgm:cxn modelId="{983C1320-4A12-4A22-B2B6-4C32CAFE339E}" type="presParOf" srcId="{635BE1E1-6FB8-4EB9-A2F5-77B1365F1DED}" destId="{051BB833-4626-4F79-8466-6212367A6857}" srcOrd="3" destOrd="0" presId="urn:microsoft.com/office/officeart/2017/3/layout/DropPinTimeline"/>
    <dgm:cxn modelId="{717F6B58-F0AB-4AA2-B5A7-890FA1D7DB1F}" type="presParOf" srcId="{635BE1E1-6FB8-4EB9-A2F5-77B1365F1DED}" destId="{4A987519-D93C-4EE4-BCA3-CFE27B74B983}" srcOrd="4" destOrd="0" presId="urn:microsoft.com/office/officeart/2017/3/layout/DropPinTimeline"/>
    <dgm:cxn modelId="{A926201A-8290-4021-AFF2-8ACD99FE7238}" type="presParOf" srcId="{635BE1E1-6FB8-4EB9-A2F5-77B1365F1DED}" destId="{13675D3B-4B8E-4114-B821-F6D06252E84E}" srcOrd="5" destOrd="0" presId="urn:microsoft.com/office/officeart/2017/3/layout/DropPinTimeline"/>
    <dgm:cxn modelId="{7EED8608-A55B-4398-AE46-71B570B4150E}" type="presParOf" srcId="{13E79932-5AC3-4B6B-A2F0-3D6D0AD28745}" destId="{8BBACAB3-3B4A-4EDD-8D31-2D7CC75B2DE5}" srcOrd="1" destOrd="0" presId="urn:microsoft.com/office/officeart/2017/3/layout/DropPinTimeline"/>
    <dgm:cxn modelId="{250E6C7C-25C8-4D55-B5E8-EC7CF81310B3}" type="presParOf" srcId="{13E79932-5AC3-4B6B-A2F0-3D6D0AD28745}" destId="{1C29A878-1880-4F66-9588-088D3B19BA42}" srcOrd="2" destOrd="0" presId="urn:microsoft.com/office/officeart/2017/3/layout/DropPinTimeline"/>
    <dgm:cxn modelId="{FA92F5F8-1809-4E74-9E2E-16506024967D}" type="presParOf" srcId="{1C29A878-1880-4F66-9588-088D3B19BA42}" destId="{D58B1890-28CF-456C-A0DD-37147C343E66}" srcOrd="0" destOrd="0" presId="urn:microsoft.com/office/officeart/2017/3/layout/DropPinTimeline"/>
    <dgm:cxn modelId="{C4D15C16-349E-4AD3-888B-4A9ACF007F11}" type="presParOf" srcId="{1C29A878-1880-4F66-9588-088D3B19BA42}" destId="{8C137302-CB06-4FC5-8702-0C08C87DEEEA}" srcOrd="1" destOrd="0" presId="urn:microsoft.com/office/officeart/2017/3/layout/DropPinTimeline"/>
    <dgm:cxn modelId="{F7E61970-E5B4-4478-A421-95A30249A7A9}" type="presParOf" srcId="{8C137302-CB06-4FC5-8702-0C08C87DEEEA}" destId="{5FDEDEE3-E823-423B-A930-9C2BE05DDF5D}" srcOrd="0" destOrd="0" presId="urn:microsoft.com/office/officeart/2017/3/layout/DropPinTimeline"/>
    <dgm:cxn modelId="{FA7288C3-2262-4D57-A2F4-6F16973CEA2A}" type="presParOf" srcId="{8C137302-CB06-4FC5-8702-0C08C87DEEEA}" destId="{B4BC1CD2-7B2F-4795-85BF-96031BA0D675}" srcOrd="1" destOrd="0" presId="urn:microsoft.com/office/officeart/2017/3/layout/DropPinTimeline"/>
    <dgm:cxn modelId="{4F04441F-6D55-4B35-A5BE-DDB34312A50C}" type="presParOf" srcId="{1C29A878-1880-4F66-9588-088D3B19BA42}" destId="{BC927696-3DEB-4252-AC49-196656ADA193}" srcOrd="2" destOrd="0" presId="urn:microsoft.com/office/officeart/2017/3/layout/DropPinTimeline"/>
    <dgm:cxn modelId="{92F296EF-3C52-43B7-81AD-957A196BF19C}" type="presParOf" srcId="{1C29A878-1880-4F66-9588-088D3B19BA42}" destId="{9048ED0A-7378-40F9-AE5B-4315716F5195}" srcOrd="3" destOrd="0" presId="urn:microsoft.com/office/officeart/2017/3/layout/DropPinTimeline"/>
    <dgm:cxn modelId="{52C21FA7-2C6A-4E60-925E-11689F99A349}" type="presParOf" srcId="{1C29A878-1880-4F66-9588-088D3B19BA42}" destId="{CABA0FCD-A07E-44BE-B86E-7AB780BAB220}" srcOrd="4" destOrd="0" presId="urn:microsoft.com/office/officeart/2017/3/layout/DropPinTimeline"/>
    <dgm:cxn modelId="{5C41B66C-F915-4723-9C68-7A584B019E48}" type="presParOf" srcId="{1C29A878-1880-4F66-9588-088D3B19BA42}" destId="{7348E332-5604-4C6A-B0E3-E6336E0DB8EF}" srcOrd="5" destOrd="0" presId="urn:microsoft.com/office/officeart/2017/3/layout/DropPinTimeline"/>
    <dgm:cxn modelId="{540F78C4-1CF7-42F6-BD39-E1A03F491AA3}" type="presParOf" srcId="{13E79932-5AC3-4B6B-A2F0-3D6D0AD28745}" destId="{EA742DDC-4C6C-4882-A227-5ED0E1694FB6}" srcOrd="3" destOrd="0" presId="urn:microsoft.com/office/officeart/2017/3/layout/DropPinTimeline"/>
    <dgm:cxn modelId="{D950A45F-AB17-40E5-880F-CAF80D47BA23}" type="presParOf" srcId="{13E79932-5AC3-4B6B-A2F0-3D6D0AD28745}" destId="{9765C9EB-E04C-4179-8D27-1EB1F42EC942}" srcOrd="4" destOrd="0" presId="urn:microsoft.com/office/officeart/2017/3/layout/DropPinTimeline"/>
    <dgm:cxn modelId="{B089AC9C-27D6-4170-9E00-1160080FE3EC}" type="presParOf" srcId="{9765C9EB-E04C-4179-8D27-1EB1F42EC942}" destId="{DCB3EDD1-8061-411D-ABE7-143642950073}" srcOrd="0" destOrd="0" presId="urn:microsoft.com/office/officeart/2017/3/layout/DropPinTimeline"/>
    <dgm:cxn modelId="{9FBE6C3B-2B7D-4828-9274-E3ED925341C4}" type="presParOf" srcId="{9765C9EB-E04C-4179-8D27-1EB1F42EC942}" destId="{3DB17A57-FC89-4521-8D43-3FA4DC48DF84}" srcOrd="1" destOrd="0" presId="urn:microsoft.com/office/officeart/2017/3/layout/DropPinTimeline"/>
    <dgm:cxn modelId="{D849D361-4537-41D3-80C7-318469B14445}" type="presParOf" srcId="{3DB17A57-FC89-4521-8D43-3FA4DC48DF84}" destId="{9AA01720-EF00-4599-9A56-39838291C622}" srcOrd="0" destOrd="0" presId="urn:microsoft.com/office/officeart/2017/3/layout/DropPinTimeline"/>
    <dgm:cxn modelId="{9D070254-EA9F-4F67-874F-95571A389E76}" type="presParOf" srcId="{3DB17A57-FC89-4521-8D43-3FA4DC48DF84}" destId="{9C41EA1D-D6BB-4D88-AECD-325594F7D07C}" srcOrd="1" destOrd="0" presId="urn:microsoft.com/office/officeart/2017/3/layout/DropPinTimeline"/>
    <dgm:cxn modelId="{43B7D468-EEA8-4DF7-98A7-0259635BD599}" type="presParOf" srcId="{9765C9EB-E04C-4179-8D27-1EB1F42EC942}" destId="{DDF5FE14-28AB-4F46-87E7-088D5C4E8118}" srcOrd="2" destOrd="0" presId="urn:microsoft.com/office/officeart/2017/3/layout/DropPinTimeline"/>
    <dgm:cxn modelId="{B04B54FA-1C31-4E84-A838-7537E6C319B0}" type="presParOf" srcId="{9765C9EB-E04C-4179-8D27-1EB1F42EC942}" destId="{FF1C9A87-DBA2-433A-8B2D-8C99947FB6D7}" srcOrd="3" destOrd="0" presId="urn:microsoft.com/office/officeart/2017/3/layout/DropPinTimeline"/>
    <dgm:cxn modelId="{6D1D577E-F23A-448A-9BAE-564D6B9FB5A4}" type="presParOf" srcId="{9765C9EB-E04C-4179-8D27-1EB1F42EC942}" destId="{7F6C52E8-7AF4-4B93-8B19-B92E40D7A813}" srcOrd="4" destOrd="0" presId="urn:microsoft.com/office/officeart/2017/3/layout/DropPinTimeline"/>
    <dgm:cxn modelId="{1B7B77F6-B065-4638-A2C9-A29DB9FBD0A7}" type="presParOf" srcId="{9765C9EB-E04C-4179-8D27-1EB1F42EC942}" destId="{4449457F-367D-4460-865A-2F55430E7401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A2F88-7632-437E-848C-52ED2110E3D4}">
      <dsp:nvSpPr>
        <dsp:cNvPr id="0" name=""/>
        <dsp:cNvSpPr/>
      </dsp:nvSpPr>
      <dsp:spPr>
        <a:xfrm>
          <a:off x="0" y="217876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475B8-9B17-4660-9ED4-5C18C698083F}">
      <dsp:nvSpPr>
        <dsp:cNvPr id="0" name=""/>
        <dsp:cNvSpPr/>
      </dsp:nvSpPr>
      <dsp:spPr>
        <a:xfrm rot="8100000">
          <a:off x="76419" y="502119"/>
          <a:ext cx="320448" cy="320448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8478D-2C60-4D85-AFEE-479356D91E2D}">
      <dsp:nvSpPr>
        <dsp:cNvPr id="0" name=""/>
        <dsp:cNvSpPr/>
      </dsp:nvSpPr>
      <dsp:spPr>
        <a:xfrm>
          <a:off x="112018" y="537718"/>
          <a:ext cx="249250" cy="2492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EADA5-F786-4CEC-BF54-91F20C9A91B1}">
      <dsp:nvSpPr>
        <dsp:cNvPr id="0" name=""/>
        <dsp:cNvSpPr/>
      </dsp:nvSpPr>
      <dsp:spPr>
        <a:xfrm>
          <a:off x="463234" y="888934"/>
          <a:ext cx="4364093" cy="128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Avery, MacLeod &amp; McCarty - Strong evidence that DNA is genetic material</a:t>
          </a:r>
        </a:p>
      </dsp:txBody>
      <dsp:txXfrm>
        <a:off x="463234" y="888934"/>
        <a:ext cx="4364093" cy="1289827"/>
      </dsp:txXfrm>
    </dsp:sp>
    <dsp:sp modelId="{051BB833-4626-4F79-8466-6212367A6857}">
      <dsp:nvSpPr>
        <dsp:cNvPr id="0" name=""/>
        <dsp:cNvSpPr/>
      </dsp:nvSpPr>
      <dsp:spPr>
        <a:xfrm>
          <a:off x="463234" y="435752"/>
          <a:ext cx="4364093" cy="453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1944</a:t>
          </a:r>
        </a:p>
      </dsp:txBody>
      <dsp:txXfrm>
        <a:off x="463234" y="435752"/>
        <a:ext cx="4364093" cy="453182"/>
      </dsp:txXfrm>
    </dsp:sp>
    <dsp:sp modelId="{4A987519-D93C-4EE4-BCA3-CFE27B74B983}">
      <dsp:nvSpPr>
        <dsp:cNvPr id="0" name=""/>
        <dsp:cNvSpPr/>
      </dsp:nvSpPr>
      <dsp:spPr>
        <a:xfrm>
          <a:off x="236643" y="888934"/>
          <a:ext cx="0" cy="128982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AC8FD-DA3B-45C3-A7F4-793953DDA332}">
      <dsp:nvSpPr>
        <dsp:cNvPr id="0" name=""/>
        <dsp:cNvSpPr/>
      </dsp:nvSpPr>
      <dsp:spPr>
        <a:xfrm>
          <a:off x="194981" y="2137975"/>
          <a:ext cx="81572" cy="81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EDEE3-E823-423B-A930-9C2BE05DDF5D}">
      <dsp:nvSpPr>
        <dsp:cNvPr id="0" name=""/>
        <dsp:cNvSpPr/>
      </dsp:nvSpPr>
      <dsp:spPr>
        <a:xfrm rot="18900000">
          <a:off x="2695194" y="3534956"/>
          <a:ext cx="320448" cy="320448"/>
        </a:xfrm>
        <a:prstGeom prst="teardrop">
          <a:avLst>
            <a:gd name="adj" fmla="val 115000"/>
          </a:avLst>
        </a:prstGeom>
        <a:solidFill>
          <a:schemeClr val="accent2">
            <a:hueOff val="-742426"/>
            <a:satOff val="2852"/>
            <a:lumOff val="2059"/>
            <a:alphaOff val="0"/>
          </a:schemeClr>
        </a:solidFill>
        <a:ln w="12700" cap="flat" cmpd="sng" algn="ctr">
          <a:solidFill>
            <a:schemeClr val="accent2">
              <a:hueOff val="-742426"/>
              <a:satOff val="2852"/>
              <a:lumOff val="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C1CD2-7B2F-4795-85BF-96031BA0D675}">
      <dsp:nvSpPr>
        <dsp:cNvPr id="0" name=""/>
        <dsp:cNvSpPr/>
      </dsp:nvSpPr>
      <dsp:spPr>
        <a:xfrm>
          <a:off x="2730793" y="3570555"/>
          <a:ext cx="249250" cy="2492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27696-3DEB-4252-AC49-196656ADA193}">
      <dsp:nvSpPr>
        <dsp:cNvPr id="0" name=""/>
        <dsp:cNvSpPr/>
      </dsp:nvSpPr>
      <dsp:spPr>
        <a:xfrm>
          <a:off x="3082010" y="2178762"/>
          <a:ext cx="4364093" cy="128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Chargaff - careful analysis of DNA from a wide variety of organisms. Content of A,T, C &amp; G varied widely according to the organism, however: A=T and C=G (Chargaff’ Rule)</a:t>
          </a:r>
        </a:p>
      </dsp:txBody>
      <dsp:txXfrm>
        <a:off x="3082010" y="2178762"/>
        <a:ext cx="4364093" cy="1289827"/>
      </dsp:txXfrm>
    </dsp:sp>
    <dsp:sp modelId="{9048ED0A-7378-40F9-AE5B-4315716F5195}">
      <dsp:nvSpPr>
        <dsp:cNvPr id="0" name=""/>
        <dsp:cNvSpPr/>
      </dsp:nvSpPr>
      <dsp:spPr>
        <a:xfrm>
          <a:off x="3082010" y="3468589"/>
          <a:ext cx="4364093" cy="453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1950</a:t>
          </a:r>
        </a:p>
      </dsp:txBody>
      <dsp:txXfrm>
        <a:off x="3082010" y="3468589"/>
        <a:ext cx="4364093" cy="453182"/>
      </dsp:txXfrm>
    </dsp:sp>
    <dsp:sp modelId="{CABA0FCD-A07E-44BE-B86E-7AB780BAB220}">
      <dsp:nvSpPr>
        <dsp:cNvPr id="0" name=""/>
        <dsp:cNvSpPr/>
      </dsp:nvSpPr>
      <dsp:spPr>
        <a:xfrm>
          <a:off x="2855418" y="2178762"/>
          <a:ext cx="0" cy="1289827"/>
        </a:xfrm>
        <a:prstGeom prst="line">
          <a:avLst/>
        </a:prstGeom>
        <a:noFill/>
        <a:ln w="12700" cap="flat" cmpd="sng" algn="ctr">
          <a:solidFill>
            <a:schemeClr val="accent2">
              <a:hueOff val="-742426"/>
              <a:satOff val="2852"/>
              <a:lumOff val="205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B1890-28CF-456C-A0DD-37147C343E66}">
      <dsp:nvSpPr>
        <dsp:cNvPr id="0" name=""/>
        <dsp:cNvSpPr/>
      </dsp:nvSpPr>
      <dsp:spPr>
        <a:xfrm>
          <a:off x="2813757" y="2137975"/>
          <a:ext cx="81572" cy="81572"/>
        </a:xfrm>
        <a:prstGeom prst="ellipse">
          <a:avLst/>
        </a:prstGeom>
        <a:solidFill>
          <a:schemeClr val="accent2">
            <a:hueOff val="-742426"/>
            <a:satOff val="2852"/>
            <a:lumOff val="2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01720-EF00-4599-9A56-39838291C622}">
      <dsp:nvSpPr>
        <dsp:cNvPr id="0" name=""/>
        <dsp:cNvSpPr/>
      </dsp:nvSpPr>
      <dsp:spPr>
        <a:xfrm rot="8100000">
          <a:off x="5313970" y="502119"/>
          <a:ext cx="320448" cy="320448"/>
        </a:xfrm>
        <a:prstGeom prst="teardrop">
          <a:avLst>
            <a:gd name="adj" fmla="val 115000"/>
          </a:avLst>
        </a:prstGeom>
        <a:solidFill>
          <a:schemeClr val="accent2">
            <a:hueOff val="-1484852"/>
            <a:satOff val="5704"/>
            <a:lumOff val="4118"/>
            <a:alphaOff val="0"/>
          </a:schemeClr>
        </a:solidFill>
        <a:ln w="12700" cap="flat" cmpd="sng" algn="ctr">
          <a:solidFill>
            <a:schemeClr val="accent2">
              <a:hueOff val="-1484852"/>
              <a:satOff val="5704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1EA1D-D6BB-4D88-AECD-325594F7D07C}">
      <dsp:nvSpPr>
        <dsp:cNvPr id="0" name=""/>
        <dsp:cNvSpPr/>
      </dsp:nvSpPr>
      <dsp:spPr>
        <a:xfrm>
          <a:off x="5349569" y="537718"/>
          <a:ext cx="249250" cy="2492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5FE14-28AB-4F46-87E7-088D5C4E8118}">
      <dsp:nvSpPr>
        <dsp:cNvPr id="0" name=""/>
        <dsp:cNvSpPr/>
      </dsp:nvSpPr>
      <dsp:spPr>
        <a:xfrm>
          <a:off x="5700785" y="888934"/>
          <a:ext cx="4364093" cy="128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Watson &amp; Crick - structure of DNA (1962 Nobel Prize with M. Wilkens, 1962)</a:t>
          </a:r>
        </a:p>
      </dsp:txBody>
      <dsp:txXfrm>
        <a:off x="5700785" y="888934"/>
        <a:ext cx="4364093" cy="1289827"/>
      </dsp:txXfrm>
    </dsp:sp>
    <dsp:sp modelId="{FF1C9A87-DBA2-433A-8B2D-8C99947FB6D7}">
      <dsp:nvSpPr>
        <dsp:cNvPr id="0" name=""/>
        <dsp:cNvSpPr/>
      </dsp:nvSpPr>
      <dsp:spPr>
        <a:xfrm>
          <a:off x="5700785" y="435752"/>
          <a:ext cx="4364093" cy="453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1953</a:t>
          </a:r>
        </a:p>
      </dsp:txBody>
      <dsp:txXfrm>
        <a:off x="5700785" y="435752"/>
        <a:ext cx="4364093" cy="453182"/>
      </dsp:txXfrm>
    </dsp:sp>
    <dsp:sp modelId="{7F6C52E8-7AF4-4B93-8B19-B92E40D7A813}">
      <dsp:nvSpPr>
        <dsp:cNvPr id="0" name=""/>
        <dsp:cNvSpPr/>
      </dsp:nvSpPr>
      <dsp:spPr>
        <a:xfrm>
          <a:off x="5474194" y="888934"/>
          <a:ext cx="0" cy="1289827"/>
        </a:xfrm>
        <a:prstGeom prst="line">
          <a:avLst/>
        </a:prstGeom>
        <a:noFill/>
        <a:ln w="12700" cap="flat" cmpd="sng" algn="ctr">
          <a:solidFill>
            <a:schemeClr val="accent2">
              <a:hueOff val="-1484852"/>
              <a:satOff val="5704"/>
              <a:lumOff val="411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3EDD1-8061-411D-ABE7-143642950073}">
      <dsp:nvSpPr>
        <dsp:cNvPr id="0" name=""/>
        <dsp:cNvSpPr/>
      </dsp:nvSpPr>
      <dsp:spPr>
        <a:xfrm>
          <a:off x="5432532" y="2137975"/>
          <a:ext cx="81572" cy="81572"/>
        </a:xfrm>
        <a:prstGeom prst="ellipse">
          <a:avLst/>
        </a:prstGeom>
        <a:solidFill>
          <a:schemeClr val="accent2">
            <a:hueOff val="-1484852"/>
            <a:satOff val="5704"/>
            <a:lumOff val="41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7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5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6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2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4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636A1-05D8-4C64-A27F-0CA49F8D9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6D3BB-679C-40A2-926E-BC5D0C8E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IN" sz="6600"/>
              <a:t>BIOCHEMISTRY OF</a:t>
            </a:r>
            <a:br>
              <a:rPr lang="en-IN" sz="6600"/>
            </a:br>
            <a:r>
              <a:rPr lang="en-IN" sz="6600"/>
              <a:t>NUCLEIC ACIDS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6D2E7-DBEF-4BF2-BCBB-4B534CCE2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IN" dirty="0">
                <a:latin typeface="Monotype Corsiva" panose="03010101010201010101" pitchFamily="66" charset="0"/>
              </a:rPr>
              <a:t>Chemistry of purines and pyrimidines</a:t>
            </a:r>
          </a:p>
        </p:txBody>
      </p:sp>
    </p:spTree>
    <p:extLst>
      <p:ext uri="{BB962C8B-B14F-4D97-AF65-F5344CB8AC3E}">
        <p14:creationId xmlns:p14="http://schemas.microsoft.com/office/powerpoint/2010/main" val="207530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8257-CEB4-4D73-BBD3-EFAEF4AE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Purine bases of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C86C-F392-4429-954F-78EBBC20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2478023"/>
            <a:ext cx="5743575" cy="40656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Plants contain certain methylated purines.</a:t>
            </a:r>
          </a:p>
          <a:p>
            <a:r>
              <a:rPr lang="en-US" dirty="0"/>
              <a:t>Caffeine (1,3,7-trimethylxanthine):</a:t>
            </a:r>
          </a:p>
          <a:p>
            <a:pPr marL="539750" indent="-269875"/>
            <a:r>
              <a:rPr lang="en-US" dirty="0"/>
              <a:t>It is found in coffee.</a:t>
            </a:r>
          </a:p>
          <a:p>
            <a:pPr marL="539750" indent="-269875"/>
            <a:r>
              <a:rPr lang="en-US" dirty="0"/>
              <a:t>It acts as a stimulant.</a:t>
            </a:r>
          </a:p>
          <a:p>
            <a:endParaRPr lang="en-US" dirty="0"/>
          </a:p>
          <a:p>
            <a:r>
              <a:rPr lang="en-US" dirty="0"/>
              <a:t>Theophylline (1,3-dimethylxanthine):</a:t>
            </a:r>
          </a:p>
          <a:p>
            <a:pPr marL="539750" indent="-269875"/>
            <a:r>
              <a:rPr lang="en-US" dirty="0"/>
              <a:t>Present in tea leaves.</a:t>
            </a:r>
          </a:p>
          <a:p>
            <a:pPr marL="539750" indent="-269875"/>
            <a:r>
              <a:rPr lang="en-US" dirty="0"/>
              <a:t>It acts as a bronchial smooth muscle relaxant.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9952D-7A36-4BC1-BC1E-CFBF6A7B5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49" y="3576351"/>
            <a:ext cx="5603095" cy="18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8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FEC1-0F7F-42B8-B984-BAEC8EEC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Special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2627-FA9E-4C1C-B308-8C3EBC43B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Present in the free state in the cell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59CF7-2DF4-43FB-8DBD-8642CE7BE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65" y="3544061"/>
            <a:ext cx="8908821" cy="21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0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CBE6-7349-4D97-9965-E0A681FA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Analogues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8C11-2EAB-4F55-9330-16574C97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Allopurinol:</a:t>
            </a:r>
          </a:p>
          <a:p>
            <a:pPr marL="539750" indent="-182563"/>
            <a:r>
              <a:rPr lang="en-IN" dirty="0"/>
              <a:t>Inhibits xanthine oxidase &amp; used in the treatment of  hyperuricemia (gout)</a:t>
            </a:r>
          </a:p>
          <a:p>
            <a:endParaRPr lang="en-IN" dirty="0"/>
          </a:p>
          <a:p>
            <a:r>
              <a:rPr lang="en-IN" dirty="0"/>
              <a:t>6-mercaptopurine:</a:t>
            </a:r>
          </a:p>
          <a:p>
            <a:pPr marL="539750" indent="-182563"/>
            <a:r>
              <a:rPr lang="en-IN" dirty="0"/>
              <a:t>It inhibits purine nucleotide synthesis &amp; used as an anticancer  drug</a:t>
            </a:r>
          </a:p>
          <a:p>
            <a:endParaRPr lang="en-IN" dirty="0"/>
          </a:p>
          <a:p>
            <a:r>
              <a:rPr lang="en-US" dirty="0"/>
              <a:t>5-fluorouracil:</a:t>
            </a:r>
          </a:p>
          <a:p>
            <a:pPr marL="539750" indent="-182563"/>
            <a:r>
              <a:rPr lang="en-US" dirty="0"/>
              <a:t>It inhibits the enzyme thymidylate synthase.</a:t>
            </a:r>
          </a:p>
          <a:p>
            <a:pPr marL="539750" indent="-182563"/>
            <a:r>
              <a:rPr lang="en-US" dirty="0"/>
              <a:t>It is used in the treatment of cancer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9778C-AA3F-4E49-87BB-B418B612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97" y="5256008"/>
            <a:ext cx="1676353" cy="1381372"/>
          </a:xfrm>
          <a:prstGeom prst="rect">
            <a:avLst/>
          </a:prstGeom>
        </p:spPr>
      </p:pic>
      <p:pic>
        <p:nvPicPr>
          <p:cNvPr id="3074" name="Picture 2" descr="Mercaptopurine - Wikipedia">
            <a:extLst>
              <a:ext uri="{FF2B5EF4-FFF2-40B4-BE49-F238E27FC236}">
                <a16:creationId xmlns:a16="http://schemas.microsoft.com/office/drawing/2014/main" id="{AE99B150-2FC0-45A0-A0CF-2CA03F93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835" y="3701224"/>
            <a:ext cx="1090647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lopurinol - Wikipedia">
            <a:extLst>
              <a:ext uri="{FF2B5EF4-FFF2-40B4-BE49-F238E27FC236}">
                <a16:creationId xmlns:a16="http://schemas.microsoft.com/office/drawing/2014/main" id="{0DB471A7-17E1-4A9F-AFF9-E41176F6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312" y="1758314"/>
            <a:ext cx="1478326" cy="13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8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6FA4-B9D8-44C7-B31D-94F0EA8B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Pentose Sugar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534CA-148B-4F84-B039-DF56BF743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4" y="2837522"/>
            <a:ext cx="10639262" cy="3667781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DNA &amp; RNA are distinguished based on the pentose sugar present</a:t>
            </a:r>
          </a:p>
          <a:p>
            <a:pPr marL="539750" indent="-182563"/>
            <a:r>
              <a:rPr lang="en-IN" dirty="0"/>
              <a:t>DNA contains </a:t>
            </a:r>
            <a:r>
              <a:rPr lang="el-GR" dirty="0"/>
              <a:t>β-</a:t>
            </a:r>
            <a:r>
              <a:rPr lang="en-IN" dirty="0"/>
              <a:t>D-2-deoxyribose</a:t>
            </a:r>
          </a:p>
          <a:p>
            <a:pPr marL="539750" indent="-182563"/>
            <a:r>
              <a:rPr lang="en-IN" dirty="0"/>
              <a:t>RNA contains </a:t>
            </a:r>
            <a:r>
              <a:rPr lang="el-GR" dirty="0"/>
              <a:t>β-</a:t>
            </a:r>
            <a:r>
              <a:rPr lang="en-IN" dirty="0"/>
              <a:t>D-ribose</a:t>
            </a:r>
          </a:p>
          <a:p>
            <a:endParaRPr lang="en-US" dirty="0"/>
          </a:p>
          <a:p>
            <a:r>
              <a:rPr lang="en-US" dirty="0"/>
              <a:t>Absence of the 2′ hydroxyl group in deoxyribose is responsible </a:t>
            </a:r>
          </a:p>
          <a:p>
            <a:pPr marL="627063" indent="-269875"/>
            <a:r>
              <a:rPr lang="en-US" dirty="0"/>
              <a:t>for much greater chemical stability of DNA</a:t>
            </a:r>
          </a:p>
          <a:p>
            <a:pPr marL="627063" indent="-269875"/>
            <a:r>
              <a:rPr lang="en-US" dirty="0"/>
              <a:t>The increased flexibility of DNA</a:t>
            </a:r>
          </a:p>
          <a:p>
            <a:pPr marL="627063" indent="-269875"/>
            <a:r>
              <a:rPr lang="en-US" dirty="0"/>
              <a:t>which allows DNA to assume the double-helix conformation</a:t>
            </a:r>
            <a:endParaRPr lang="en-IN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42856C9-8213-4376-9CF9-3494CA80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284823"/>
            <a:ext cx="5327372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0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E615-1461-4B7C-A407-3B08CE85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Nucleoside</a:t>
            </a:r>
          </a:p>
        </p:txBody>
      </p:sp>
      <p:pic>
        <p:nvPicPr>
          <p:cNvPr id="5122" name="Picture 2" descr="Nucleoside - Wikipedia">
            <a:extLst>
              <a:ext uri="{FF2B5EF4-FFF2-40B4-BE49-F238E27FC236}">
                <a16:creationId xmlns:a16="http://schemas.microsoft.com/office/drawing/2014/main" id="{DD0B1FB7-B084-4E68-A48B-63B3606C6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666" y="295085"/>
            <a:ext cx="2569692" cy="23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the difference between a nucleoside and a nucleotide? from  Chemistry Biomolecules Class 12 Assam Board">
            <a:extLst>
              <a:ext uri="{FF2B5EF4-FFF2-40B4-BE49-F238E27FC236}">
                <a16:creationId xmlns:a16="http://schemas.microsoft.com/office/drawing/2014/main" id="{0227101D-723C-41F1-8F62-38346B9C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380" y="2265453"/>
            <a:ext cx="274318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menclature and Abridged Formulas of Nucleosides">
            <a:extLst>
              <a:ext uri="{FF2B5EF4-FFF2-40B4-BE49-F238E27FC236}">
                <a16:creationId xmlns:a16="http://schemas.microsoft.com/office/drawing/2014/main" id="{AB606BD2-AD05-41E0-A3C2-305B4080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54" y="4946470"/>
            <a:ext cx="3848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F71E-1152-44B3-904B-8A4900B0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42" y="2478023"/>
            <a:ext cx="8335101" cy="31825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Composed of nitrogenous base and Pentose sugar</a:t>
            </a:r>
          </a:p>
          <a:p>
            <a:endParaRPr lang="en-US" dirty="0"/>
          </a:p>
          <a:p>
            <a:r>
              <a:rPr lang="en-US" dirty="0"/>
              <a:t>N-glycosidic bond between nitrogen of base and  sugar carbon</a:t>
            </a:r>
          </a:p>
          <a:p>
            <a:endParaRPr lang="en-US" dirty="0"/>
          </a:p>
          <a:p>
            <a:r>
              <a:rPr lang="en-US" dirty="0"/>
              <a:t>Nucleosides with purine bases have the suffix – sine while pyrimidine nucleosides end with - dine</a:t>
            </a:r>
          </a:p>
        </p:txBody>
      </p:sp>
    </p:spTree>
    <p:extLst>
      <p:ext uri="{BB962C8B-B14F-4D97-AF65-F5344CB8AC3E}">
        <p14:creationId xmlns:p14="http://schemas.microsoft.com/office/powerpoint/2010/main" val="71989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79A7-7869-4216-8749-629D58AD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Nucleotide</a:t>
            </a:r>
          </a:p>
        </p:txBody>
      </p:sp>
      <p:pic>
        <p:nvPicPr>
          <p:cNvPr id="6148" name="Picture 4" descr="Nucleoside vs Nucleotide - Difference and Comparison | Diffen">
            <a:extLst>
              <a:ext uri="{FF2B5EF4-FFF2-40B4-BE49-F238E27FC236}">
                <a16:creationId xmlns:a16="http://schemas.microsoft.com/office/drawing/2014/main" id="{09CA5B8F-DF88-48C9-BDCE-7E2BEE7C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4" y="2205037"/>
            <a:ext cx="11385071" cy="39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9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006D-C226-4C06-990D-202E3A01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Principal Nucleotides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929EC-5EA2-4941-8E87-66F407C5B3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Ribonucleotides are named as</a:t>
            </a:r>
          </a:p>
          <a:p>
            <a:r>
              <a:rPr lang="en-IN" sz="2700" dirty="0"/>
              <a:t>Adenine = Adenosine monophosphate (AMP)</a:t>
            </a:r>
          </a:p>
          <a:p>
            <a:r>
              <a:rPr lang="en-IN" sz="2700" dirty="0"/>
              <a:t>Guanine = Guanosine monophosphate (GMP)</a:t>
            </a:r>
          </a:p>
          <a:p>
            <a:r>
              <a:rPr lang="en-IN" sz="2700" dirty="0"/>
              <a:t>Cytosine = Cytidine monophosphate (CMP)</a:t>
            </a:r>
          </a:p>
          <a:p>
            <a:r>
              <a:rPr lang="en-IN" sz="2700" dirty="0"/>
              <a:t>Thymine = Thymidine monophosphate (TMP)</a:t>
            </a:r>
          </a:p>
          <a:p>
            <a:r>
              <a:rPr lang="en-IN" sz="2700" dirty="0"/>
              <a:t>Uracil = Uridine monophosphate (UMP)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B4C16-0009-404D-ACD1-29B90C4095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Deoxyribonucleotides are named as</a:t>
            </a:r>
          </a:p>
          <a:p>
            <a:r>
              <a:rPr lang="en-IN" dirty="0"/>
              <a:t>Adenine = Deoxyadenosine monophosphate (</a:t>
            </a:r>
            <a:r>
              <a:rPr lang="en-IN" dirty="0" err="1"/>
              <a:t>dAMP</a:t>
            </a:r>
            <a:r>
              <a:rPr lang="en-IN" dirty="0"/>
              <a:t>)</a:t>
            </a:r>
          </a:p>
          <a:p>
            <a:r>
              <a:rPr lang="en-IN" dirty="0"/>
              <a:t>Guanine = Deoxyguanosine monophosphate (</a:t>
            </a:r>
            <a:r>
              <a:rPr lang="en-IN" dirty="0" err="1"/>
              <a:t>dGMP</a:t>
            </a:r>
            <a:r>
              <a:rPr lang="en-IN" dirty="0"/>
              <a:t>)</a:t>
            </a:r>
          </a:p>
          <a:p>
            <a:r>
              <a:rPr lang="en-IN" dirty="0"/>
              <a:t>Cytosine = Deoxycytidine monophosphate (</a:t>
            </a:r>
            <a:r>
              <a:rPr lang="en-IN" dirty="0" err="1"/>
              <a:t>dCMP</a:t>
            </a:r>
            <a:r>
              <a:rPr lang="en-IN" dirty="0"/>
              <a:t>)</a:t>
            </a:r>
          </a:p>
          <a:p>
            <a:r>
              <a:rPr lang="en-IN" dirty="0"/>
              <a:t>Thymine = Deoxythymidine monophosphate (dTMP)</a:t>
            </a:r>
          </a:p>
          <a:p>
            <a:r>
              <a:rPr lang="en-IN" dirty="0"/>
              <a:t>Uracil = </a:t>
            </a:r>
            <a:r>
              <a:rPr lang="en-IN" dirty="0" err="1"/>
              <a:t>Deoxyuridine</a:t>
            </a:r>
            <a:r>
              <a:rPr lang="en-IN" dirty="0"/>
              <a:t> monophosphate (</a:t>
            </a:r>
            <a:r>
              <a:rPr lang="en-IN" dirty="0" err="1"/>
              <a:t>dUMP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243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5F71B8-433E-42E2-84ED-FD119055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Functions of Nucleotides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F9AE2-3E23-4085-AE3F-6A4B4F2A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Nucleic acid biosynthesis- DNA, RNA</a:t>
            </a:r>
          </a:p>
          <a:p>
            <a:r>
              <a:rPr lang="en-IN" dirty="0"/>
              <a:t>Energy production and transduction - ATP</a:t>
            </a:r>
          </a:p>
          <a:p>
            <a:r>
              <a:rPr lang="en-IN" dirty="0"/>
              <a:t>Protein biosynthesis - GTP</a:t>
            </a:r>
          </a:p>
          <a:p>
            <a:r>
              <a:rPr lang="en-IN" dirty="0"/>
              <a:t>Intra- and intercellular signal transduction - cAMP </a:t>
            </a:r>
          </a:p>
          <a:p>
            <a:r>
              <a:rPr lang="en-US" dirty="0"/>
              <a:t>Carrier of methyl group in the form </a:t>
            </a:r>
            <a:r>
              <a:rPr lang="en-IN" dirty="0"/>
              <a:t>S-adenosyl methionine (SAM)</a:t>
            </a:r>
          </a:p>
          <a:p>
            <a:r>
              <a:rPr lang="en-US" dirty="0"/>
              <a:t>Components of coenzymes: NAD, FAD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046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6766-37D6-4380-BB3B-103A4A12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Properties of Nucleotides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6B57-73D1-48D6-8E02-48781D154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1. Negative charge at physiological pH</a:t>
            </a:r>
          </a:p>
          <a:p>
            <a:r>
              <a:rPr lang="en-US" dirty="0"/>
              <a:t>Mononucleotides have a negative charge at physiological pH</a:t>
            </a:r>
          </a:p>
          <a:p>
            <a:endParaRPr lang="en-US" dirty="0"/>
          </a:p>
          <a:p>
            <a:r>
              <a:rPr lang="en-US" dirty="0"/>
              <a:t>Nucleosides and or free purine or pyrimidine bases are uncharged at physiological pH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457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FEB8-5A62-4D9A-A33D-11C62793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 UV light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D5FB-F83A-4409-A587-2B3A374F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478024"/>
            <a:ext cx="7505700" cy="36941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conjugated double bonds of the heterocyclic bases of purines and pyrimidines ensure that nucleosides, nucleotides  and polynucleotides absorb UV</a:t>
            </a:r>
          </a:p>
          <a:p>
            <a:r>
              <a:rPr lang="en-US" dirty="0"/>
              <a:t>Their spectra are pH- dependent but all common nucleotides absorb light at a wave length close to 260 nm at pH 7,0</a:t>
            </a:r>
          </a:p>
          <a:p>
            <a:r>
              <a:rPr lang="en-US" dirty="0"/>
              <a:t>Nucleotide and nucleic acid concentrations thus often are expressed in terms of ‘absorbance at 260 nm’</a:t>
            </a:r>
            <a:r>
              <a:rPr lang="en-IN" dirty="0"/>
              <a:t> </a:t>
            </a:r>
            <a:endParaRPr lang="en-US" dirty="0"/>
          </a:p>
        </p:txBody>
      </p:sp>
      <p:pic>
        <p:nvPicPr>
          <p:cNvPr id="7170" name="Picture 2" descr="biomers.net | FAQ - biomers.net Oligonucleotides">
            <a:extLst>
              <a:ext uri="{FF2B5EF4-FFF2-40B4-BE49-F238E27FC236}">
                <a16:creationId xmlns:a16="http://schemas.microsoft.com/office/drawing/2014/main" id="{42B7F513-AC62-4684-811A-8E173AEE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48640"/>
            <a:ext cx="3801278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288857B-98F0-48E3-9967-EDF86EA7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95" y="3148965"/>
            <a:ext cx="2890101" cy="21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4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CF151-46BD-4D71-8BCB-4F7A31D5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IN" sz="3600"/>
              <a:t>Nucleic Acid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B4AF1-67E0-434D-A61C-E51438177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E131-899C-4978-AB86-0470F604D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IN" sz="1700" dirty="0"/>
              <a:t>Long chains of repeated nucleotides</a:t>
            </a:r>
          </a:p>
          <a:p>
            <a:r>
              <a:rPr lang="en-US" sz="1700" dirty="0"/>
              <a:t>A nucleotide consists of:</a:t>
            </a:r>
          </a:p>
          <a:p>
            <a:pPr marL="444500" indent="-263525">
              <a:buNone/>
            </a:pPr>
            <a:r>
              <a:rPr lang="en-US" sz="1700" dirty="0"/>
              <a:t>1- Nitrogenous base</a:t>
            </a:r>
          </a:p>
          <a:p>
            <a:pPr marL="444500" indent="-263525">
              <a:buNone/>
            </a:pPr>
            <a:r>
              <a:rPr lang="en-US" sz="1700" dirty="0"/>
              <a:t>2- Pentose sugar</a:t>
            </a:r>
          </a:p>
          <a:p>
            <a:pPr marL="444500" indent="-263525">
              <a:buNone/>
            </a:pPr>
            <a:r>
              <a:rPr lang="en-US" sz="1700" dirty="0"/>
              <a:t>3- One or more phosphate groups</a:t>
            </a: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300918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BA144A6-EE49-4B9B-BDFF-75BE96130ABF}"/>
              </a:ext>
            </a:extLst>
          </p:cNvPr>
          <p:cNvGrpSpPr/>
          <p:nvPr/>
        </p:nvGrpSpPr>
        <p:grpSpPr>
          <a:xfrm>
            <a:off x="2203269" y="1010195"/>
            <a:ext cx="7167154" cy="5717720"/>
            <a:chOff x="3171826" y="527685"/>
            <a:chExt cx="6296024" cy="6296024"/>
          </a:xfrm>
        </p:grpSpPr>
        <p:pic>
          <p:nvPicPr>
            <p:cNvPr id="4" name="Picture 6" descr="UV-Vis Spectroscopy – purity ratios – The Bumbling Biochemist">
              <a:extLst>
                <a:ext uri="{FF2B5EF4-FFF2-40B4-BE49-F238E27FC236}">
                  <a16:creationId xmlns:a16="http://schemas.microsoft.com/office/drawing/2014/main" id="{22B95049-965B-4483-9C83-85DDB7BF6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6" y="527685"/>
              <a:ext cx="6296024" cy="629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BEA340-FBE6-415F-A8D2-A88962322F1D}"/>
                </a:ext>
              </a:extLst>
            </p:cNvPr>
            <p:cNvSpPr/>
            <p:nvPr/>
          </p:nvSpPr>
          <p:spPr>
            <a:xfrm>
              <a:off x="4314825" y="548640"/>
              <a:ext cx="3781425" cy="375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D230E6-E2CB-41FE-A037-F723D8B7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757646"/>
          </a:xfrm>
        </p:spPr>
        <p:txBody>
          <a:bodyPr/>
          <a:lstStyle/>
          <a:p>
            <a:r>
              <a:rPr lang="en-IN" dirty="0"/>
              <a:t>What absorb where?</a:t>
            </a:r>
          </a:p>
        </p:txBody>
      </p:sp>
    </p:spTree>
    <p:extLst>
      <p:ext uri="{BB962C8B-B14F-4D97-AF65-F5344CB8AC3E}">
        <p14:creationId xmlns:p14="http://schemas.microsoft.com/office/powerpoint/2010/main" val="2210504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27EF-E7D3-4DFC-947A-E4CBC1EB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3. Incorporated in coenzymes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BA02-3657-4D0F-976A-514A06E1C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AMP is present in many coenzymes</a:t>
            </a:r>
          </a:p>
          <a:p>
            <a:endParaRPr lang="en-IN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CA32F2-86D5-41DF-98A6-961B919DB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6"/>
          <a:stretch/>
        </p:blipFill>
        <p:spPr bwMode="auto">
          <a:xfrm>
            <a:off x="1337557" y="3305175"/>
            <a:ext cx="1548518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438D4-26BE-4C61-AEB7-750A1374DDD4}"/>
              </a:ext>
            </a:extLst>
          </p:cNvPr>
          <p:cNvSpPr txBox="1"/>
          <p:nvPr/>
        </p:nvSpPr>
        <p:spPr>
          <a:xfrm>
            <a:off x="1644683" y="5987534"/>
            <a:ext cx="93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NAD</a:t>
            </a:r>
            <a:r>
              <a:rPr lang="en-IN" baseline="30000" dirty="0"/>
              <a:t>+</a:t>
            </a:r>
            <a:r>
              <a:rPr lang="en-IN" dirty="0"/>
              <a:t> </a:t>
            </a:r>
          </a:p>
        </p:txBody>
      </p:sp>
      <p:pic>
        <p:nvPicPr>
          <p:cNvPr id="8196" name="Picture 4" descr="Flavin adenine dinucleotide - Wikiwand">
            <a:extLst>
              <a:ext uri="{FF2B5EF4-FFF2-40B4-BE49-F238E27FC236}">
                <a16:creationId xmlns:a16="http://schemas.microsoft.com/office/drawing/2014/main" id="{AA24D1AD-7B01-4023-A99C-829BD5F1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47" y="3362801"/>
            <a:ext cx="1453490" cy="26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5D341E-4278-41E4-B9C1-3ECD95E63C4B}"/>
              </a:ext>
            </a:extLst>
          </p:cNvPr>
          <p:cNvSpPr txBox="1"/>
          <p:nvPr/>
        </p:nvSpPr>
        <p:spPr>
          <a:xfrm>
            <a:off x="5173821" y="5987534"/>
            <a:ext cx="93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FAD </a:t>
            </a:r>
          </a:p>
        </p:txBody>
      </p:sp>
      <p:pic>
        <p:nvPicPr>
          <p:cNvPr id="8200" name="Picture 8" descr="Coenzyme A - Wikipedia">
            <a:extLst>
              <a:ext uri="{FF2B5EF4-FFF2-40B4-BE49-F238E27FC236}">
                <a16:creationId xmlns:a16="http://schemas.microsoft.com/office/drawing/2014/main" id="{AE974283-DFFB-4720-BB89-9DCC369F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17" y="3878062"/>
            <a:ext cx="3939579" cy="15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60F08E-4D76-4C0F-9DDF-DA846719B28F}"/>
              </a:ext>
            </a:extLst>
          </p:cNvPr>
          <p:cNvSpPr txBox="1"/>
          <p:nvPr/>
        </p:nvSpPr>
        <p:spPr>
          <a:xfrm>
            <a:off x="10279221" y="5987534"/>
            <a:ext cx="93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CoA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AC5C90-45F6-4834-8691-75CA35ED1138}"/>
              </a:ext>
            </a:extLst>
          </p:cNvPr>
          <p:cNvSpPr/>
          <p:nvPr/>
        </p:nvSpPr>
        <p:spPr>
          <a:xfrm>
            <a:off x="1337557" y="3330714"/>
            <a:ext cx="1170066" cy="127635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B08152-0041-4705-AF2F-D47CD28DC0A1}"/>
              </a:ext>
            </a:extLst>
          </p:cNvPr>
          <p:cNvSpPr/>
          <p:nvPr/>
        </p:nvSpPr>
        <p:spPr>
          <a:xfrm>
            <a:off x="4772297" y="3178135"/>
            <a:ext cx="1811383" cy="150707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9A6DF0-C816-4139-B1B5-DD57281E776F}"/>
              </a:ext>
            </a:extLst>
          </p:cNvPr>
          <p:cNvSpPr/>
          <p:nvPr/>
        </p:nvSpPr>
        <p:spPr>
          <a:xfrm>
            <a:off x="10279221" y="3698104"/>
            <a:ext cx="1463970" cy="177877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61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411B-E2F6-427D-8D91-042BAC96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4. High group transfer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6DAD5-4236-4535-9C2D-1B2CC17C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Due to acid anhydride bonds</a:t>
            </a:r>
          </a:p>
          <a:p>
            <a:r>
              <a:rPr lang="en-US" dirty="0"/>
              <a:t>allows them to participate as group transfer reagents in various reactions</a:t>
            </a:r>
          </a:p>
          <a:p>
            <a:r>
              <a:rPr lang="en-US" dirty="0"/>
              <a:t>cleavage of an acid anhydride bond is coupled with a highly endergonic reaction such as protein synthesis or nucleic acid synthesis</a:t>
            </a:r>
          </a:p>
          <a:p>
            <a:r>
              <a:rPr lang="en-US" dirty="0"/>
              <a:t>ADP and ATP are substrates and products, respectively, for oxidative phosphorylation  </a:t>
            </a:r>
          </a:p>
          <a:p>
            <a:r>
              <a:rPr lang="en-US" dirty="0"/>
              <a:t>ATP serves as the major biologic transducer of free energy</a:t>
            </a:r>
          </a:p>
        </p:txBody>
      </p:sp>
    </p:spTree>
    <p:extLst>
      <p:ext uri="{BB962C8B-B14F-4D97-AF65-F5344CB8AC3E}">
        <p14:creationId xmlns:p14="http://schemas.microsoft.com/office/powerpoint/2010/main" val="1305353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4D98-70DD-41E7-937E-A4650638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034C-2797-4E7E-AA17-4A833175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Nucleoside diphosphate kinases, found in all cells, catalyzes the reaction</a:t>
            </a:r>
          </a:p>
          <a:p>
            <a:endParaRPr lang="en-IN" dirty="0"/>
          </a:p>
        </p:txBody>
      </p:sp>
      <p:pic>
        <p:nvPicPr>
          <p:cNvPr id="10242" name="Picture 2" descr="Nucleoside diphosphate kinase (Ndk): A pleiotropic effector manipulating  bacterial virulence and adaptive responses - ScienceDirect">
            <a:extLst>
              <a:ext uri="{FF2B5EF4-FFF2-40B4-BE49-F238E27FC236}">
                <a16:creationId xmlns:a16="http://schemas.microsoft.com/office/drawing/2014/main" id="{B34A4A13-51B6-4297-808B-096BFAA0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90518"/>
            <a:ext cx="4476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4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979C1-549C-4F36-A41B-440E07A2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IN" dirty="0"/>
              <a:t>History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987A4B9-3E43-4D9D-8F97-420BAA431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86135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70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98C1-0D1F-420C-B354-E2EE0D86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Nucleotide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01-6651-4302-BF64-862F7CFCB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Contains</a:t>
            </a:r>
          </a:p>
          <a:p>
            <a:r>
              <a:rPr lang="en-IN" dirty="0"/>
              <a:t>Nitrogenous Base</a:t>
            </a:r>
          </a:p>
          <a:p>
            <a:r>
              <a:rPr lang="en-IN" dirty="0"/>
              <a:t>Pentose Sugar</a:t>
            </a:r>
          </a:p>
          <a:p>
            <a:r>
              <a:rPr lang="en-IN" dirty="0"/>
              <a:t>Phosphoryl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67611-A906-4764-9473-74066761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956" y="2101078"/>
            <a:ext cx="6086475" cy="202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192DA-3BA9-4AE9-A1A0-99FBE67E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18" y="4160452"/>
            <a:ext cx="5814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1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059B-3BFD-436A-8546-D3152ABB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Nitrogenous Bases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B65C1-C836-40D9-A40E-9D90584FD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179" y="4680559"/>
            <a:ext cx="4104805" cy="19631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DF66-7602-4DC8-8CB7-FBCE9FF1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2" y="2238396"/>
            <a:ext cx="10142982" cy="2793793"/>
          </a:xfrm>
        </p:spPr>
        <p:txBody>
          <a:bodyPr>
            <a:normAutofit fontScale="70000" lnSpcReduction="20000"/>
          </a:bodyPr>
          <a:lstStyle/>
          <a:p>
            <a:r>
              <a:rPr lang="en-IN" sz="2400" dirty="0"/>
              <a:t>Aromatic Heterocyclic compounds with Nitrogen atom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/>
              <a:t>Purine – Consist of pyrimidine ring fused to an imidazole ring</a:t>
            </a:r>
          </a:p>
          <a:p>
            <a:pPr marL="0" indent="0">
              <a:buNone/>
            </a:pPr>
            <a:r>
              <a:rPr lang="en-US" sz="2400" dirty="0"/>
              <a:t>	       The atoms of purine ring are numbered in the anticlockwise  manner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/>
              <a:t>Pyrimidine- Similar to benzene/ pyridine, containing nitrogen at position 1 and 3 of six membered 	         ring</a:t>
            </a:r>
          </a:p>
          <a:p>
            <a:pPr marL="0" indent="0">
              <a:buNone/>
            </a:pPr>
            <a:r>
              <a:rPr lang="en-US" sz="2400" dirty="0"/>
              <a:t>	         Atoms in pyrimidine ring are numbered in clockwise  direction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0937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DABF-043C-4615-AA5D-25788503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D187-AAA6-4768-A163-580A43D1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Major Purine bases are</a:t>
            </a:r>
          </a:p>
          <a:p>
            <a:r>
              <a:rPr lang="en-IN" dirty="0"/>
              <a:t>Adenine</a:t>
            </a:r>
          </a:p>
          <a:p>
            <a:r>
              <a:rPr lang="en-IN" dirty="0"/>
              <a:t>Guanine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4587C-F04C-41BE-BB69-0798F823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477" y="2631783"/>
            <a:ext cx="3145773" cy="3061403"/>
          </a:xfrm>
          <a:prstGeom prst="rect">
            <a:avLst/>
          </a:prstGeom>
        </p:spPr>
      </p:pic>
      <p:pic>
        <p:nvPicPr>
          <p:cNvPr id="1026" name="Picture 2" descr="What Are Purines?">
            <a:extLst>
              <a:ext uri="{FF2B5EF4-FFF2-40B4-BE49-F238E27FC236}">
                <a16:creationId xmlns:a16="http://schemas.microsoft.com/office/drawing/2014/main" id="{D016469C-B85A-4D30-B0EE-C00DC5C1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07" y="2724150"/>
            <a:ext cx="2571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4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B2E0-02F0-4B10-AA11-E7ED5B61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Pyrimidine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D9B72-1343-4B82-A767-2FB9BEEF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Cytosine</a:t>
            </a:r>
          </a:p>
          <a:p>
            <a:r>
              <a:rPr lang="en-IN" dirty="0"/>
              <a:t>Thymine</a:t>
            </a:r>
          </a:p>
          <a:p>
            <a:r>
              <a:rPr lang="en-IN" dirty="0"/>
              <a:t>Uracil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1A7EF-92C1-4345-B56A-24E08562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5" y="2879704"/>
            <a:ext cx="4695825" cy="2628900"/>
          </a:xfrm>
          <a:prstGeom prst="rect">
            <a:avLst/>
          </a:prstGeom>
        </p:spPr>
      </p:pic>
      <p:pic>
        <p:nvPicPr>
          <p:cNvPr id="6" name="Picture 2" descr="Pyrimidine - Wikipedia">
            <a:extLst>
              <a:ext uri="{FF2B5EF4-FFF2-40B4-BE49-F238E27FC236}">
                <a16:creationId xmlns:a16="http://schemas.microsoft.com/office/drawing/2014/main" id="{AF89A19F-9168-4941-A25E-787022846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7"/>
          <a:stretch/>
        </p:blipFill>
        <p:spPr bwMode="auto">
          <a:xfrm>
            <a:off x="4359020" y="1889790"/>
            <a:ext cx="3241930" cy="46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3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9B14-C31E-4A82-89E3-51A4D91A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Tautomerism of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D7DA-F622-43BD-99D5-A54F0A1B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29681"/>
            <a:ext cx="6870192" cy="3694176"/>
          </a:xfrm>
        </p:spPr>
        <p:txBody>
          <a:bodyPr/>
          <a:lstStyle/>
          <a:p>
            <a:r>
              <a:rPr lang="en-IN" dirty="0"/>
              <a:t>The group with oxo functional group show tautomerization</a:t>
            </a:r>
          </a:p>
          <a:p>
            <a:r>
              <a:rPr lang="en-IN" dirty="0"/>
              <a:t>Present as </a:t>
            </a:r>
          </a:p>
          <a:p>
            <a:r>
              <a:rPr lang="en-IN" dirty="0"/>
              <a:t>Keto (lactam)</a:t>
            </a:r>
          </a:p>
          <a:p>
            <a:r>
              <a:rPr lang="en-IN" dirty="0"/>
              <a:t>Enol (</a:t>
            </a:r>
            <a:r>
              <a:rPr lang="en-IN" dirty="0" err="1"/>
              <a:t>lactim</a:t>
            </a:r>
            <a:r>
              <a:rPr lang="en-IN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46FA0-CC22-41E2-BE20-B7637E3E1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5" y="1312392"/>
            <a:ext cx="3770811" cy="52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D8D3-DC6B-4EBE-B54F-0ADD4651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Minor bases in nucleic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2591-F9C0-4D95-8409-C60548A1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478024"/>
            <a:ext cx="6400800" cy="36941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5-methylcytosine, N4-acetylcytosine, N6 methyl  adenine, N6 dimethyl adenine &amp; N7 methylguanine, 5-methylcytosine, 5-hydroxymethylcytosine, </a:t>
            </a:r>
            <a:r>
              <a:rPr lang="en-US" dirty="0" err="1"/>
              <a:t>Dihydroxyuracil</a:t>
            </a:r>
            <a:endParaRPr lang="en-US" dirty="0"/>
          </a:p>
          <a:p>
            <a:endParaRPr lang="en-US" dirty="0"/>
          </a:p>
          <a:p>
            <a:r>
              <a:rPr lang="en-US" dirty="0"/>
              <a:t>Due to: </a:t>
            </a:r>
          </a:p>
          <a:p>
            <a:pPr marL="0" indent="0" defTabSz="542925">
              <a:buNone/>
            </a:pPr>
            <a:r>
              <a:rPr lang="en-US" dirty="0"/>
              <a:t>	Methylation, </a:t>
            </a:r>
            <a:r>
              <a:rPr lang="en-US" dirty="0" err="1"/>
              <a:t>Hydroxymethylation</a:t>
            </a:r>
            <a:r>
              <a:rPr lang="en-US" dirty="0"/>
              <a:t>, Glycosylation, 	Alteration of atoms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Help in the recognition of  specific enzymes.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E4A46-3546-4E4F-B6AF-FD81CB7FA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28216"/>
            <a:ext cx="4501787" cy="49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350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282F"/>
      </a:dk2>
      <a:lt2>
        <a:srgbClr val="F1F3F0"/>
      </a:lt2>
      <a:accent1>
        <a:srgbClr val="9645CB"/>
      </a:accent1>
      <a:accent2>
        <a:srgbClr val="553EBD"/>
      </a:accent2>
      <a:accent3>
        <a:srgbClr val="4564CB"/>
      </a:accent3>
      <a:accent4>
        <a:srgbClr val="338AB9"/>
      </a:accent4>
      <a:accent5>
        <a:srgbClr val="40BEB6"/>
      </a:accent5>
      <a:accent6>
        <a:srgbClr val="33B979"/>
      </a:accent6>
      <a:hlink>
        <a:srgbClr val="3698A3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767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Next LT Pro</vt:lpstr>
      <vt:lpstr>Calibri</vt:lpstr>
      <vt:lpstr>Monotype Corsiva</vt:lpstr>
      <vt:lpstr>AccentBoxVTI</vt:lpstr>
      <vt:lpstr>BIOCHEMISTRY OF NUCLEIC ACIDS</vt:lpstr>
      <vt:lpstr>Nucleic Acid</vt:lpstr>
      <vt:lpstr>History</vt:lpstr>
      <vt:lpstr>Nucleotide</vt:lpstr>
      <vt:lpstr>Nitrogenous Bases</vt:lpstr>
      <vt:lpstr>Purine</vt:lpstr>
      <vt:lpstr>Pyrimidine</vt:lpstr>
      <vt:lpstr>Tautomerism of Bases</vt:lpstr>
      <vt:lpstr>Minor bases in nucleic acids</vt:lpstr>
      <vt:lpstr>Purine bases of plants</vt:lpstr>
      <vt:lpstr>Special Bases</vt:lpstr>
      <vt:lpstr>Analogues</vt:lpstr>
      <vt:lpstr>Pentose Sugar</vt:lpstr>
      <vt:lpstr>Nucleoside</vt:lpstr>
      <vt:lpstr>Nucleotide</vt:lpstr>
      <vt:lpstr>Principal Nucleotides</vt:lpstr>
      <vt:lpstr>Functions of Nucleotides</vt:lpstr>
      <vt:lpstr>Properties of Nucleotides</vt:lpstr>
      <vt:lpstr>2. UV light absorption</vt:lpstr>
      <vt:lpstr>What absorb where?</vt:lpstr>
      <vt:lpstr>3. Incorporated in coenzymes</vt:lpstr>
      <vt:lpstr>4. High group transfer potential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OF NUCLEIC ACIDS</dc:title>
  <dc:creator>ani.gatz1 ani.gatz1</dc:creator>
  <cp:lastModifiedBy>ani.gatz1 ani.gatz1</cp:lastModifiedBy>
  <cp:revision>3</cp:revision>
  <dcterms:created xsi:type="dcterms:W3CDTF">2020-12-14T11:26:39Z</dcterms:created>
  <dcterms:modified xsi:type="dcterms:W3CDTF">2020-12-16T04:17:10Z</dcterms:modified>
</cp:coreProperties>
</file>