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70" r:id="rId5"/>
    <p:sldId id="262" r:id="rId6"/>
    <p:sldId id="263" r:id="rId7"/>
    <p:sldId id="264" r:id="rId8"/>
    <p:sldId id="265" r:id="rId9"/>
    <p:sldId id="268" r:id="rId10"/>
    <p:sldId id="269" r:id="rId11"/>
    <p:sldId id="266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6FFFCEC-2276-409A-A9A3-A7D06423ED50}" type="datetimeFigureOut">
              <a:rPr lang="en-IN" smtClean="0"/>
              <a:t>13-12-2020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41DC62A-9D39-4D79-AD30-18CC9B74F506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84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FCEC-2276-409A-A9A3-A7D06423ED50}" type="datetimeFigureOut">
              <a:rPr lang="en-IN" smtClean="0"/>
              <a:t>13-12-2020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C62A-9D39-4D79-AD30-18CC9B74F5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6946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FCEC-2276-409A-A9A3-A7D06423ED50}" type="datetimeFigureOut">
              <a:rPr lang="en-IN" smtClean="0"/>
              <a:t>13-12-2020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C62A-9D39-4D79-AD30-18CC9B74F506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203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FCEC-2276-409A-A9A3-A7D06423ED50}" type="datetimeFigureOut">
              <a:rPr lang="en-IN" smtClean="0"/>
              <a:t>13-12-2020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C62A-9D39-4D79-AD30-18CC9B74F506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356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FCEC-2276-409A-A9A3-A7D06423ED50}" type="datetimeFigureOut">
              <a:rPr lang="en-IN" smtClean="0"/>
              <a:t>13-12-2020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C62A-9D39-4D79-AD30-18CC9B74F5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0583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FCEC-2276-409A-A9A3-A7D06423ED50}" type="datetimeFigureOut">
              <a:rPr lang="en-IN" smtClean="0"/>
              <a:t>13-12-2020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C62A-9D39-4D79-AD30-18CC9B74F506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068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FCEC-2276-409A-A9A3-A7D06423ED50}" type="datetimeFigureOut">
              <a:rPr lang="en-IN" smtClean="0"/>
              <a:t>13-12-2020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C62A-9D39-4D79-AD30-18CC9B74F506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419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FCEC-2276-409A-A9A3-A7D06423ED50}" type="datetimeFigureOut">
              <a:rPr lang="en-IN" smtClean="0"/>
              <a:t>13-12-2020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C62A-9D39-4D79-AD30-18CC9B74F506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337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FCEC-2276-409A-A9A3-A7D06423ED50}" type="datetimeFigureOut">
              <a:rPr lang="en-IN" smtClean="0"/>
              <a:t>13-12-2020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C62A-9D39-4D79-AD30-18CC9B74F506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8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FCEC-2276-409A-A9A3-A7D06423ED50}" type="datetimeFigureOut">
              <a:rPr lang="en-IN" smtClean="0"/>
              <a:t>13-12-2020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C62A-9D39-4D79-AD30-18CC9B74F5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373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FCEC-2276-409A-A9A3-A7D06423ED50}" type="datetimeFigureOut">
              <a:rPr lang="en-IN" smtClean="0"/>
              <a:t>13-12-2020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C62A-9D39-4D79-AD30-18CC9B74F506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60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FCEC-2276-409A-A9A3-A7D06423ED50}" type="datetimeFigureOut">
              <a:rPr lang="en-IN" smtClean="0"/>
              <a:t>13-12-2020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C62A-9D39-4D79-AD30-18CC9B74F5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814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FCEC-2276-409A-A9A3-A7D06423ED50}" type="datetimeFigureOut">
              <a:rPr lang="en-IN" smtClean="0"/>
              <a:t>13-12-2020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C62A-9D39-4D79-AD30-18CC9B74F506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20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FCEC-2276-409A-A9A3-A7D06423ED50}" type="datetimeFigureOut">
              <a:rPr lang="en-IN" smtClean="0"/>
              <a:t>13-12-2020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C62A-9D39-4D79-AD30-18CC9B74F506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352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FCEC-2276-409A-A9A3-A7D06423ED50}" type="datetimeFigureOut">
              <a:rPr lang="en-IN" smtClean="0"/>
              <a:t>13-12-2020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C62A-9D39-4D79-AD30-18CC9B74F5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600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FCEC-2276-409A-A9A3-A7D06423ED50}" type="datetimeFigureOut">
              <a:rPr lang="en-IN" smtClean="0"/>
              <a:t>13-12-2020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C62A-9D39-4D79-AD30-18CC9B74F506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767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FFCEC-2276-409A-A9A3-A7D06423ED50}" type="datetimeFigureOut">
              <a:rPr lang="en-IN" smtClean="0"/>
              <a:t>13-12-2020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DC62A-9D39-4D79-AD30-18CC9B74F5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7315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FFFCEC-2276-409A-A9A3-A7D06423ED50}" type="datetimeFigureOut">
              <a:rPr lang="en-IN" smtClean="0"/>
              <a:t>13-12-2020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1DC62A-9D39-4D79-AD30-18CC9B74F5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77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anidae" TargetMode="External"/><Relationship Id="rId2" Type="http://schemas.openxmlformats.org/officeDocument/2006/relationships/hyperlink" Target="http://en.wikipedia.org/wiki/Bacillus_subtili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Escherichia_coli" TargetMode="External"/><Relationship Id="rId4" Type="http://schemas.openxmlformats.org/officeDocument/2006/relationships/hyperlink" Target="http://en.wikipedia.org/wiki/Hepatitis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Measles" TargetMode="External"/><Relationship Id="rId3" Type="http://schemas.openxmlformats.org/officeDocument/2006/relationships/hyperlink" Target="http://en.wikipedia.org/wiki/Hepatitis_C" TargetMode="External"/><Relationship Id="rId7" Type="http://schemas.openxmlformats.org/officeDocument/2006/relationships/hyperlink" Target="http://en.wikipedia.org/wiki/Mumps" TargetMode="External"/><Relationship Id="rId2" Type="http://schemas.openxmlformats.org/officeDocument/2006/relationships/hyperlink" Target="http://en.wikipedia.org/wiki/Hepatitis_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almonella" TargetMode="External"/><Relationship Id="rId5" Type="http://schemas.openxmlformats.org/officeDocument/2006/relationships/hyperlink" Target="http://en.wikipedia.org/wiki/Lyme_disease" TargetMode="External"/><Relationship Id="rId10" Type="http://schemas.openxmlformats.org/officeDocument/2006/relationships/hyperlink" Target="http://en.wikipedia.org/wiki/Dengue_fever" TargetMode="External"/><Relationship Id="rId4" Type="http://schemas.openxmlformats.org/officeDocument/2006/relationships/hyperlink" Target="http://en.wikipedia.org/wiki/Influenza_A" TargetMode="External"/><Relationship Id="rId9" Type="http://schemas.openxmlformats.org/officeDocument/2006/relationships/hyperlink" Target="http://en.wikipedia.org/wiki/Scrapi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7B739A-ED8A-4A87-9AA5-5BDB055E0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0" y="3579778"/>
            <a:ext cx="3581400" cy="21526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540EF2-5531-401D-B2AD-540B0695E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954615"/>
          </a:xfrm>
        </p:spPr>
        <p:txBody>
          <a:bodyPr/>
          <a:lstStyle/>
          <a:p>
            <a:r>
              <a:rPr lang="en-US" dirty="0"/>
              <a:t>Biohazards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D84C59-9A38-4B08-B91D-28F70AFEF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09800" cy="20669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A882B1-0632-4E88-87E8-507148259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327" y="-30098"/>
            <a:ext cx="1803032" cy="19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33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FA8D8-AEC5-468E-94AA-24B377E9F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E9D3F-FA3E-45C4-B72B-B1CC04261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330472-3A36-4FC9-A083-22CE81ABD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940" y="622570"/>
            <a:ext cx="10671243" cy="55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92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BBF1-3F7F-4E68-8383-663B933F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0E5BF8-77B4-4499-9491-F69A1D1B74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15" y="583660"/>
            <a:ext cx="10982527" cy="562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B7331B-5233-43B8-A08D-B31F0C6C2125}"/>
              </a:ext>
            </a:extLst>
          </p:cNvPr>
          <p:cNvSpPr/>
          <p:nvPr/>
        </p:nvSpPr>
        <p:spPr>
          <a:xfrm>
            <a:off x="4941650" y="6274340"/>
            <a:ext cx="7081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Biohazard Symbol with dimensions as defined in https://archive.org/stream/federalregister39kunit#page/n849/mode/1up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85394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23BF17-3DAB-4CB1-A938-DA8C4DA45208}"/>
              </a:ext>
            </a:extLst>
          </p:cNvPr>
          <p:cNvSpPr/>
          <p:nvPr/>
        </p:nvSpPr>
        <p:spPr>
          <a:xfrm>
            <a:off x="3293836" y="2442041"/>
            <a:ext cx="560432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192215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78584-83E9-43AC-A0A3-0CD0A8F3C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Biohazard: </a:t>
            </a:r>
            <a:r>
              <a:rPr lang="en-US" b="1" dirty="0"/>
              <a:t>Biological hazards refer to organisms or organic matters produced by organisms that are harmful to human health. </a:t>
            </a:r>
          </a:p>
          <a:p>
            <a:pPr lvl="1" algn="just"/>
            <a:r>
              <a:rPr lang="en-US" b="1" dirty="0"/>
              <a:t>These include bacteria, virus, parasites, fungi and their toxins. </a:t>
            </a:r>
          </a:p>
          <a:p>
            <a:pPr lvl="1" algn="just"/>
            <a:r>
              <a:rPr lang="en-US" b="1" dirty="0"/>
              <a:t>These may cause harm to human in the form of infections, allergy and poisoning. </a:t>
            </a:r>
            <a:endParaRPr lang="en-IN" b="1" dirty="0"/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Biosafety: </a:t>
            </a:r>
            <a:r>
              <a:rPr lang="en-US" b="1" dirty="0"/>
              <a:t>The containment principles, technologies and practices that are implemented to prevent the unintentional exposure to pathogens and toxins, or their accidental release</a:t>
            </a:r>
            <a:endParaRPr lang="en-IN" b="1" dirty="0"/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Biosecurity: </a:t>
            </a:r>
            <a:r>
              <a:rPr lang="en-US" b="1" dirty="0"/>
              <a:t>Control of accidental and deliberate release of biohazardous material</a:t>
            </a:r>
            <a:endParaRPr lang="en-IN" b="1" dirty="0"/>
          </a:p>
          <a:p>
            <a:pPr algn="just"/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492223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27FCF-5FFB-4CEA-A6B7-D87468CD1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584" y="2455332"/>
            <a:ext cx="9953014" cy="3691468"/>
          </a:xfrm>
        </p:spPr>
        <p:txBody>
          <a:bodyPr>
            <a:noAutofit/>
          </a:bodyPr>
          <a:lstStyle/>
          <a:p>
            <a:pPr algn="just"/>
            <a:r>
              <a:rPr lang="en-US" sz="2200" b="1" dirty="0">
                <a:solidFill>
                  <a:srgbClr val="FF0000"/>
                </a:solidFill>
              </a:rPr>
              <a:t>Biohazard levels</a:t>
            </a:r>
            <a:r>
              <a:rPr lang="en-US" sz="2200" b="1" dirty="0"/>
              <a:t>, more commonly referred to as “</a:t>
            </a:r>
            <a:r>
              <a:rPr lang="en-US" sz="2200" b="1" dirty="0">
                <a:solidFill>
                  <a:srgbClr val="FF0000"/>
                </a:solidFill>
              </a:rPr>
              <a:t>biological safety levels</a:t>
            </a:r>
            <a:r>
              <a:rPr lang="en-US" sz="2200" b="1" dirty="0"/>
              <a:t>” or “</a:t>
            </a:r>
            <a:r>
              <a:rPr lang="en-US" sz="2200" b="1" dirty="0">
                <a:solidFill>
                  <a:srgbClr val="FF0000"/>
                </a:solidFill>
              </a:rPr>
              <a:t>biosafety levels</a:t>
            </a:r>
            <a:r>
              <a:rPr lang="en-US" sz="2200" b="1" dirty="0"/>
              <a:t>,” are </a:t>
            </a:r>
            <a:r>
              <a:rPr lang="en-US" sz="2200" b="1" dirty="0">
                <a:solidFill>
                  <a:srgbClr val="00B0F0"/>
                </a:solidFill>
              </a:rPr>
              <a:t>classifications of safety precautions </a:t>
            </a:r>
            <a:r>
              <a:rPr lang="en-US" sz="2200" b="1" dirty="0"/>
              <a:t>necessary to be applied in the clinical microbiology laboratory depending on specific pathogens handled when performing laboratory procedures. </a:t>
            </a:r>
          </a:p>
          <a:p>
            <a:pPr algn="just"/>
            <a:r>
              <a:rPr lang="en-US" sz="2200" b="1" dirty="0"/>
              <a:t>Laboratory facilities are designated as basic – </a:t>
            </a:r>
          </a:p>
          <a:p>
            <a:pPr lvl="1" algn="just"/>
            <a:r>
              <a:rPr lang="en-US" sz="2200" b="1" dirty="0"/>
              <a:t>Biosafety Level 1, </a:t>
            </a:r>
          </a:p>
          <a:p>
            <a:pPr lvl="1" algn="just"/>
            <a:r>
              <a:rPr lang="en-US" sz="2200" b="1" dirty="0"/>
              <a:t>Basic – Biosafety Level 2, </a:t>
            </a:r>
          </a:p>
          <a:p>
            <a:pPr lvl="1" algn="just"/>
            <a:r>
              <a:rPr lang="en-US" sz="2200" b="1" dirty="0"/>
              <a:t>Containment – Biosafety Level 3, </a:t>
            </a:r>
          </a:p>
          <a:p>
            <a:pPr lvl="1" algn="just"/>
            <a:r>
              <a:rPr lang="en-US" sz="2200" b="1" dirty="0"/>
              <a:t>Maximum containment – Biosafety Level 4.</a:t>
            </a:r>
          </a:p>
        </p:txBody>
      </p:sp>
    </p:spTree>
    <p:extLst>
      <p:ext uri="{BB962C8B-B14F-4D97-AF65-F5344CB8AC3E}">
        <p14:creationId xmlns:p14="http://schemas.microsoft.com/office/powerpoint/2010/main" val="248053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B1D94-BF49-4E16-9A9F-2F1B4EE2F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Biosafety level designations </a:t>
            </a:r>
            <a:r>
              <a:rPr lang="en-US" b="1" dirty="0"/>
              <a:t>are based on a composite of the design features, construction, containment facilities, equipment, practices and operational procedures required for working with agents from the various risk groups.</a:t>
            </a:r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Biohazardous Agents </a:t>
            </a:r>
            <a:r>
              <a:rPr lang="en-US" b="1" dirty="0"/>
              <a:t>may be classified by Risk Group (RG) that are required biosafety precautions. </a:t>
            </a:r>
          </a:p>
          <a:p>
            <a:pPr algn="just"/>
            <a:r>
              <a:rPr lang="en-US" b="1" dirty="0"/>
              <a:t>The risk group classification is used </a:t>
            </a:r>
            <a:r>
              <a:rPr lang="en-US" b="1" dirty="0">
                <a:solidFill>
                  <a:srgbClr val="FF0000"/>
                </a:solidFill>
              </a:rPr>
              <a:t>for laboratory work only</a:t>
            </a:r>
            <a:r>
              <a:rPr lang="en-US" b="1" dirty="0"/>
              <a:t>.</a:t>
            </a:r>
            <a:endParaRPr lang="en-IN" b="1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2668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7A694-668A-406E-B0A2-EFC3FF46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 Group 1 (RG1)/Biohazard level 1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6DA2B-4C09-4E9C-9336-F09174687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Agents that are not associated with disease in healthy adult humans.</a:t>
            </a:r>
          </a:p>
          <a:p>
            <a:r>
              <a:rPr lang="en-US" b="1" dirty="0"/>
              <a:t>Example: </a:t>
            </a:r>
            <a:r>
              <a:rPr lang="en-US" b="1" i="1" dirty="0">
                <a:hlinkClick r:id="rId2" tooltip="Bacillus subtilis"/>
              </a:rPr>
              <a:t>Bacillus subtilis</a:t>
            </a:r>
            <a:r>
              <a:rPr lang="en-US" b="1" dirty="0"/>
              <a:t>, </a:t>
            </a:r>
            <a:r>
              <a:rPr lang="en-US" b="1" dirty="0">
                <a:hlinkClick r:id="rId3" tooltip="Canidae"/>
              </a:rPr>
              <a:t>canine</a:t>
            </a:r>
            <a:r>
              <a:rPr lang="en-US" b="1" dirty="0"/>
              <a:t> </a:t>
            </a:r>
            <a:r>
              <a:rPr lang="en-US" b="1" dirty="0">
                <a:hlinkClick r:id="rId4" tooltip="Hepatitis"/>
              </a:rPr>
              <a:t>hepatitis</a:t>
            </a:r>
            <a:r>
              <a:rPr lang="en-US" b="1" dirty="0"/>
              <a:t>,</a:t>
            </a:r>
            <a:r>
              <a:rPr lang="en-US" b="1" i="1" dirty="0"/>
              <a:t> </a:t>
            </a:r>
            <a:r>
              <a:rPr lang="en-US" b="1" i="1" dirty="0">
                <a:hlinkClick r:id="rId5" tooltip="Escherichia coli"/>
              </a:rPr>
              <a:t>Escherichia coli</a:t>
            </a:r>
            <a:r>
              <a:rPr lang="en-US" b="1" dirty="0"/>
              <a:t> etc. </a:t>
            </a:r>
          </a:p>
          <a:p>
            <a:r>
              <a:rPr lang="en-US" b="1" dirty="0"/>
              <a:t>Handling these agents require minimum safety measures like gloves, masks etc. </a:t>
            </a:r>
            <a:endParaRPr lang="en-IN" b="1" dirty="0"/>
          </a:p>
          <a:p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515058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AE2F-E2DC-4C3E-ABF1-9DF49396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 Group 2 (RG2)/Biohazard Level 2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FE68BB-D910-4E32-8518-E62ED772D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920" y="2387600"/>
            <a:ext cx="10607039" cy="3921760"/>
          </a:xfrm>
        </p:spPr>
        <p:txBody>
          <a:bodyPr>
            <a:noAutofit/>
          </a:bodyPr>
          <a:lstStyle/>
          <a:p>
            <a:pPr algn="just"/>
            <a:r>
              <a:rPr lang="en-US" sz="2200" b="1" dirty="0"/>
              <a:t>Agents that are associated with human disease which is rarely</a:t>
            </a:r>
            <a:br>
              <a:rPr lang="en-US" sz="2200" b="1" dirty="0"/>
            </a:br>
            <a:r>
              <a:rPr lang="en-US" sz="2200" b="1" dirty="0"/>
              <a:t>serious. </a:t>
            </a:r>
          </a:p>
          <a:p>
            <a:pPr algn="just"/>
            <a:r>
              <a:rPr lang="en-US" sz="2200" b="1" dirty="0"/>
              <a:t>Preventative or therapeutic interventions are </a:t>
            </a:r>
            <a:r>
              <a:rPr lang="en-IN" sz="2200" b="1" dirty="0"/>
              <a:t>often available.</a:t>
            </a:r>
          </a:p>
          <a:p>
            <a:pPr algn="just"/>
            <a:r>
              <a:rPr lang="en-US" sz="2200" b="1" dirty="0"/>
              <a:t>E.g., hepatitis A, </a:t>
            </a:r>
            <a:r>
              <a:rPr lang="en-US" sz="2200" b="1" dirty="0">
                <a:hlinkClick r:id="rId2" tooltip="Hepatitis B"/>
              </a:rPr>
              <a:t>B</a:t>
            </a:r>
            <a:r>
              <a:rPr lang="en-US" sz="2200" b="1" dirty="0"/>
              <a:t>, and </a:t>
            </a:r>
            <a:r>
              <a:rPr lang="en-US" sz="2200" b="1" dirty="0">
                <a:hlinkClick r:id="rId3" tooltip="Hepatitis C"/>
              </a:rPr>
              <a:t>C</a:t>
            </a:r>
            <a:r>
              <a:rPr lang="en-US" sz="2200" b="1" dirty="0"/>
              <a:t>, </a:t>
            </a:r>
            <a:r>
              <a:rPr lang="en-US" sz="2200" b="1" dirty="0">
                <a:hlinkClick r:id="rId4" tooltip="Influenza A"/>
              </a:rPr>
              <a:t>influenza A</a:t>
            </a:r>
            <a:r>
              <a:rPr lang="en-US" sz="2200" b="1" dirty="0"/>
              <a:t>, </a:t>
            </a:r>
            <a:r>
              <a:rPr lang="en-US" sz="2200" b="1" dirty="0">
                <a:hlinkClick r:id="rId5" tooltip="Lyme disease"/>
              </a:rPr>
              <a:t>Lyme disease</a:t>
            </a:r>
            <a:r>
              <a:rPr lang="en-US" sz="2200" b="1" dirty="0"/>
              <a:t>, </a:t>
            </a:r>
            <a:r>
              <a:rPr lang="en-US" sz="2200" b="1" dirty="0">
                <a:hlinkClick r:id="rId6" tooltip="Salmonella"/>
              </a:rPr>
              <a:t>Salmonella</a:t>
            </a:r>
            <a:r>
              <a:rPr lang="en-US" sz="2200" b="1" dirty="0"/>
              <a:t>, </a:t>
            </a:r>
            <a:r>
              <a:rPr lang="en-US" sz="2200" b="1" dirty="0">
                <a:hlinkClick r:id="rId7" tooltip="Mumps"/>
              </a:rPr>
              <a:t>mumps</a:t>
            </a:r>
            <a:r>
              <a:rPr lang="en-US" sz="2200" b="1" dirty="0"/>
              <a:t>, </a:t>
            </a:r>
            <a:r>
              <a:rPr lang="en-US" sz="2200" b="1" dirty="0">
                <a:hlinkClick r:id="rId8" tooltip="Measles"/>
              </a:rPr>
              <a:t>measles</a:t>
            </a:r>
            <a:r>
              <a:rPr lang="en-US" sz="2200" b="1" dirty="0"/>
              <a:t>, </a:t>
            </a:r>
            <a:r>
              <a:rPr lang="en-US" sz="2200" b="1" dirty="0">
                <a:hlinkClick r:id="rId9" tooltip="Scrapie"/>
              </a:rPr>
              <a:t>scrapie</a:t>
            </a:r>
            <a:r>
              <a:rPr lang="en-US" sz="2200" b="1" dirty="0"/>
              <a:t>, </a:t>
            </a:r>
            <a:r>
              <a:rPr lang="en-US" sz="2200" b="1" dirty="0">
                <a:hlinkClick r:id="rId10" tooltip="Dengue fever"/>
              </a:rPr>
              <a:t>dengue fever</a:t>
            </a:r>
            <a:r>
              <a:rPr lang="en-US" sz="2200" b="1" dirty="0"/>
              <a:t>. </a:t>
            </a:r>
          </a:p>
          <a:p>
            <a:pPr algn="just"/>
            <a:r>
              <a:rPr lang="en-US" sz="2200" b="1" dirty="0"/>
              <a:t>Laboratory personnel can carry out diagnostic tests on the specimens but need to wear gloves, facial protection, and a gown. </a:t>
            </a:r>
          </a:p>
          <a:p>
            <a:pPr algn="just"/>
            <a:r>
              <a:rPr lang="en-US" sz="2200" b="1" dirty="0"/>
              <a:t>Additionally, standard precautions at this level should be applied when handling clinical samples from the current outbreak investigations of acute respiratory distress syndrome (ARDS) caused by COVID-19..</a:t>
            </a:r>
            <a:endParaRPr lang="en-IN" sz="2200" b="1" dirty="0"/>
          </a:p>
          <a:p>
            <a:pPr algn="just"/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697571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ECD7F-824D-4C6A-8637-D9C0EB834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 Group 3 (RG3)/ Biohazard Level 3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43AD8-6E80-4628-A67E-E95672C0D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Agents that are associated with serious or lethal human disease.</a:t>
            </a:r>
          </a:p>
          <a:p>
            <a:r>
              <a:rPr lang="en-US" b="1" dirty="0"/>
              <a:t>Preventive or therapeutic interventions may be available</a:t>
            </a:r>
          </a:p>
          <a:p>
            <a:r>
              <a:rPr lang="en-US" b="1" dirty="0"/>
              <a:t>High individual risk </a:t>
            </a:r>
          </a:p>
          <a:p>
            <a:r>
              <a:rPr lang="en-US" b="1" dirty="0"/>
              <a:t>Low community risk.</a:t>
            </a:r>
          </a:p>
          <a:p>
            <a:r>
              <a:rPr lang="en-US" b="1" dirty="0"/>
              <a:t>Example: West Nile virus, SARS virus, tuberculosis, typhus, Rift Valley fever, HIV, yellow fever, and malaria.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011902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1B012-7DC3-4D7F-B185-7B74740B0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Risk Group 4 (RG 4)/ Biohazard Level 4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A2819-1AE4-4549-914E-ED6A3428C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b="1" dirty="0"/>
              <a:t>Agents that are likely to cause serious or lethal human disease</a:t>
            </a:r>
          </a:p>
          <a:p>
            <a:pPr algn="just"/>
            <a:r>
              <a:rPr lang="en-US" b="1" dirty="0"/>
              <a:t>Preventive or therapeutic interventions are not usually</a:t>
            </a:r>
            <a:br>
              <a:rPr lang="en-US" b="1" dirty="0"/>
            </a:br>
            <a:r>
              <a:rPr lang="en-US" b="1" dirty="0"/>
              <a:t>available</a:t>
            </a:r>
          </a:p>
          <a:p>
            <a:pPr algn="just"/>
            <a:r>
              <a:rPr lang="en-US" b="1" dirty="0"/>
              <a:t>High individual risk </a:t>
            </a:r>
          </a:p>
          <a:p>
            <a:pPr algn="just"/>
            <a:r>
              <a:rPr lang="en-US" b="1" dirty="0"/>
              <a:t>High community risk</a:t>
            </a:r>
          </a:p>
          <a:p>
            <a:pPr algn="just"/>
            <a:r>
              <a:rPr lang="en-US" b="1" dirty="0"/>
              <a:t>Example: Bolivian and Argentine hemorrhagic fevers, Marburg virus, Ebola virus, hantaviruses, Lassa fever virus and Crimean-Congo hemorrhagic fever.</a:t>
            </a:r>
            <a:endParaRPr lang="en-IN" b="1" dirty="0"/>
          </a:p>
          <a:p>
            <a:pPr algn="just"/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4189361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60C89-0457-4494-9E88-90A7C09FA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2"/>
            <a:ext cx="9601197" cy="3318936"/>
          </a:xfrm>
        </p:spPr>
        <p:txBody>
          <a:bodyPr/>
          <a:lstStyle/>
          <a:p>
            <a:pPr algn="just"/>
            <a:r>
              <a:rPr lang="en-US" b="1" dirty="0"/>
              <a:t>There are no bacteria in this group.</a:t>
            </a:r>
          </a:p>
          <a:p>
            <a:pPr algn="just"/>
            <a:r>
              <a:rPr lang="en-US" b="1" dirty="0"/>
              <a:t>Only specific persons can work with these viruses.</a:t>
            </a:r>
          </a:p>
          <a:p>
            <a:pPr algn="just"/>
            <a:r>
              <a:rPr lang="en-US" b="1" dirty="0"/>
              <a:t>It requires them to wear a positive pressure personnel suit, with a segregated air supply. </a:t>
            </a:r>
          </a:p>
          <a:p>
            <a:pPr algn="just"/>
            <a:r>
              <a:rPr lang="en-US" b="1" dirty="0"/>
              <a:t>There is no treatment available for these viruses, and extreme isolation precautions are mandatory. </a:t>
            </a:r>
          </a:p>
        </p:txBody>
      </p:sp>
    </p:spTree>
    <p:extLst>
      <p:ext uri="{BB962C8B-B14F-4D97-AF65-F5344CB8AC3E}">
        <p14:creationId xmlns:p14="http://schemas.microsoft.com/office/powerpoint/2010/main" val="11317841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</TotalTime>
  <Words>576</Words>
  <Application>Microsoft Office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Garamond</vt:lpstr>
      <vt:lpstr>Organic</vt:lpstr>
      <vt:lpstr>Biohazards</vt:lpstr>
      <vt:lpstr>PowerPoint Presentation</vt:lpstr>
      <vt:lpstr>PowerPoint Presentation</vt:lpstr>
      <vt:lpstr>PowerPoint Presentation</vt:lpstr>
      <vt:lpstr>Risk Group 1 (RG1)/Biohazard level 1</vt:lpstr>
      <vt:lpstr>Risk Group 2 (RG2)/Biohazard Level 2</vt:lpstr>
      <vt:lpstr>Risk Group 3 (RG3)/ Biohazard Level 3</vt:lpstr>
      <vt:lpstr>Risk Group 4 (RG 4)/ Biohazard Level 4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dranjayvet@gmail.com</dc:creator>
  <cp:lastModifiedBy>dranjayvet@gmail.com</cp:lastModifiedBy>
  <cp:revision>16</cp:revision>
  <dcterms:created xsi:type="dcterms:W3CDTF">2020-03-27T15:53:26Z</dcterms:created>
  <dcterms:modified xsi:type="dcterms:W3CDTF">2020-12-13T08:20:21Z</dcterms:modified>
</cp:coreProperties>
</file>