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73" r:id="rId7"/>
    <p:sldId id="296" r:id="rId8"/>
    <p:sldId id="274" r:id="rId9"/>
    <p:sldId id="263" r:id="rId10"/>
    <p:sldId id="264" r:id="rId11"/>
    <p:sldId id="276" r:id="rId12"/>
    <p:sldId id="265" r:id="rId13"/>
    <p:sldId id="266" r:id="rId14"/>
    <p:sldId id="267" r:id="rId15"/>
    <p:sldId id="268" r:id="rId16"/>
    <p:sldId id="269" r:id="rId17"/>
    <p:sldId id="270" r:id="rId18"/>
    <p:sldId id="286" r:id="rId19"/>
    <p:sldId id="308" r:id="rId20"/>
    <p:sldId id="309" r:id="rId21"/>
    <p:sldId id="297" r:id="rId22"/>
    <p:sldId id="305" r:id="rId23"/>
    <p:sldId id="300" r:id="rId24"/>
    <p:sldId id="307" r:id="rId25"/>
    <p:sldId id="289" r:id="rId26"/>
    <p:sldId id="290" r:id="rId27"/>
    <p:sldId id="302" r:id="rId28"/>
    <p:sldId id="291" r:id="rId29"/>
    <p:sldId id="292" r:id="rId30"/>
    <p:sldId id="294" r:id="rId31"/>
    <p:sldId id="295" r:id="rId32"/>
    <p:sldId id="2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62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69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634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62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2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00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158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505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198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490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737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12/6/2020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46757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5562600" cy="2438400"/>
          </a:xfrm>
          <a:solidFill>
            <a:schemeClr val="bg2">
              <a:lumMod val="75000"/>
            </a:schemeClr>
          </a:solidFill>
        </p:spPr>
        <p:txBody>
          <a:bodyPr>
            <a:normAutofit fontScale="90000"/>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BVSc &amp; AH </a:t>
            </a:r>
            <a:br>
              <a:rPr lang="en-US" b="1" dirty="0" smtClean="0">
                <a:solidFill>
                  <a:srgbClr val="0070C0"/>
                </a:solidFill>
              </a:rPr>
            </a:br>
            <a:r>
              <a:rPr lang="en-US" b="1" dirty="0" smtClean="0">
                <a:solidFill>
                  <a:srgbClr val="0070C0"/>
                </a:solidFill>
              </a:rPr>
              <a:t>(General Pathology)</a:t>
            </a:r>
            <a:r>
              <a:rPr lang="en-US" b="1" dirty="0" smtClean="0">
                <a:solidFill>
                  <a:srgbClr val="0070C0"/>
                </a:solidFill>
              </a:rPr>
              <a:t/>
            </a:r>
            <a:br>
              <a:rPr lang="en-US" b="1" dirty="0" smtClean="0">
                <a:solidFill>
                  <a:srgbClr val="0070C0"/>
                </a:solidFill>
              </a:rPr>
            </a:br>
            <a:r>
              <a:rPr lang="en-US" sz="5300" b="1" dirty="0" smtClean="0">
                <a:solidFill>
                  <a:srgbClr val="FFFF00"/>
                </a:solidFill>
              </a:rPr>
              <a:t>CELL INJURY </a:t>
            </a: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dirty="0" smtClean="0">
                <a:solidFill>
                  <a:srgbClr val="0070C0"/>
                </a:solidFill>
              </a:rPr>
              <a:t/>
            </a:r>
            <a:br>
              <a:rPr lang="en-US" dirty="0" smtClean="0">
                <a:solidFill>
                  <a:srgbClr val="0070C0"/>
                </a:solidFill>
              </a:rPr>
            </a:br>
            <a:r>
              <a:rPr lang="en-US" b="1" u="sng"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419600" y="4953000"/>
            <a:ext cx="4495800" cy="1752600"/>
          </a:xfrm>
          <a:solidFill>
            <a:schemeClr val="accent2">
              <a:lumMod val="20000"/>
              <a:lumOff val="80000"/>
            </a:schemeClr>
          </a:solidFill>
        </p:spPr>
        <p:txBody>
          <a:bodyPr/>
          <a:lstStyle/>
          <a:p>
            <a:pPr algn="ctr">
              <a:buNone/>
            </a:pPr>
            <a:r>
              <a:rPr lang="en-US" sz="2400" b="1" dirty="0" smtClean="0">
                <a:solidFill>
                  <a:srgbClr val="FF0000"/>
                </a:solidFill>
              </a:rPr>
              <a:t>Dr. </a:t>
            </a:r>
            <a:r>
              <a:rPr lang="en-US" sz="2400" b="1" dirty="0" err="1" smtClean="0">
                <a:solidFill>
                  <a:srgbClr val="FF0000"/>
                </a:solidFill>
              </a:rPr>
              <a:t>Sanjiv</a:t>
            </a:r>
            <a:r>
              <a:rPr lang="en-US" sz="2400" b="1" dirty="0" smtClean="0">
                <a:solidFill>
                  <a:srgbClr val="FF0000"/>
                </a:solidFill>
              </a:rPr>
              <a:t> Kumar</a:t>
            </a:r>
            <a:endParaRPr lang="en-US" sz="2400" dirty="0" smtClean="0">
              <a:solidFill>
                <a:srgbClr val="FF0000"/>
              </a:solidFill>
            </a:endParaRPr>
          </a:p>
          <a:p>
            <a:pPr algn="ctr">
              <a:buNone/>
            </a:pPr>
            <a:r>
              <a:rPr lang="en-US" sz="2400" b="1" dirty="0" smtClean="0">
                <a:solidFill>
                  <a:srgbClr val="FF0000"/>
                </a:solidFill>
              </a:rPr>
              <a:t>Assistant Professor,</a:t>
            </a:r>
            <a:endParaRPr lang="en-US" sz="2400" dirty="0" smtClean="0">
              <a:solidFill>
                <a:srgbClr val="FF0000"/>
              </a:solidFill>
            </a:endParaRPr>
          </a:p>
          <a:p>
            <a:pPr algn="ctr">
              <a:buNone/>
            </a:pPr>
            <a:r>
              <a:rPr lang="en-US" sz="2400" b="1" dirty="0" err="1" smtClean="0">
                <a:solidFill>
                  <a:srgbClr val="FF0000"/>
                </a:solidFill>
              </a:rPr>
              <a:t>Deptt</a:t>
            </a:r>
            <a:r>
              <a:rPr lang="en-US" sz="2400" b="1" dirty="0" smtClean="0">
                <a:solidFill>
                  <a:srgbClr val="FF0000"/>
                </a:solidFill>
              </a:rPr>
              <a:t>. of Pathology, BVC, Patna</a:t>
            </a:r>
            <a:endParaRPr lang="en-US" sz="2400" dirty="0" smtClean="0">
              <a:solidFill>
                <a:srgbClr val="FF0000"/>
              </a:solidFill>
            </a:endParaRPr>
          </a:p>
          <a:p>
            <a:endParaRPr lang="en-US" dirty="0" smtClean="0"/>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1"/>
            <a:ext cx="8229600" cy="5638800"/>
          </a:xfrm>
        </p:spPr>
        <p:txBody>
          <a:bodyPr>
            <a:normAutofit fontScale="32500" lnSpcReduction="20000"/>
          </a:bodyPr>
          <a:lstStyle/>
          <a:p>
            <a:pPr lvl="0" algn="just">
              <a:lnSpc>
                <a:spcPct val="170000"/>
              </a:lnSpc>
            </a:pPr>
            <a:r>
              <a:rPr lang="en-US" sz="5100" dirty="0" smtClean="0">
                <a:solidFill>
                  <a:srgbClr val="00B0F0"/>
                </a:solidFill>
                <a:latin typeface="Times New Roman" pitchFamily="18" charset="0"/>
                <a:cs typeface="Times New Roman" pitchFamily="18" charset="0"/>
              </a:rPr>
              <a:t>Infectious agents:</a:t>
            </a:r>
            <a:r>
              <a:rPr lang="en-US" sz="5100" dirty="0" smtClean="0">
                <a:latin typeface="Times New Roman" pitchFamily="18" charset="0"/>
                <a:cs typeface="Times New Roman" pitchFamily="18" charset="0"/>
              </a:rPr>
              <a:t> These agents range from the submicroscopic viruses to the large tapeworms. In between are the bacteria, fungi, </a:t>
            </a:r>
            <a:r>
              <a:rPr lang="en-US" sz="5100" dirty="0" err="1" smtClean="0">
                <a:latin typeface="Times New Roman" pitchFamily="18" charset="0"/>
                <a:cs typeface="Times New Roman" pitchFamily="18" charset="0"/>
              </a:rPr>
              <a:t>rickettsiae</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chlamydiae</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mycoplasma</a:t>
            </a:r>
            <a:r>
              <a:rPr lang="en-US" sz="5100" dirty="0" smtClean="0">
                <a:latin typeface="Times New Roman" pitchFamily="18" charset="0"/>
                <a:cs typeface="Times New Roman" pitchFamily="18" charset="0"/>
              </a:rPr>
              <a:t>, protozoa, and higher forms of parasites. </a:t>
            </a:r>
          </a:p>
          <a:p>
            <a:pPr lvl="0" algn="just">
              <a:lnSpc>
                <a:spcPct val="170000"/>
              </a:lnSpc>
            </a:pPr>
            <a:r>
              <a:rPr lang="en-US" sz="5100" dirty="0" smtClean="0">
                <a:solidFill>
                  <a:srgbClr val="00B0F0"/>
                </a:solidFill>
                <a:latin typeface="Times New Roman" pitchFamily="18" charset="0"/>
                <a:cs typeface="Times New Roman" pitchFamily="18" charset="0"/>
              </a:rPr>
              <a:t>Immunological reactions: </a:t>
            </a:r>
            <a:r>
              <a:rPr lang="en-US" sz="5100" dirty="0" smtClean="0">
                <a:latin typeface="Times New Roman" pitchFamily="18" charset="0"/>
                <a:cs typeface="Times New Roman" pitchFamily="18" charset="0"/>
              </a:rPr>
              <a:t>Although the immune system serves in the </a:t>
            </a:r>
            <a:r>
              <a:rPr lang="en-US" sz="5100" dirty="0" err="1" smtClean="0">
                <a:latin typeface="Times New Roman" pitchFamily="18" charset="0"/>
                <a:cs typeface="Times New Roman" pitchFamily="18" charset="0"/>
              </a:rPr>
              <a:t>defence</a:t>
            </a:r>
            <a:r>
              <a:rPr lang="en-US" sz="5100" dirty="0" smtClean="0">
                <a:latin typeface="Times New Roman" pitchFamily="18" charset="0"/>
                <a:cs typeface="Times New Roman" pitchFamily="18" charset="0"/>
              </a:rPr>
              <a:t> against infectious agents, immune reactions may also cause cell injury. Examples include anaphylactic reaction to a foreign protein or a drug, and autoimmune diseases. </a:t>
            </a:r>
          </a:p>
          <a:p>
            <a:pPr lvl="0" algn="just">
              <a:lnSpc>
                <a:spcPct val="170000"/>
              </a:lnSpc>
            </a:pPr>
            <a:r>
              <a:rPr lang="en-US" sz="5100" dirty="0" smtClean="0">
                <a:solidFill>
                  <a:srgbClr val="00B0F0"/>
                </a:solidFill>
                <a:latin typeface="Times New Roman" pitchFamily="18" charset="0"/>
                <a:cs typeface="Times New Roman" pitchFamily="18" charset="0"/>
              </a:rPr>
              <a:t>Nutritional imbalances: </a:t>
            </a:r>
            <a:r>
              <a:rPr lang="en-US" sz="5100" dirty="0" smtClean="0">
                <a:latin typeface="Times New Roman" pitchFamily="18" charset="0"/>
                <a:cs typeface="Times New Roman" pitchFamily="18" charset="0"/>
              </a:rPr>
              <a:t>Nutritional deficiencies such as </a:t>
            </a:r>
            <a:r>
              <a:rPr lang="en-US" sz="5100" dirty="0" err="1" smtClean="0">
                <a:latin typeface="Times New Roman" pitchFamily="18" charset="0"/>
                <a:cs typeface="Times New Roman" pitchFamily="18" charset="0"/>
              </a:rPr>
              <a:t>avitaminoses</a:t>
            </a:r>
            <a:r>
              <a:rPr lang="en-US" sz="5100" dirty="0" smtClean="0">
                <a:latin typeface="Times New Roman" pitchFamily="18" charset="0"/>
                <a:cs typeface="Times New Roman" pitchFamily="18" charset="0"/>
              </a:rPr>
              <a:t> and others are important causes of cell injury. Ironically, excesses of nutrition are also important causes of morbidity and mortality.</a:t>
            </a:r>
          </a:p>
          <a:p>
            <a:pPr lvl="0" algn="just">
              <a:lnSpc>
                <a:spcPct val="170000"/>
              </a:lnSpc>
            </a:pPr>
            <a:r>
              <a:rPr lang="en-US" sz="5100" dirty="0" smtClean="0">
                <a:solidFill>
                  <a:srgbClr val="00B0F0"/>
                </a:solidFill>
                <a:latin typeface="Times New Roman" pitchFamily="18" charset="0"/>
                <a:cs typeface="Times New Roman" pitchFamily="18" charset="0"/>
              </a:rPr>
              <a:t>Genetic defects: </a:t>
            </a:r>
            <a:r>
              <a:rPr lang="en-US" sz="5100" dirty="0" smtClean="0">
                <a:latin typeface="Times New Roman" pitchFamily="18" charset="0"/>
                <a:cs typeface="Times New Roman" pitchFamily="18" charset="0"/>
              </a:rPr>
              <a:t>Genetic defects may cause cell injury. The genetic injury may result in a defect as gross as congenital malformations, or in as subtle a change as the single amino acid substitution in </a:t>
            </a:r>
            <a:r>
              <a:rPr lang="en-US" sz="5100" dirty="0" err="1" smtClean="0">
                <a:latin typeface="Times New Roman" pitchFamily="18" charset="0"/>
                <a:cs typeface="Times New Roman" pitchFamily="18" charset="0"/>
              </a:rPr>
              <a:t>haemoglobinS</a:t>
            </a:r>
            <a:r>
              <a:rPr lang="en-US" sz="5100" dirty="0" smtClean="0">
                <a:latin typeface="Times New Roman" pitchFamily="18" charset="0"/>
                <a:cs typeface="Times New Roman" pitchFamily="18" charset="0"/>
              </a:rPr>
              <a:t> in sickle cell </a:t>
            </a:r>
            <a:r>
              <a:rPr lang="en-US" sz="5100" dirty="0" err="1" smtClean="0">
                <a:latin typeface="Times New Roman" pitchFamily="18" charset="0"/>
                <a:cs typeface="Times New Roman" pitchFamily="18" charset="0"/>
              </a:rPr>
              <a:t>anaemia</a:t>
            </a:r>
            <a:r>
              <a:rPr lang="en-US" sz="5100" dirty="0" smtClean="0">
                <a:latin typeface="Times New Roman" pitchFamily="18" charset="0"/>
                <a:cs typeface="Times New Roman" pitchFamily="18" charset="0"/>
              </a:rPr>
              <a:t>. </a:t>
            </a:r>
          </a:p>
          <a:p>
            <a:pPr algn="just"/>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ELL INJURY: ETIOPATHOGENESI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7162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4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F0"/>
                </a:solidFill>
                <a:latin typeface="Times New Roman" pitchFamily="18" charset="0"/>
                <a:cs typeface="Times New Roman" pitchFamily="18" charset="0"/>
              </a:rPr>
              <a:t>GENERAL CONSIDERATIONS</a:t>
            </a:r>
            <a:r>
              <a:rPr lang="en-US" sz="2800" dirty="0" smtClean="0">
                <a:solidFill>
                  <a:srgbClr val="00B0F0"/>
                </a:solidFill>
                <a:latin typeface="Times New Roman" pitchFamily="18" charset="0"/>
                <a:cs typeface="Times New Roman" pitchFamily="18" charset="0"/>
              </a:rPr>
              <a:t/>
            </a:r>
            <a:br>
              <a:rPr lang="en-US" sz="2800" dirty="0" smtClean="0">
                <a:solidFill>
                  <a:srgbClr val="00B0F0"/>
                </a:solidFill>
                <a:latin typeface="Times New Roman" pitchFamily="18" charset="0"/>
                <a:cs typeface="Times New Roman" pitchFamily="18" charset="0"/>
              </a:rPr>
            </a:br>
            <a:r>
              <a:rPr lang="en-US" sz="2800" dirty="0" smtClean="0">
                <a:solidFill>
                  <a:srgbClr val="00B0F0"/>
                </a:solidFill>
                <a:latin typeface="Times New Roman" pitchFamily="18" charset="0"/>
                <a:cs typeface="Times New Roman" pitchFamily="18" charset="0"/>
              </a:rPr>
              <a:t>Biochemical mechanisms of cell injury</a:t>
            </a:r>
            <a:endParaRPr lang="en-US" sz="2800"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endParaRPr lang="en-US" dirty="0" smtClean="0"/>
          </a:p>
          <a:p>
            <a:pPr algn="just">
              <a:lnSpc>
                <a:spcPct val="170000"/>
              </a:lnSpc>
            </a:pPr>
            <a:r>
              <a:rPr lang="en-US" sz="3100" dirty="0" smtClean="0">
                <a:latin typeface="Times New Roman" pitchFamily="18" charset="0"/>
                <a:cs typeface="Times New Roman" pitchFamily="18" charset="0"/>
              </a:rPr>
              <a:t>The biochemical mechanisms responsible for cell injury and cell death are complex. All the same, there are certain principles that are applicable to most forms of cell injury. </a:t>
            </a:r>
          </a:p>
          <a:p>
            <a:pPr algn="just">
              <a:lnSpc>
                <a:spcPct val="170000"/>
              </a:lnSpc>
              <a:buNone/>
            </a:pPr>
            <a:endParaRPr lang="en-US" sz="3100" dirty="0" smtClean="0">
              <a:latin typeface="Times New Roman" pitchFamily="18" charset="0"/>
              <a:cs typeface="Times New Roman" pitchFamily="18" charset="0"/>
            </a:endParaRPr>
          </a:p>
          <a:p>
            <a:pPr algn="just">
              <a:lnSpc>
                <a:spcPct val="170000"/>
              </a:lnSpc>
              <a:buNone/>
            </a:pPr>
            <a:r>
              <a:rPr lang="en-US" sz="3100" dirty="0" smtClean="0">
                <a:latin typeface="Times New Roman" pitchFamily="18" charset="0"/>
                <a:cs typeface="Times New Roman" pitchFamily="18" charset="0"/>
              </a:rPr>
              <a:t>1. The morphological changes of cell injury become noticeable only after some critical biochemical system within the cell has been deranged. Thus, the first lesion to develop is biochemical (molecular) in nature. This, in turn, causes structural changes first at an electron </a:t>
            </a:r>
            <a:r>
              <a:rPr lang="en-US" sz="3100" dirty="0" err="1" smtClean="0">
                <a:latin typeface="Times New Roman" pitchFamily="18" charset="0"/>
                <a:cs typeface="Times New Roman" pitchFamily="18" charset="0"/>
              </a:rPr>
              <a:t>microscopical</a:t>
            </a:r>
            <a:r>
              <a:rPr lang="en-US" sz="3100" dirty="0" smtClean="0">
                <a:latin typeface="Times New Roman" pitchFamily="18" charset="0"/>
                <a:cs typeface="Times New Roman" pitchFamily="18" charset="0"/>
              </a:rPr>
              <a:t> level (ultrastructural lesion), then light microscopic lesions develop, and these, when extensive, produce gross lesio</a:t>
            </a:r>
            <a:r>
              <a:rPr lang="en-US" dirty="0" smtClean="0"/>
              <a:t>ns. </a:t>
            </a:r>
          </a:p>
          <a:p>
            <a:pPr>
              <a:buNone/>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lnSpc>
                <a:spcPct val="150000"/>
              </a:lnSpc>
              <a:buNone/>
            </a:pPr>
            <a:r>
              <a:rPr lang="en-US" sz="2400" dirty="0" smtClean="0">
                <a:latin typeface="Times New Roman" pitchFamily="18" charset="0"/>
                <a:cs typeface="Times New Roman" pitchFamily="18" charset="0"/>
              </a:rPr>
              <a:t>2. The cellular response to injurious stimuli depends on the type of injury, its duration, and its severity.  </a:t>
            </a:r>
          </a:p>
          <a:p>
            <a:pPr algn="just">
              <a:lnSpc>
                <a:spcPct val="150000"/>
              </a:lnSpc>
              <a:buNone/>
            </a:pPr>
            <a:r>
              <a:rPr lang="en-US" sz="2400" dirty="0" smtClean="0">
                <a:latin typeface="Times New Roman" pitchFamily="18" charset="0"/>
                <a:cs typeface="Times New Roman" pitchFamily="18" charset="0"/>
              </a:rPr>
              <a:t>3. The results of an injurious stimulus depend on the type, status, adaptability, and genetic make-up of the injured cell. The same injury has different result depending on the cell type. </a:t>
            </a:r>
          </a:p>
          <a:p>
            <a:pPr algn="just">
              <a:lnSpc>
                <a:spcPct val="150000"/>
              </a:lnSpc>
              <a:buNone/>
            </a:pPr>
            <a:r>
              <a:rPr lang="en-US" sz="2400" dirty="0" smtClean="0">
                <a:latin typeface="Times New Roman" pitchFamily="18" charset="0"/>
                <a:cs typeface="Times New Roman" pitchFamily="18" charset="0"/>
              </a:rPr>
              <a:t>4. Although the exact biochemical site of action for many injurious agents is difficult to determine, </a:t>
            </a:r>
            <a:r>
              <a:rPr lang="en-US" sz="2400" dirty="0" smtClean="0">
                <a:solidFill>
                  <a:srgbClr val="FF0000"/>
                </a:solidFill>
                <a:latin typeface="Times New Roman" pitchFamily="18" charset="0"/>
                <a:cs typeface="Times New Roman" pitchFamily="18" charset="0"/>
              </a:rPr>
              <a:t>four intracellular systems are particularly exposed to attack: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lgn="just">
              <a:lnSpc>
                <a:spcPct val="150000"/>
              </a:lnSpc>
              <a:buNone/>
            </a:pPr>
            <a:r>
              <a:rPr lang="en-US" sz="26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1) </a:t>
            </a:r>
            <a:r>
              <a:rPr lang="en-US" sz="2400" dirty="0" smtClean="0">
                <a:solidFill>
                  <a:srgbClr val="FF0000"/>
                </a:solidFill>
                <a:latin typeface="Times New Roman" pitchFamily="18" charset="0"/>
                <a:cs typeface="Times New Roman" pitchFamily="18" charset="0"/>
              </a:rPr>
              <a:t>Cell membrane</a:t>
            </a:r>
            <a:r>
              <a:rPr lang="en-US" sz="2400" dirty="0" smtClean="0">
                <a:latin typeface="Times New Roman" pitchFamily="18" charset="0"/>
                <a:cs typeface="Times New Roman" pitchFamily="18" charset="0"/>
              </a:rPr>
              <a:t>. It is on the maintenance of the integrity of cell membrane that the ionic and osmotic homeostasis of the cell and its organelles depends,</a:t>
            </a:r>
          </a:p>
          <a:p>
            <a:pPr algn="just">
              <a:lnSpc>
                <a:spcPct val="150000"/>
              </a:lnSpc>
              <a:buNone/>
            </a:pPr>
            <a:r>
              <a:rPr lang="en-US" sz="2400" dirty="0" smtClean="0">
                <a:latin typeface="Times New Roman" pitchFamily="18" charset="0"/>
                <a:cs typeface="Times New Roman" pitchFamily="18" charset="0"/>
              </a:rPr>
              <a:t> (2) </a:t>
            </a:r>
            <a:r>
              <a:rPr lang="en-US" sz="2400" dirty="0" smtClean="0">
                <a:solidFill>
                  <a:srgbClr val="FF0000"/>
                </a:solidFill>
                <a:latin typeface="Times New Roman" pitchFamily="18" charset="0"/>
                <a:cs typeface="Times New Roman" pitchFamily="18" charset="0"/>
              </a:rPr>
              <a:t>Oxidative </a:t>
            </a:r>
            <a:r>
              <a:rPr lang="en-US" sz="2400" dirty="0" err="1" smtClean="0">
                <a:solidFill>
                  <a:srgbClr val="FF0000"/>
                </a:solidFill>
                <a:latin typeface="Times New Roman" pitchFamily="18" charset="0"/>
                <a:cs typeface="Times New Roman" pitchFamily="18" charset="0"/>
              </a:rPr>
              <a:t>phosphorylation</a:t>
            </a:r>
            <a:r>
              <a:rPr lang="en-US" sz="2400" dirty="0" smtClean="0">
                <a:solidFill>
                  <a:srgbClr val="FF0000"/>
                </a:solidFill>
                <a:latin typeface="Times New Roman" pitchFamily="18" charset="0"/>
                <a:cs typeface="Times New Roman" pitchFamily="18" charset="0"/>
              </a:rPr>
              <a:t> and production of adenosine </a:t>
            </a:r>
            <a:r>
              <a:rPr lang="en-US" sz="2400" dirty="0" err="1" smtClean="0">
                <a:solidFill>
                  <a:srgbClr val="FF0000"/>
                </a:solidFill>
                <a:latin typeface="Times New Roman" pitchFamily="18" charset="0"/>
                <a:cs typeface="Times New Roman" pitchFamily="18" charset="0"/>
              </a:rPr>
              <a:t>triphosphate</a:t>
            </a:r>
            <a:r>
              <a:rPr lang="en-US" sz="2400" dirty="0" smtClean="0">
                <a:solidFill>
                  <a:srgbClr val="FF0000"/>
                </a:solidFill>
                <a:latin typeface="Times New Roman" pitchFamily="18" charset="0"/>
                <a:cs typeface="Times New Roman" pitchFamily="18" charset="0"/>
              </a:rPr>
              <a:t> (ATP), </a:t>
            </a:r>
          </a:p>
          <a:p>
            <a:pPr algn="just">
              <a:lnSpc>
                <a:spcPct val="150000"/>
              </a:lnSpc>
              <a:buNone/>
            </a:pPr>
            <a:r>
              <a:rPr lang="en-US" sz="2400" dirty="0" smtClean="0">
                <a:latin typeface="Times New Roman" pitchFamily="18" charset="0"/>
                <a:cs typeface="Times New Roman" pitchFamily="18" charset="0"/>
              </a:rPr>
              <a:t>(3)  </a:t>
            </a:r>
            <a:r>
              <a:rPr lang="en-US" sz="2400" dirty="0" smtClean="0">
                <a:solidFill>
                  <a:srgbClr val="FF0000"/>
                </a:solidFill>
                <a:latin typeface="Times New Roman" pitchFamily="18" charset="0"/>
                <a:cs typeface="Times New Roman" pitchFamily="18" charset="0"/>
              </a:rPr>
              <a:t>Synthesis of </a:t>
            </a:r>
            <a:r>
              <a:rPr lang="en-US" sz="2400" dirty="0" err="1" smtClean="0">
                <a:solidFill>
                  <a:srgbClr val="FF0000"/>
                </a:solidFill>
                <a:latin typeface="Times New Roman" pitchFamily="18" charset="0"/>
                <a:cs typeface="Times New Roman" pitchFamily="18" charset="0"/>
              </a:rPr>
              <a:t>enzymic</a:t>
            </a:r>
            <a:r>
              <a:rPr lang="en-US" sz="2400" dirty="0" smtClean="0">
                <a:solidFill>
                  <a:srgbClr val="FF0000"/>
                </a:solidFill>
                <a:latin typeface="Times New Roman" pitchFamily="18" charset="0"/>
                <a:cs typeface="Times New Roman" pitchFamily="18" charset="0"/>
              </a:rPr>
              <a:t> and structural proteins, </a:t>
            </a:r>
            <a:r>
              <a:rPr lang="en-US" sz="2400" dirty="0" smtClean="0">
                <a:latin typeface="Times New Roman" pitchFamily="18" charset="0"/>
                <a:cs typeface="Times New Roman" pitchFamily="18" charset="0"/>
              </a:rPr>
              <a:t>and </a:t>
            </a:r>
          </a:p>
          <a:p>
            <a:pPr algn="just">
              <a:lnSpc>
                <a:spcPct val="150000"/>
              </a:lnSpc>
              <a:buNone/>
            </a:pPr>
            <a:r>
              <a:rPr lang="en-US" sz="2400" dirty="0" smtClean="0">
                <a:latin typeface="Times New Roman" pitchFamily="18" charset="0"/>
                <a:cs typeface="Times New Roman" pitchFamily="18" charset="0"/>
              </a:rPr>
              <a:t>(4</a:t>
            </a:r>
            <a:r>
              <a:rPr lang="en-US" sz="2400" dirty="0" smtClean="0">
                <a:solidFill>
                  <a:srgbClr val="FF0000"/>
                </a:solidFill>
                <a:latin typeface="Times New Roman" pitchFamily="18" charset="0"/>
                <a:cs typeface="Times New Roman" pitchFamily="18" charset="0"/>
              </a:rPr>
              <a:t>)  Preservation of the integrity of genetic apparatus of the cell. </a:t>
            </a:r>
          </a:p>
          <a:p>
            <a:pPr algn="just">
              <a:lnSpc>
                <a:spcPct val="150000"/>
              </a:lnSpc>
              <a:buNone/>
            </a:pPr>
            <a:r>
              <a:rPr lang="en-US" sz="2400" dirty="0" smtClean="0">
                <a:latin typeface="Times New Roman" pitchFamily="18" charset="0"/>
                <a:cs typeface="Times New Roman" pitchFamily="18" charset="0"/>
              </a:rPr>
              <a:t>The structural and biochemical components of a cell are so closely inter-related that, whatever the exact point of initial attack, injury at one site leads to wide-ranging secondary effects. </a:t>
            </a:r>
          </a:p>
          <a:p>
            <a:pPr algn="just">
              <a:lnSpc>
                <a:spcPct val="150000"/>
              </a:lnSpc>
            </a:pP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normAutofit fontScale="90000"/>
          </a:bodyPr>
          <a:lstStyle/>
          <a:p>
            <a:r>
              <a:rPr lang="en-US" sz="3600" b="1" dirty="0" smtClean="0">
                <a:solidFill>
                  <a:srgbClr val="00B0F0"/>
                </a:solidFill>
              </a:rPr>
              <a:t>Common Biochemical Mechanisms</a:t>
            </a:r>
            <a:r>
              <a:rPr lang="en-US" dirty="0" smtClean="0"/>
              <a:t/>
            </a:r>
            <a:br>
              <a:rPr lang="en-US" dirty="0" smtClean="0"/>
            </a:br>
            <a:r>
              <a:rPr lang="en-US" dirty="0" smtClean="0"/>
              <a:t> </a:t>
            </a:r>
          </a:p>
        </p:txBody>
      </p:sp>
      <p:sp>
        <p:nvSpPr>
          <p:cNvPr id="3" name="Content Placeholder 2"/>
          <p:cNvSpPr>
            <a:spLocks noGrp="1"/>
          </p:cNvSpPr>
          <p:nvPr>
            <p:ph idx="1"/>
          </p:nvPr>
        </p:nvSpPr>
        <p:spPr>
          <a:xfrm>
            <a:off x="457200" y="838200"/>
            <a:ext cx="8229600" cy="6019800"/>
          </a:xfrm>
        </p:spPr>
        <p:txBody>
          <a:bodyPr>
            <a:normAutofit fontScale="47500" lnSpcReduction="20000"/>
          </a:bodyPr>
          <a:lstStyle/>
          <a:p>
            <a:pPr algn="just">
              <a:lnSpc>
                <a:spcPct val="170000"/>
              </a:lnSpc>
            </a:pPr>
            <a:r>
              <a:rPr lang="en-US" sz="3400" dirty="0" smtClean="0">
                <a:latin typeface="Times New Roman" pitchFamily="18" charset="0"/>
                <a:cs typeface="Times New Roman" pitchFamily="18" charset="0"/>
              </a:rPr>
              <a:t>With many injurious stimuli the exact pathogenic mechanisms that lead to cell death are incompletely understood. In spite of this, there are several common biochemical pathways in the mediation of cell injury and cell death, whatever the causative agent. These include: </a:t>
            </a:r>
          </a:p>
          <a:p>
            <a:pPr algn="just">
              <a:lnSpc>
                <a:spcPct val="170000"/>
              </a:lnSpc>
              <a:buNone/>
            </a:pPr>
            <a:endParaRPr lang="en-US" sz="3400" dirty="0" smtClean="0">
              <a:latin typeface="Times New Roman" pitchFamily="18" charset="0"/>
              <a:cs typeface="Times New Roman" pitchFamily="18" charset="0"/>
            </a:endParaRPr>
          </a:p>
          <a:p>
            <a:pPr marL="514350" indent="-514350" algn="just">
              <a:lnSpc>
                <a:spcPct val="170000"/>
              </a:lnSpc>
              <a:buAutoNum type="arabicPeriod"/>
            </a:pPr>
            <a:r>
              <a:rPr lang="en-US" sz="3400" dirty="0" smtClean="0">
                <a:solidFill>
                  <a:srgbClr val="00B0F0"/>
                </a:solidFill>
                <a:latin typeface="Times New Roman" pitchFamily="18" charset="0"/>
                <a:cs typeface="Times New Roman" pitchFamily="18" charset="0"/>
              </a:rPr>
              <a:t>ATP DEPLETION</a:t>
            </a:r>
            <a:r>
              <a:rPr lang="en-US" sz="3400" dirty="0" smtClean="0">
                <a:latin typeface="Times New Roman" pitchFamily="18" charset="0"/>
                <a:cs typeface="Times New Roman" pitchFamily="18" charset="0"/>
              </a:rPr>
              <a:t>:  High-energy phosphate in the form of ATP is required for many processes within the cell. ATP is produced in two ways: </a:t>
            </a:r>
          </a:p>
          <a:p>
            <a:pPr marL="514350" indent="-514350" algn="just">
              <a:lnSpc>
                <a:spcPct val="170000"/>
              </a:lnSpc>
              <a:buAutoNum type="arabicPeriod"/>
            </a:pPr>
            <a:endParaRPr lang="en-US" sz="3400" dirty="0" smtClean="0">
              <a:latin typeface="Times New Roman" pitchFamily="18" charset="0"/>
              <a:cs typeface="Times New Roman" pitchFamily="18" charset="0"/>
            </a:endParaRPr>
          </a:p>
          <a:p>
            <a:pPr marL="571500" indent="-571500" algn="just">
              <a:lnSpc>
                <a:spcPct val="170000"/>
              </a:lnSpc>
              <a:buAutoNum type="romanLcPeriod"/>
            </a:pPr>
            <a:r>
              <a:rPr lang="en-US" sz="3400" dirty="0" smtClean="0">
                <a:latin typeface="Times New Roman" pitchFamily="18" charset="0"/>
                <a:cs typeface="Times New Roman" pitchFamily="18" charset="0"/>
              </a:rPr>
              <a:t>The major route is oxidative </a:t>
            </a:r>
            <a:r>
              <a:rPr lang="en-US" sz="3400" dirty="0" err="1" smtClean="0">
                <a:latin typeface="Times New Roman" pitchFamily="18" charset="0"/>
                <a:cs typeface="Times New Roman" pitchFamily="18" charset="0"/>
              </a:rPr>
              <a:t>phosphorylation</a:t>
            </a:r>
            <a:r>
              <a:rPr lang="en-US" sz="3400" dirty="0" smtClean="0">
                <a:latin typeface="Times New Roman" pitchFamily="18" charset="0"/>
                <a:cs typeface="Times New Roman" pitchFamily="18" charset="0"/>
              </a:rPr>
              <a:t> of ADP, a reaction that requires oxygen, and </a:t>
            </a:r>
          </a:p>
          <a:p>
            <a:pPr marL="571500" indent="-571500" algn="just">
              <a:lnSpc>
                <a:spcPct val="170000"/>
              </a:lnSpc>
              <a:buNone/>
            </a:pPr>
            <a:endParaRPr lang="en-US" sz="3400" dirty="0" smtClean="0">
              <a:latin typeface="Times New Roman" pitchFamily="18" charset="0"/>
              <a:cs typeface="Times New Roman" pitchFamily="18" charset="0"/>
            </a:endParaRPr>
          </a:p>
          <a:p>
            <a:pPr algn="just">
              <a:lnSpc>
                <a:spcPct val="170000"/>
              </a:lnSpc>
              <a:buNone/>
            </a:pPr>
            <a:r>
              <a:rPr lang="en-US" sz="3400" dirty="0" smtClean="0">
                <a:solidFill>
                  <a:srgbClr val="00B0F0"/>
                </a:solidFill>
                <a:latin typeface="Times New Roman" pitchFamily="18" charset="0"/>
                <a:cs typeface="Times New Roman" pitchFamily="18" charset="0"/>
              </a:rPr>
              <a:t>ii</a:t>
            </a:r>
            <a:r>
              <a:rPr lang="en-US" sz="3400" dirty="0" smtClean="0">
                <a:latin typeface="Times New Roman" pitchFamily="18" charset="0"/>
                <a:cs typeface="Times New Roman" pitchFamily="18" charset="0"/>
              </a:rPr>
              <a:t>.        the second is the </a:t>
            </a:r>
            <a:r>
              <a:rPr lang="en-US" sz="3400" dirty="0" err="1" smtClean="0">
                <a:latin typeface="Times New Roman" pitchFamily="18" charset="0"/>
                <a:cs typeface="Times New Roman" pitchFamily="18" charset="0"/>
              </a:rPr>
              <a:t>glycolytic</a:t>
            </a:r>
            <a:r>
              <a:rPr lang="en-US" sz="3400" dirty="0" smtClean="0">
                <a:latin typeface="Times New Roman" pitchFamily="18" charset="0"/>
                <a:cs typeface="Times New Roman" pitchFamily="18" charset="0"/>
              </a:rPr>
              <a:t> pathway that can generate ATP in the absence of oxygen using glucose obtained either from body fluids, or from hydrolysis of glycogen. ATP depletion and decreased ATP synthesis are common consequences of both </a:t>
            </a:r>
            <a:r>
              <a:rPr lang="en-US" sz="3400" dirty="0" err="1" smtClean="0">
                <a:latin typeface="Times New Roman" pitchFamily="18" charset="0"/>
                <a:cs typeface="Times New Roman" pitchFamily="18" charset="0"/>
              </a:rPr>
              <a:t>ischaemic</a:t>
            </a:r>
            <a:r>
              <a:rPr lang="en-US" sz="3400" dirty="0" smtClean="0">
                <a:latin typeface="Times New Roman" pitchFamily="18" charset="0"/>
                <a:cs typeface="Times New Roman" pitchFamily="18" charset="0"/>
              </a:rPr>
              <a:t> and toxic injury. </a:t>
            </a:r>
          </a:p>
          <a:p>
            <a:pPr algn="just"/>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rmAutofit fontScale="55000" lnSpcReduction="20000"/>
          </a:bodyPr>
          <a:lstStyle/>
          <a:p>
            <a:pPr algn="just">
              <a:lnSpc>
                <a:spcPct val="170000"/>
              </a:lnSpc>
              <a:buNone/>
            </a:pPr>
            <a:r>
              <a:rPr lang="en-US" sz="3600" dirty="0" smtClean="0"/>
              <a:t>2. </a:t>
            </a:r>
            <a:r>
              <a:rPr lang="en-US" sz="3400" dirty="0" smtClean="0">
                <a:solidFill>
                  <a:srgbClr val="00B0F0"/>
                </a:solidFill>
                <a:latin typeface="Times New Roman" pitchFamily="18" charset="0"/>
                <a:cs typeface="Times New Roman" pitchFamily="18" charset="0"/>
              </a:rPr>
              <a:t>Lack of oxygen or generation of oxygen-derived free radicals</a:t>
            </a:r>
            <a:r>
              <a:rPr lang="en-US" sz="3400" dirty="0" smtClean="0">
                <a:latin typeface="Times New Roman" pitchFamily="18" charset="0"/>
                <a:cs typeface="Times New Roman" pitchFamily="18" charset="0"/>
              </a:rPr>
              <a:t>: Partially reduced activated oxygen species are also important mediators of cell death. They are highly toxic molecules that can damage lipids, proteins, and nucleic acids. These molecules are referred to as activated or reactive oxygen species. </a:t>
            </a:r>
          </a:p>
          <a:p>
            <a:pPr algn="just">
              <a:lnSpc>
                <a:spcPct val="170000"/>
              </a:lnSpc>
              <a:buNone/>
            </a:pPr>
            <a:r>
              <a:rPr lang="en-US" sz="3400" dirty="0" smtClean="0">
                <a:latin typeface="Times New Roman" pitchFamily="18" charset="0"/>
                <a:cs typeface="Times New Roman" pitchFamily="18" charset="0"/>
              </a:rPr>
              <a:t>3. </a:t>
            </a:r>
            <a:r>
              <a:rPr lang="en-US" sz="3400" dirty="0" smtClean="0">
                <a:solidFill>
                  <a:srgbClr val="00B0F0"/>
                </a:solidFill>
                <a:latin typeface="Times New Roman" pitchFamily="18" charset="0"/>
                <a:cs typeface="Times New Roman" pitchFamily="18" charset="0"/>
              </a:rPr>
              <a:t>Loss of calcium homeostasis</a:t>
            </a:r>
            <a:r>
              <a:rPr lang="en-US" sz="3400" dirty="0" smtClean="0">
                <a:latin typeface="Times New Roman" pitchFamily="18" charset="0"/>
                <a:cs typeface="Times New Roman" pitchFamily="18" charset="0"/>
              </a:rPr>
              <a:t>: Concentration of calcium in cytosol is up to 10,000 times lower than the concentration of extracellular calcium, or of calcium sequestered (isolated) within mitochondria and endoplasmic reticulum. </a:t>
            </a:r>
            <a:r>
              <a:rPr lang="en-US" sz="3400" dirty="0" err="1" smtClean="0">
                <a:latin typeface="Times New Roman" pitchFamily="18" charset="0"/>
                <a:cs typeface="Times New Roman" pitchFamily="18" charset="0"/>
              </a:rPr>
              <a:t>Ischaemia</a:t>
            </a:r>
            <a:r>
              <a:rPr lang="en-US" sz="3400" dirty="0" smtClean="0">
                <a:latin typeface="Times New Roman" pitchFamily="18" charset="0"/>
                <a:cs typeface="Times New Roman" pitchFamily="18" charset="0"/>
              </a:rPr>
              <a:t> and toxins increase </a:t>
            </a:r>
            <a:r>
              <a:rPr lang="en-US" sz="3400" dirty="0" err="1" smtClean="0">
                <a:latin typeface="Times New Roman" pitchFamily="18" charset="0"/>
                <a:cs typeface="Times New Roman" pitchFamily="18" charset="0"/>
              </a:rPr>
              <a:t>cytosolic</a:t>
            </a:r>
            <a:r>
              <a:rPr lang="en-US" sz="3400" dirty="0" smtClean="0">
                <a:latin typeface="Times New Roman" pitchFamily="18" charset="0"/>
                <a:cs typeface="Times New Roman" pitchFamily="18" charset="0"/>
              </a:rPr>
              <a:t> calcium concentration due to a net influx (entry) of extracellular calcium (Ca++) through the plasma membrane, and also because of the release of Ca++ from mitochondria and endoplasmic reticulum. Increased </a:t>
            </a:r>
            <a:r>
              <a:rPr lang="en-US" sz="3400" dirty="0" err="1" smtClean="0">
                <a:latin typeface="Times New Roman" pitchFamily="18" charset="0"/>
                <a:cs typeface="Times New Roman" pitchFamily="18" charset="0"/>
              </a:rPr>
              <a:t>cytosolic</a:t>
            </a:r>
            <a:r>
              <a:rPr lang="en-US" sz="3400" dirty="0" smtClean="0">
                <a:latin typeface="Times New Roman" pitchFamily="18" charset="0"/>
                <a:cs typeface="Times New Roman" pitchFamily="18" charset="0"/>
              </a:rPr>
              <a:t> calcium, in turn, activates a number of enzymes, with harmful cellular effects. </a:t>
            </a:r>
            <a:endParaRPr lang="en-US" sz="3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77500" lnSpcReduction="20000"/>
          </a:bodyPr>
          <a:lstStyle/>
          <a:p>
            <a:pPr algn="just">
              <a:lnSpc>
                <a:spcPct val="170000"/>
              </a:lnSpc>
            </a:pPr>
            <a:r>
              <a:rPr lang="en-US" sz="2800" dirty="0" smtClean="0">
                <a:latin typeface="Times New Roman" pitchFamily="18" charset="0"/>
                <a:cs typeface="Times New Roman" pitchFamily="18" charset="0"/>
              </a:rPr>
              <a:t>The enzymes activated by calcium include: </a:t>
            </a:r>
          </a:p>
          <a:p>
            <a:pPr lvl="2" algn="just">
              <a:lnSpc>
                <a:spcPct val="170000"/>
              </a:lnSpc>
              <a:buNone/>
            </a:pP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phospholipases</a:t>
            </a:r>
            <a:r>
              <a:rPr lang="en-US" sz="2000" dirty="0" smtClean="0">
                <a:solidFill>
                  <a:srgbClr val="C00000"/>
                </a:solidFill>
                <a:latin typeface="Times New Roman" pitchFamily="18" charset="0"/>
                <a:cs typeface="Times New Roman" pitchFamily="18" charset="0"/>
              </a:rPr>
              <a:t>, which cause membrane damage, </a:t>
            </a:r>
          </a:p>
          <a:p>
            <a:pPr lvl="2" algn="just">
              <a:lnSpc>
                <a:spcPct val="170000"/>
              </a:lnSpc>
              <a:buNone/>
            </a:pPr>
            <a:r>
              <a:rPr lang="en-US" sz="2000" dirty="0" smtClean="0">
                <a:solidFill>
                  <a:srgbClr val="C00000"/>
                </a:solidFill>
                <a:latin typeface="Times New Roman" pitchFamily="18" charset="0"/>
                <a:cs typeface="Times New Roman" pitchFamily="18" charset="0"/>
              </a:rPr>
              <a:t>ii. proteases, which break down structural and membrane proteins, </a:t>
            </a:r>
          </a:p>
          <a:p>
            <a:pPr lvl="2" algn="just">
              <a:lnSpc>
                <a:spcPct val="170000"/>
              </a:lnSpc>
              <a:buNone/>
            </a:pPr>
            <a:r>
              <a:rPr lang="en-US" sz="2000" dirty="0" smtClean="0">
                <a:solidFill>
                  <a:srgbClr val="C00000"/>
                </a:solidFill>
                <a:latin typeface="Times New Roman" pitchFamily="18" charset="0"/>
                <a:cs typeface="Times New Roman" pitchFamily="18" charset="0"/>
              </a:rPr>
              <a:t>iii. </a:t>
            </a:r>
            <a:r>
              <a:rPr lang="en-US" sz="2000" dirty="0" err="1" smtClean="0">
                <a:solidFill>
                  <a:srgbClr val="C00000"/>
                </a:solidFill>
                <a:latin typeface="Times New Roman" pitchFamily="18" charset="0"/>
                <a:cs typeface="Times New Roman" pitchFamily="18" charset="0"/>
              </a:rPr>
              <a:t>ATPases</a:t>
            </a:r>
            <a:r>
              <a:rPr lang="en-US" sz="2000" dirty="0" smtClean="0">
                <a:solidFill>
                  <a:srgbClr val="C00000"/>
                </a:solidFill>
                <a:latin typeface="Times New Roman" pitchFamily="18" charset="0"/>
                <a:cs typeface="Times New Roman" pitchFamily="18" charset="0"/>
              </a:rPr>
              <a:t>, which accelerate ATP depletion, and </a:t>
            </a:r>
          </a:p>
          <a:p>
            <a:pPr lvl="2" algn="just">
              <a:lnSpc>
                <a:spcPct val="170000"/>
              </a:lnSpc>
              <a:buNone/>
            </a:pPr>
            <a:r>
              <a:rPr lang="en-US" sz="2000" dirty="0" smtClean="0">
                <a:solidFill>
                  <a:srgbClr val="C00000"/>
                </a:solidFill>
                <a:latin typeface="Times New Roman" pitchFamily="18" charset="0"/>
                <a:cs typeface="Times New Roman" pitchFamily="18" charset="0"/>
              </a:rPr>
              <a:t>iv. </a:t>
            </a:r>
            <a:r>
              <a:rPr lang="en-US" sz="2000" dirty="0" err="1" smtClean="0">
                <a:solidFill>
                  <a:srgbClr val="C00000"/>
                </a:solidFill>
                <a:latin typeface="Times New Roman" pitchFamily="18" charset="0"/>
                <a:cs typeface="Times New Roman" pitchFamily="18" charset="0"/>
              </a:rPr>
              <a:t>endonucleases</a:t>
            </a:r>
            <a:r>
              <a:rPr lang="en-US" sz="2000" dirty="0" smtClean="0">
                <a:solidFill>
                  <a:srgbClr val="C00000"/>
                </a:solidFill>
                <a:latin typeface="Times New Roman" pitchFamily="18" charset="0"/>
                <a:cs typeface="Times New Roman" pitchFamily="18" charset="0"/>
              </a:rPr>
              <a:t>, which break down nuclear chromatin. </a:t>
            </a:r>
          </a:p>
          <a:p>
            <a:pPr algn="just">
              <a:lnSpc>
                <a:spcPct val="170000"/>
              </a:lnSpc>
              <a:buNone/>
            </a:pPr>
            <a:r>
              <a:rPr lang="en-US" sz="2800" dirty="0" smtClean="0">
                <a:latin typeface="Times New Roman" pitchFamily="18" charset="0"/>
                <a:cs typeface="Times New Roman" pitchFamily="18" charset="0"/>
              </a:rPr>
              <a:t> 4. </a:t>
            </a:r>
            <a:r>
              <a:rPr lang="en-US" sz="2800" dirty="0" smtClean="0">
                <a:solidFill>
                  <a:srgbClr val="00B0F0"/>
                </a:solidFill>
                <a:latin typeface="Times New Roman" pitchFamily="18" charset="0"/>
                <a:cs typeface="Times New Roman" pitchFamily="18" charset="0"/>
              </a:rPr>
              <a:t>Defects in membrane permeability</a:t>
            </a:r>
            <a:r>
              <a:rPr lang="en-US" sz="2800" dirty="0" smtClean="0">
                <a:latin typeface="Times New Roman" pitchFamily="18" charset="0"/>
                <a:cs typeface="Times New Roman" pitchFamily="18" charset="0"/>
              </a:rPr>
              <a:t>: Changes in membrane permeability may also be secondary to a loss of ATP synthesis, or may result from calcium-mediated activation of phospholipases. </a:t>
            </a:r>
          </a:p>
          <a:p>
            <a:pPr algn="just">
              <a:lnSpc>
                <a:spcPct val="170000"/>
              </a:lnSpc>
              <a:buNone/>
            </a:pPr>
            <a:r>
              <a:rPr lang="en-US" sz="2800" dirty="0">
                <a:latin typeface="Times New Roman" pitchFamily="18" charset="0"/>
                <a:cs typeface="Times New Roman" pitchFamily="18" charset="0"/>
              </a:rPr>
              <a:t>5. </a:t>
            </a:r>
            <a:r>
              <a:rPr lang="en-US" sz="2800" dirty="0">
                <a:solidFill>
                  <a:srgbClr val="00B0F0"/>
                </a:solidFill>
                <a:latin typeface="Times New Roman" pitchFamily="18" charset="0"/>
                <a:cs typeface="Times New Roman" pitchFamily="18" charset="0"/>
              </a:rPr>
              <a:t>Mitochondrial damage: </a:t>
            </a:r>
            <a:r>
              <a:rPr lang="en-US" sz="2800" dirty="0">
                <a:latin typeface="Times New Roman" pitchFamily="18" charset="0"/>
                <a:cs typeface="Times New Roman" pitchFamily="18" charset="0"/>
              </a:rPr>
              <a:t>Since all cells depend on oxidative metabolism, mitochondrial integrity is most important for cell survival. Irreparable damage to mitochondria will ultimately kill cells. </a:t>
            </a:r>
          </a:p>
          <a:p>
            <a:pPr algn="just">
              <a:lnSpc>
                <a:spcPct val="170000"/>
              </a:lnSpc>
              <a:buNone/>
            </a:pPr>
            <a:endParaRPr lang="en-US" sz="2800" dirty="0" smtClean="0">
              <a:latin typeface="Times New Roman" pitchFamily="18" charset="0"/>
              <a:cs typeface="Times New Roman"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0" indent="-274320">
              <a:spcBef>
                <a:spcPts val="580"/>
              </a:spcBef>
            </a:pPr>
            <a:r>
              <a:rPr lang="en-IN" sz="2800" b="1" dirty="0">
                <a:solidFill>
                  <a:srgbClr val="FF0000"/>
                </a:solidFill>
                <a:latin typeface="Arial" panose="020B0604020202020204" pitchFamily="34" charset="0"/>
                <a:ea typeface="+mn-ea"/>
                <a:cs typeface="+mn-cs"/>
              </a:rPr>
              <a:t>Reversible and Irreversible </a:t>
            </a:r>
            <a:r>
              <a:rPr lang="en-IN" sz="2800" b="1" dirty="0">
                <a:solidFill>
                  <a:srgbClr val="FF0000"/>
                </a:solidFill>
                <a:latin typeface="Times New Roman" panose="02020603050405020304" pitchFamily="18" charset="0"/>
                <a:ea typeface="+mn-ea"/>
                <a:cs typeface="+mn-cs"/>
              </a:rPr>
              <a:t>Cell Injury</a:t>
            </a:r>
            <a:br>
              <a:rPr lang="en-IN" sz="2800" b="1" dirty="0">
                <a:solidFill>
                  <a:srgbClr val="FF0000"/>
                </a:solidFill>
                <a:latin typeface="Times New Roman" panose="02020603050405020304" pitchFamily="18" charset="0"/>
                <a:ea typeface="+mn-ea"/>
                <a:cs typeface="+mn-cs"/>
              </a:rPr>
            </a:br>
            <a:endParaRPr lang="en-IN" sz="2800"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lgn="just">
              <a:lnSpc>
                <a:spcPct val="150000"/>
              </a:lnSpc>
              <a:buNone/>
            </a:pPr>
            <a:r>
              <a:rPr lang="en-US" sz="2800" dirty="0" smtClean="0">
                <a:latin typeface="Times New Roman" panose="02020603050405020304" pitchFamily="18" charset="0"/>
              </a:rPr>
              <a:t>The </a:t>
            </a:r>
            <a:r>
              <a:rPr lang="en-US" sz="2800" dirty="0">
                <a:latin typeface="Times New Roman" panose="02020603050405020304" pitchFamily="18" charset="0"/>
              </a:rPr>
              <a:t>sequence of events in reversible and </a:t>
            </a:r>
            <a:r>
              <a:rPr lang="en-US" sz="2800" dirty="0" smtClean="0">
                <a:latin typeface="Times New Roman" panose="02020603050405020304" pitchFamily="18" charset="0"/>
              </a:rPr>
              <a:t>irreversible cell injury will be discussed by </a:t>
            </a:r>
            <a:r>
              <a:rPr lang="en-US" sz="2800" dirty="0">
                <a:latin typeface="Times New Roman" panose="02020603050405020304" pitchFamily="18" charset="0"/>
              </a:rPr>
              <a:t>two model </a:t>
            </a:r>
            <a:r>
              <a:rPr lang="en-US" sz="2800" dirty="0" smtClean="0">
                <a:latin typeface="Times New Roman" panose="02020603050405020304" pitchFamily="18" charset="0"/>
              </a:rPr>
              <a:t>systems: </a:t>
            </a:r>
          </a:p>
          <a:p>
            <a:pPr marL="34290" indent="0" algn="just">
              <a:lnSpc>
                <a:spcPct val="150000"/>
              </a:lnSpc>
              <a:buNone/>
            </a:pPr>
            <a:endParaRPr lang="en-US" sz="2800" dirty="0" smtClean="0">
              <a:latin typeface="Times New Roman" panose="02020603050405020304" pitchFamily="18" charset="0"/>
            </a:endParaRPr>
          </a:p>
          <a:p>
            <a:pPr marL="0" indent="0" algn="just">
              <a:lnSpc>
                <a:spcPct val="150000"/>
              </a:lnSpc>
              <a:buNone/>
            </a:pPr>
            <a:r>
              <a:rPr lang="en-US" sz="2800" dirty="0" smtClean="0">
                <a:latin typeface="Times New Roman" panose="02020603050405020304" pitchFamily="18" charset="0"/>
              </a:rPr>
              <a:t>(</a:t>
            </a:r>
            <a:r>
              <a:rPr lang="en-US" sz="2800" dirty="0">
                <a:latin typeface="Times New Roman" panose="02020603050405020304" pitchFamily="18" charset="0"/>
              </a:rPr>
              <a:t>1) </a:t>
            </a:r>
            <a:r>
              <a:rPr lang="en-US" sz="2800" dirty="0" err="1">
                <a:solidFill>
                  <a:srgbClr val="00B0F0"/>
                </a:solidFill>
                <a:latin typeface="Times New Roman" panose="02020603050405020304" pitchFamily="18" charset="0"/>
              </a:rPr>
              <a:t>ischaemic</a:t>
            </a:r>
            <a:r>
              <a:rPr lang="en-US" sz="2800" dirty="0">
                <a:solidFill>
                  <a:srgbClr val="00B0F0"/>
                </a:solidFill>
                <a:latin typeface="Times New Roman" panose="02020603050405020304" pitchFamily="18" charset="0"/>
              </a:rPr>
              <a:t> </a:t>
            </a:r>
            <a:r>
              <a:rPr lang="en-US" sz="2800" dirty="0" smtClean="0">
                <a:solidFill>
                  <a:srgbClr val="00B0F0"/>
                </a:solidFill>
                <a:latin typeface="Times New Roman" panose="02020603050405020304" pitchFamily="18" charset="0"/>
              </a:rPr>
              <a:t>and hypoxic </a:t>
            </a:r>
            <a:r>
              <a:rPr lang="en-US" sz="2800" dirty="0">
                <a:solidFill>
                  <a:srgbClr val="00B0F0"/>
                </a:solidFill>
                <a:latin typeface="Times New Roman" panose="02020603050405020304" pitchFamily="18" charset="0"/>
              </a:rPr>
              <a:t>injury, and </a:t>
            </a:r>
            <a:endParaRPr lang="en-US" sz="2800" dirty="0" smtClean="0">
              <a:solidFill>
                <a:srgbClr val="00B0F0"/>
              </a:solidFill>
              <a:latin typeface="Times New Roman" panose="02020603050405020304" pitchFamily="18" charset="0"/>
            </a:endParaRPr>
          </a:p>
          <a:p>
            <a:pPr marL="0" indent="0" algn="just">
              <a:lnSpc>
                <a:spcPct val="150000"/>
              </a:lnSpc>
              <a:buNone/>
            </a:pPr>
            <a:r>
              <a:rPr lang="en-US" sz="2800" dirty="0" smtClean="0">
                <a:latin typeface="Times New Roman" panose="02020603050405020304" pitchFamily="18" charset="0"/>
              </a:rPr>
              <a:t>(</a:t>
            </a:r>
            <a:r>
              <a:rPr lang="en-US" sz="2800" dirty="0">
                <a:latin typeface="Times New Roman" panose="02020603050405020304" pitchFamily="18" charset="0"/>
              </a:rPr>
              <a:t>2) </a:t>
            </a:r>
            <a:r>
              <a:rPr lang="en-US" sz="2800" dirty="0">
                <a:solidFill>
                  <a:srgbClr val="00B050"/>
                </a:solidFill>
                <a:latin typeface="Times New Roman" panose="02020603050405020304" pitchFamily="18" charset="0"/>
              </a:rPr>
              <a:t>free radical-induced cell injury.</a:t>
            </a:r>
            <a:endParaRPr lang="en-IN" dirty="0">
              <a:solidFill>
                <a:srgbClr val="00B050"/>
              </a:solidFill>
            </a:endParaRPr>
          </a:p>
        </p:txBody>
      </p:sp>
    </p:spTree>
    <p:extLst>
      <p:ext uri="{BB962C8B-B14F-4D97-AF65-F5344CB8AC3E}">
        <p14:creationId xmlns:p14="http://schemas.microsoft.com/office/powerpoint/2010/main" val="342132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pPr algn="ctr"/>
            <a:r>
              <a:rPr lang="en-IN" sz="2800" b="1" dirty="0">
                <a:solidFill>
                  <a:srgbClr val="00B050"/>
                </a:solidFill>
                <a:latin typeface="Arial" panose="020B0604020202020204" pitchFamily="34" charset="0"/>
              </a:rPr>
              <a:t>Reversible Cell </a:t>
            </a:r>
            <a:r>
              <a:rPr lang="en-IN" sz="2800" b="1" dirty="0" err="1" smtClean="0">
                <a:solidFill>
                  <a:srgbClr val="00B050"/>
                </a:solidFill>
                <a:latin typeface="Arial" panose="020B0604020202020204" pitchFamily="34" charset="0"/>
              </a:rPr>
              <a:t>lnjury</a:t>
            </a:r>
            <a:r>
              <a:rPr lang="en-IN" sz="2800" b="1" dirty="0" smtClean="0">
                <a:solidFill>
                  <a:srgbClr val="00B050"/>
                </a:solidFill>
                <a:latin typeface="Arial" panose="020B0604020202020204" pitchFamily="34" charset="0"/>
              </a:rPr>
              <a:t/>
            </a:r>
            <a:br>
              <a:rPr lang="en-IN" sz="2800" b="1" dirty="0" smtClean="0">
                <a:solidFill>
                  <a:srgbClr val="00B050"/>
                </a:solidFill>
                <a:latin typeface="Arial" panose="020B0604020202020204" pitchFamily="34" charset="0"/>
              </a:rPr>
            </a:br>
            <a:r>
              <a:rPr lang="en-IN" sz="1800" b="1" dirty="0">
                <a:solidFill>
                  <a:srgbClr val="FF0000"/>
                </a:solidFill>
              </a:rPr>
              <a:t>Ischaemic and Hypoxic Injury</a:t>
            </a:r>
            <a:br>
              <a:rPr lang="en-IN" sz="1800" b="1" dirty="0">
                <a:solidFill>
                  <a:srgbClr val="FF0000"/>
                </a:solidFill>
              </a:rPr>
            </a:br>
            <a:r>
              <a:rPr lang="en-IN" sz="1800" b="1" dirty="0">
                <a:solidFill>
                  <a:srgbClr val="00B050"/>
                </a:solidFill>
                <a:latin typeface="Arial" panose="020B0604020202020204" pitchFamily="34" charset="0"/>
              </a:rPr>
              <a:t/>
            </a:r>
            <a:br>
              <a:rPr lang="en-IN" sz="1800" b="1" dirty="0">
                <a:solidFill>
                  <a:srgbClr val="00B050"/>
                </a:solidFill>
                <a:latin typeface="Arial" panose="020B0604020202020204" pitchFamily="34" charset="0"/>
              </a:rPr>
            </a:br>
            <a:endParaRPr lang="en-IN" sz="1800" dirty="0">
              <a:solidFill>
                <a:srgbClr val="00B050"/>
              </a:solidFill>
            </a:endParaRPr>
          </a:p>
        </p:txBody>
      </p:sp>
      <p:sp>
        <p:nvSpPr>
          <p:cNvPr id="3" name="Content Placeholder 2"/>
          <p:cNvSpPr>
            <a:spLocks noGrp="1"/>
          </p:cNvSpPr>
          <p:nvPr>
            <p:ph idx="1"/>
          </p:nvPr>
        </p:nvSpPr>
        <p:spPr>
          <a:xfrm>
            <a:off x="857251" y="1524000"/>
            <a:ext cx="7404653" cy="4572000"/>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first point of attack of hypoxia is the cell's aerobic respiration</a:t>
            </a:r>
            <a:r>
              <a:rPr lang="en-US" sz="2000" dirty="0" smtClean="0">
                <a:latin typeface="Times New Roman" panose="02020603050405020304" pitchFamily="18" charset="0"/>
                <a:cs typeface="Times New Roman" panose="02020603050405020304" pitchFamily="18" charset="0"/>
              </a:rPr>
              <a:t>, that </a:t>
            </a:r>
            <a:r>
              <a:rPr lang="en-US" sz="2000" dirty="0">
                <a:latin typeface="Times New Roman" panose="02020603050405020304" pitchFamily="18" charset="0"/>
                <a:cs typeface="Times New Roman" panose="02020603050405020304" pitchFamily="18" charset="0"/>
              </a:rPr>
              <a:t>is, oxidative phosphorylation by </a:t>
            </a:r>
            <a:r>
              <a:rPr lang="en-US" sz="2000" dirty="0" smtClean="0">
                <a:latin typeface="Times New Roman" panose="02020603050405020304" pitchFamily="18" charset="0"/>
                <a:cs typeface="Times New Roman" panose="02020603050405020304" pitchFamily="18" charset="0"/>
              </a:rPr>
              <a:t>mitochondria.</a:t>
            </a:r>
          </a:p>
          <a:p>
            <a:pPr algn="just"/>
            <a:r>
              <a:rPr lang="en-US" sz="2000" dirty="0" smtClean="0">
                <a:latin typeface="Times New Roman" panose="02020603050405020304" pitchFamily="18" charset="0"/>
                <a:cs typeface="Times New Roman" panose="02020603050405020304" pitchFamily="18" charset="0"/>
              </a:rPr>
              <a:t>As the oxygen </a:t>
            </a:r>
            <a:r>
              <a:rPr lang="en-US" sz="2000" dirty="0">
                <a:latin typeface="Times New Roman" panose="02020603050405020304" pitchFamily="18" charset="0"/>
                <a:cs typeface="Times New Roman" panose="02020603050405020304" pitchFamily="18" charset="0"/>
              </a:rPr>
              <a:t>tension within the cell decreases, there is loss of </a:t>
            </a:r>
            <a:r>
              <a:rPr lang="en-US" sz="2000" dirty="0" smtClean="0">
                <a:latin typeface="Times New Roman" panose="02020603050405020304" pitchFamily="18" charset="0"/>
                <a:cs typeface="Times New Roman" panose="02020603050405020304" pitchFamily="18" charset="0"/>
              </a:rPr>
              <a:t>oxidative </a:t>
            </a:r>
            <a:r>
              <a:rPr lang="en-US" sz="2000" dirty="0">
                <a:latin typeface="Times New Roman" panose="02020603050405020304" pitchFamily="18" charset="0"/>
                <a:cs typeface="Times New Roman" panose="02020603050405020304" pitchFamily="18" charset="0"/>
              </a:rPr>
              <a:t>phosphorylation and decreased generation of adenosine </a:t>
            </a:r>
            <a:r>
              <a:rPr lang="en-US" sz="2000" dirty="0" smtClean="0">
                <a:latin typeface="Times New Roman" panose="02020603050405020304" pitchFamily="18" charset="0"/>
                <a:cs typeface="Times New Roman" panose="02020603050405020304" pitchFamily="18" charset="0"/>
              </a:rPr>
              <a:t>triphosphate (</a:t>
            </a:r>
            <a:r>
              <a:rPr lang="en-US" sz="2000" dirty="0">
                <a:latin typeface="Times New Roman" panose="02020603050405020304" pitchFamily="18" charset="0"/>
                <a:cs typeface="Times New Roman" panose="02020603050405020304" pitchFamily="18" charset="0"/>
              </a:rPr>
              <a:t>ATP).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Sodium </a:t>
            </a:r>
            <a:r>
              <a:rPr lang="en-US" sz="2000" dirty="0">
                <a:latin typeface="Times New Roman" panose="02020603050405020304" pitchFamily="18" charset="0"/>
                <a:cs typeface="Times New Roman" panose="02020603050405020304" pitchFamily="18" charset="0"/>
              </a:rPr>
              <a:t>is maintained at a higher concentration outside the </a:t>
            </a:r>
            <a:r>
              <a:rPr lang="en-US" sz="2000" dirty="0" smtClean="0">
                <a:latin typeface="Times New Roman" panose="02020603050405020304" pitchFamily="18" charset="0"/>
                <a:cs typeface="Times New Roman" panose="02020603050405020304" pitchFamily="18" charset="0"/>
              </a:rPr>
              <a:t>cell than </a:t>
            </a:r>
            <a:r>
              <a:rPr lang="en-US" sz="2000" dirty="0">
                <a:latin typeface="Times New Roman" panose="02020603050405020304" pitchFamily="18" charset="0"/>
                <a:cs typeface="Times New Roman" panose="02020603050405020304" pitchFamily="18" charset="0"/>
              </a:rPr>
              <a:t>inside by an energy-dependent (ATP-driven) "sodium pump</a:t>
            </a:r>
            <a:r>
              <a:rPr lang="en-US" sz="2000" dirty="0" smtClean="0">
                <a:latin typeface="Times New Roman" panose="02020603050405020304" pitchFamily="18" charset="0"/>
                <a:cs typeface="Times New Roman" panose="02020603050405020304" pitchFamily="18" charset="0"/>
              </a:rPr>
              <a:t>", that </a:t>
            </a:r>
            <a:r>
              <a:rPr lang="en-US" sz="2000" dirty="0">
                <a:latin typeface="Times New Roman" panose="02020603050405020304" pitchFamily="18" charset="0"/>
                <a:cs typeface="Times New Roman" panose="02020603050405020304" pitchFamily="18" charset="0"/>
              </a:rPr>
              <a:t>is, by Na+ and K+-adenosine </a:t>
            </a:r>
            <a:r>
              <a:rPr lang="en-US" sz="2000" dirty="0" err="1">
                <a:latin typeface="Times New Roman" panose="02020603050405020304" pitchFamily="18" charset="0"/>
                <a:cs typeface="Times New Roman" panose="02020603050405020304" pitchFamily="18" charset="0"/>
              </a:rPr>
              <a:t>triphosphatase</a:t>
            </a:r>
            <a:r>
              <a:rPr lang="en-US" sz="2000" dirty="0">
                <a:latin typeface="Times New Roman" panose="02020603050405020304" pitchFamily="18" charset="0"/>
                <a:cs typeface="Times New Roman" panose="02020603050405020304" pitchFamily="18" charset="0"/>
              </a:rPr>
              <a:t> (ATPase) enzyme.</a:t>
            </a:r>
          </a:p>
          <a:p>
            <a:pPr algn="just"/>
            <a:r>
              <a:rPr lang="en-US" sz="2000" dirty="0">
                <a:latin typeface="Times New Roman" panose="02020603050405020304" pitchFamily="18" charset="0"/>
                <a:cs typeface="Times New Roman" panose="02020603050405020304" pitchFamily="18" charset="0"/>
              </a:rPr>
              <a:t>This pump also keeps concentration of potassium significantly </a:t>
            </a:r>
            <a:r>
              <a:rPr lang="en-US" sz="2000" dirty="0" smtClean="0">
                <a:latin typeface="Times New Roman" panose="02020603050405020304" pitchFamily="18" charset="0"/>
                <a:cs typeface="Times New Roman" panose="02020603050405020304" pitchFamily="18" charset="0"/>
              </a:rPr>
              <a:t>higher inside </a:t>
            </a:r>
            <a:r>
              <a:rPr lang="en-US" sz="2000" dirty="0">
                <a:latin typeface="Times New Roman" panose="02020603050405020304" pitchFamily="18" charset="0"/>
                <a:cs typeface="Times New Roman" panose="02020603050405020304" pitchFamily="18" charset="0"/>
              </a:rPr>
              <a:t>the cell than outside.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decreased ATP concentration</a:t>
            </a:r>
            <a:r>
              <a:rPr lang="en-US" sz="2000" dirty="0" smtClean="0">
                <a:latin typeface="Times New Roman" panose="02020603050405020304" pitchFamily="18" charset="0"/>
                <a:cs typeface="Times New Roman" panose="02020603050405020304" pitchFamily="18" charset="0"/>
              </a:rPr>
              <a:t>, following </a:t>
            </a:r>
            <a:r>
              <a:rPr lang="en-US" sz="2000" dirty="0">
                <a:latin typeface="Times New Roman" panose="02020603050405020304" pitchFamily="18" charset="0"/>
                <a:cs typeface="Times New Roman" panose="02020603050405020304" pitchFamily="18" charset="0"/>
              </a:rPr>
              <a:t>acute hypoxia, reduces activity of the plasma </a:t>
            </a:r>
            <a:r>
              <a:rPr lang="en-US" sz="2000" dirty="0" smtClean="0">
                <a:latin typeface="Times New Roman" panose="02020603050405020304" pitchFamily="18" charset="0"/>
                <a:cs typeface="Times New Roman" panose="02020603050405020304" pitchFamily="18" charset="0"/>
              </a:rPr>
              <a:t>membrane "</a:t>
            </a:r>
            <a:r>
              <a:rPr lang="en-US" sz="2000" dirty="0">
                <a:latin typeface="Times New Roman" panose="02020603050405020304" pitchFamily="18" charset="0"/>
                <a:cs typeface="Times New Roman" panose="02020603050405020304" pitchFamily="18" charset="0"/>
              </a:rPr>
              <a:t>sodium </a:t>
            </a:r>
            <a:r>
              <a:rPr lang="en-US" sz="2000" dirty="0" smtClean="0">
                <a:latin typeface="Times New Roman" panose="02020603050405020304" pitchFamily="18" charset="0"/>
                <a:cs typeface="Times New Roman" panose="02020603050405020304" pitchFamily="18" charset="0"/>
              </a:rPr>
              <a:t>pump“.</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3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914400"/>
          </a:xfrm>
        </p:spPr>
        <p:txBody>
          <a:bodyPr>
            <a:normAutofit/>
          </a:bodyPr>
          <a:lstStyle/>
          <a:p>
            <a:r>
              <a:rPr lang="en-US" sz="3200" dirty="0" smtClean="0">
                <a:solidFill>
                  <a:srgbClr val="00B0F0"/>
                </a:solidFill>
              </a:rPr>
              <a:t>INTRODUCTION</a:t>
            </a:r>
            <a:endParaRPr lang="en-US" sz="3200" dirty="0">
              <a:solidFill>
                <a:srgbClr val="00B0F0"/>
              </a:solidFill>
            </a:endParaRPr>
          </a:p>
        </p:txBody>
      </p:sp>
      <p:sp>
        <p:nvSpPr>
          <p:cNvPr id="3" name="Content Placeholder 2"/>
          <p:cNvSpPr>
            <a:spLocks noGrp="1"/>
          </p:cNvSpPr>
          <p:nvPr>
            <p:ph idx="1"/>
          </p:nvPr>
        </p:nvSpPr>
        <p:spPr>
          <a:xfrm>
            <a:off x="533400" y="1371600"/>
            <a:ext cx="8229600" cy="4525963"/>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Rudolph Virchow, 'Father of Cellular Pathology', put forward the concept that disease begins at the cellular level. </a:t>
            </a:r>
          </a:p>
          <a:p>
            <a:pPr algn="just">
              <a:lnSpc>
                <a:spcPct val="150000"/>
              </a:lnSpc>
            </a:pPr>
            <a:r>
              <a:rPr lang="en-US" sz="2400" dirty="0" smtClean="0">
                <a:latin typeface="Times New Roman" pitchFamily="18" charset="0"/>
                <a:cs typeface="Times New Roman" pitchFamily="18" charset="0"/>
              </a:rPr>
              <a:t>The normal cell lives in a hostile environment In other words, it exists in a state of striking disequilibrium with its external environment. For example, the concentration of calcium ions outside the cell is 10,000 times higher than that inside. If all this calcium were to enter the cell, it will prove toxic, and kill the cell. This can happen during cell injury. </a:t>
            </a:r>
          </a:p>
          <a:p>
            <a:pPr algn="just">
              <a:lnSpc>
                <a:spcPct val="150000"/>
              </a:lnSpc>
            </a:pP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a+/K+-ATPase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772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2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a:bodyPr>
          <a:lstStyle/>
          <a:p>
            <a:r>
              <a:rPr lang="en-IN" sz="2800" b="1" dirty="0">
                <a:solidFill>
                  <a:srgbClr val="FF0000"/>
                </a:solidFill>
              </a:rPr>
              <a:t>Ischaemic and Hypoxic Injury</a:t>
            </a:r>
            <a:br>
              <a:rPr lang="en-IN" sz="2800" b="1" dirty="0">
                <a:solidFill>
                  <a:srgbClr val="FF0000"/>
                </a:solidFill>
              </a:rPr>
            </a:br>
            <a:endParaRPr lang="en-IN" sz="2800" dirty="0"/>
          </a:p>
        </p:txBody>
      </p:sp>
      <p:pic>
        <p:nvPicPr>
          <p:cNvPr id="4" name="Content Placeholder 3"/>
          <p:cNvPicPr>
            <a:picLocks noGrp="1" noChangeAspect="1"/>
          </p:cNvPicPr>
          <p:nvPr>
            <p:ph idx="1"/>
          </p:nvPr>
        </p:nvPicPr>
        <p:blipFill>
          <a:blip r:embed="rId2"/>
          <a:stretch>
            <a:fillRect/>
          </a:stretch>
        </p:blipFill>
        <p:spPr>
          <a:xfrm>
            <a:off x="1066800" y="914400"/>
            <a:ext cx="6934200" cy="5486400"/>
          </a:xfrm>
          <a:prstGeom prst="rect">
            <a:avLst/>
          </a:prstGeom>
        </p:spPr>
      </p:pic>
    </p:spTree>
    <p:extLst>
      <p:ext uri="{BB962C8B-B14F-4D97-AF65-F5344CB8AC3E}">
        <p14:creationId xmlns:p14="http://schemas.microsoft.com/office/powerpoint/2010/main" val="153192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274638"/>
            <a:ext cx="4572000" cy="3429000"/>
          </a:xfrm>
          <a:prstGeom prst="rect">
            <a:avLst/>
          </a:prstGeom>
        </p:spPr>
      </p:pic>
      <p:pic>
        <p:nvPicPr>
          <p:cNvPr id="1026" name="Picture 2" descr="Electron micrograph showing electron-dense laminated myelin figures...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45720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5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aypeeDigital | eBook Rea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2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2800" dirty="0" smtClean="0">
                <a:solidFill>
                  <a:srgbClr val="00B050"/>
                </a:solidFill>
              </a:rPr>
              <a:t>Nuclear Change</a:t>
            </a:r>
            <a:endParaRPr lang="en-IN" sz="2800" dirty="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838200" y="1676400"/>
            <a:ext cx="7696200" cy="4267199"/>
          </a:xfrm>
          <a:prstGeom prst="rect">
            <a:avLst/>
          </a:prstGeom>
        </p:spPr>
      </p:pic>
    </p:spTree>
    <p:extLst>
      <p:ext uri="{BB962C8B-B14F-4D97-AF65-F5344CB8AC3E}">
        <p14:creationId xmlns:p14="http://schemas.microsoft.com/office/powerpoint/2010/main" val="215170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a:solidFill>
                  <a:srgbClr val="00B050"/>
                </a:solidFill>
              </a:rPr>
              <a:t>Irreversible c</a:t>
            </a:r>
            <a:r>
              <a:rPr lang="en-IN" sz="2800" b="1" dirty="0" smtClean="0">
                <a:solidFill>
                  <a:srgbClr val="00B050"/>
                </a:solidFill>
              </a:rPr>
              <a:t>ell </a:t>
            </a:r>
            <a:r>
              <a:rPr lang="en-IN" sz="2800" b="1" dirty="0" err="1" smtClean="0">
                <a:solidFill>
                  <a:srgbClr val="00B050"/>
                </a:solidFill>
              </a:rPr>
              <a:t>lnjury</a:t>
            </a:r>
            <a:r>
              <a:rPr lang="en-IN" sz="2800" b="1" dirty="0">
                <a:solidFill>
                  <a:srgbClr val="00B050"/>
                </a:solidFill>
              </a:rPr>
              <a:t/>
            </a:r>
            <a:br>
              <a:rPr lang="en-IN" sz="2800" b="1" dirty="0">
                <a:solidFill>
                  <a:srgbClr val="00B050"/>
                </a:solidFill>
              </a:rPr>
            </a:br>
            <a:endParaRPr lang="en-IN" sz="2800" dirty="0">
              <a:solidFill>
                <a:srgbClr val="00B050"/>
              </a:solidFill>
            </a:endParaRPr>
          </a:p>
        </p:txBody>
      </p:sp>
      <p:sp>
        <p:nvSpPr>
          <p:cNvPr id="3" name="Content Placeholder 2"/>
          <p:cNvSpPr>
            <a:spLocks noGrp="1"/>
          </p:cNvSpPr>
          <p:nvPr>
            <p:ph idx="1"/>
          </p:nvPr>
        </p:nvSpPr>
        <p:spPr/>
        <p:txBody>
          <a:bodyPr>
            <a:normAutofit lnSpcReduction="10000"/>
          </a:bodyPr>
          <a:lstStyle/>
          <a:p>
            <a:pPr algn="just"/>
            <a:r>
              <a:rPr lang="en-US" sz="2400" dirty="0" smtClean="0"/>
              <a:t>Irreversible </a:t>
            </a:r>
            <a:r>
              <a:rPr lang="en-US" sz="2400" dirty="0"/>
              <a:t>injury is associated morphologically with </a:t>
            </a:r>
            <a:r>
              <a:rPr lang="en-US" sz="2400" dirty="0" smtClean="0"/>
              <a:t>severe swelling </a:t>
            </a:r>
            <a:r>
              <a:rPr lang="en-US" sz="2400" dirty="0"/>
              <a:t>of mitochondria, extensive damage to plasma membranes</a:t>
            </a:r>
            <a:r>
              <a:rPr lang="en-US" sz="2400" dirty="0" smtClean="0"/>
              <a:t>, and </a:t>
            </a:r>
            <a:r>
              <a:rPr lang="en-US" sz="2400" dirty="0"/>
              <a:t>swelling of lysosomes. </a:t>
            </a:r>
            <a:endParaRPr lang="en-US" sz="2400" dirty="0" smtClean="0"/>
          </a:p>
          <a:p>
            <a:pPr algn="just"/>
            <a:r>
              <a:rPr lang="en-US" sz="2400" dirty="0" smtClean="0"/>
              <a:t>Extracellular </a:t>
            </a:r>
            <a:r>
              <a:rPr lang="en-US" sz="2400" dirty="0"/>
              <a:t>calcium enters into the cell</a:t>
            </a:r>
            <a:r>
              <a:rPr lang="en-US" sz="2400" dirty="0" smtClean="0"/>
              <a:t>. Large</a:t>
            </a:r>
            <a:r>
              <a:rPr lang="en-US" sz="2400" dirty="0"/>
              <a:t>, amorphous, calcium-rich densities accumulate in </a:t>
            </a:r>
            <a:r>
              <a:rPr lang="en-US" sz="2400" dirty="0" smtClean="0"/>
              <a:t>the mitochondrial </a:t>
            </a:r>
            <a:r>
              <a:rPr lang="en-US" sz="2400" dirty="0"/>
              <a:t>matrix. </a:t>
            </a:r>
            <a:endParaRPr lang="en-US" sz="2400" dirty="0" smtClean="0"/>
          </a:p>
          <a:p>
            <a:pPr algn="just"/>
            <a:r>
              <a:rPr lang="en-US" sz="2400" dirty="0" smtClean="0"/>
              <a:t>After </a:t>
            </a:r>
            <a:r>
              <a:rPr lang="en-US" sz="2400" dirty="0"/>
              <a:t>this, there is continued loss of proteins</a:t>
            </a:r>
            <a:r>
              <a:rPr lang="en-US" sz="2400" dirty="0" smtClean="0"/>
              <a:t>, essential </a:t>
            </a:r>
            <a:r>
              <a:rPr lang="en-US" sz="2400" dirty="0"/>
              <a:t>coenzymes, and ribonucleic acids from the </a:t>
            </a:r>
            <a:r>
              <a:rPr lang="en-US" sz="2400" dirty="0" err="1" smtClean="0"/>
              <a:t>hyperpermeable</a:t>
            </a:r>
            <a:r>
              <a:rPr lang="en-US" sz="2400" dirty="0" smtClean="0"/>
              <a:t> plasma </a:t>
            </a:r>
            <a:r>
              <a:rPr lang="en-US" sz="2400" dirty="0"/>
              <a:t>membrane</a:t>
            </a:r>
            <a:r>
              <a:rPr lang="en-US" sz="2400" dirty="0" smtClean="0"/>
              <a:t>.</a:t>
            </a:r>
          </a:p>
          <a:p>
            <a:pPr algn="just"/>
            <a:r>
              <a:rPr lang="en-US" sz="2400" dirty="0" smtClean="0"/>
              <a:t> </a:t>
            </a:r>
            <a:r>
              <a:rPr lang="en-US" sz="2400" dirty="0"/>
              <a:t>The cells may also leak metabolites, which </a:t>
            </a:r>
            <a:r>
              <a:rPr lang="en-US" sz="2400" dirty="0" smtClean="0"/>
              <a:t>are </a:t>
            </a:r>
            <a:r>
              <a:rPr lang="en-US" sz="2000" dirty="0">
                <a:latin typeface="Times New Roman" panose="02020603050405020304" pitchFamily="18" charset="0"/>
              </a:rPr>
              <a:t>vital for the reconstitution of ATP, thus further depleting </a:t>
            </a:r>
            <a:r>
              <a:rPr lang="en-US" sz="2000" dirty="0" smtClean="0">
                <a:latin typeface="Times New Roman" panose="02020603050405020304" pitchFamily="18" charset="0"/>
              </a:rPr>
              <a:t>net </a:t>
            </a:r>
            <a:r>
              <a:rPr lang="en-IN" sz="2000" dirty="0" smtClean="0">
                <a:latin typeface="Times New Roman" panose="02020603050405020304" pitchFamily="18" charset="0"/>
              </a:rPr>
              <a:t>intracellular </a:t>
            </a:r>
            <a:r>
              <a:rPr lang="en-IN" sz="2000" dirty="0">
                <a:latin typeface="Times New Roman" panose="02020603050405020304" pitchFamily="18" charset="0"/>
              </a:rPr>
              <a:t>high-energy phosphates.</a:t>
            </a:r>
          </a:p>
          <a:p>
            <a:endParaRPr lang="en-IN" dirty="0"/>
          </a:p>
        </p:txBody>
      </p:sp>
    </p:spTree>
    <p:extLst>
      <p:ext uri="{BB962C8B-B14F-4D97-AF65-F5344CB8AC3E}">
        <p14:creationId xmlns:p14="http://schemas.microsoft.com/office/powerpoint/2010/main" val="237456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772400" cy="5562600"/>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falling pH (due to accumulation of lactic acid and </a:t>
            </a:r>
            <a:r>
              <a:rPr lang="en-US" sz="2000" dirty="0" smtClean="0">
                <a:latin typeface="Times New Roman" panose="02020603050405020304" pitchFamily="18" charset="0"/>
                <a:cs typeface="Times New Roman" panose="02020603050405020304" pitchFamily="18" charset="0"/>
              </a:rPr>
              <a:t>inorganic phosphates</a:t>
            </a:r>
            <a:r>
              <a:rPr lang="en-US" sz="2000" dirty="0">
                <a:latin typeface="Times New Roman" panose="02020603050405020304" pitchFamily="18" charset="0"/>
                <a:cs typeface="Times New Roman" panose="02020603050405020304" pitchFamily="18" charset="0"/>
              </a:rPr>
              <a:t>) causes injury to the lysosomal membranes.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This is followed </a:t>
            </a:r>
            <a:r>
              <a:rPr lang="en-US" sz="2000" dirty="0">
                <a:latin typeface="Times New Roman" panose="02020603050405020304" pitchFamily="18" charset="0"/>
                <a:cs typeface="Times New Roman" panose="02020603050405020304" pitchFamily="18" charset="0"/>
              </a:rPr>
              <a:t>by leakage of their lysosomal enzymes into the </a:t>
            </a:r>
            <a:r>
              <a:rPr lang="en-US" sz="2000" dirty="0" smtClean="0">
                <a:latin typeface="Times New Roman" panose="02020603050405020304" pitchFamily="18" charset="0"/>
                <a:cs typeface="Times New Roman" panose="02020603050405020304" pitchFamily="18" charset="0"/>
              </a:rPr>
              <a:t>cytoplasm and </a:t>
            </a:r>
            <a:r>
              <a:rPr lang="en-US" sz="2000" dirty="0">
                <a:latin typeface="Times New Roman" panose="02020603050405020304" pitchFamily="18" charset="0"/>
                <a:cs typeface="Times New Roman" panose="02020603050405020304" pitchFamily="18" charset="0"/>
              </a:rPr>
              <a:t>activation of acid hydrolases. </a:t>
            </a:r>
            <a:r>
              <a:rPr lang="en-US" sz="2000" dirty="0" smtClean="0">
                <a:latin typeface="Times New Roman" panose="02020603050405020304" pitchFamily="18" charset="0"/>
                <a:cs typeface="Times New Roman" panose="02020603050405020304" pitchFamily="18" charset="0"/>
              </a:rPr>
              <a:t> </a:t>
            </a:r>
          </a:p>
          <a:p>
            <a:pPr algn="just"/>
            <a:r>
              <a:rPr lang="en-US" sz="2000" dirty="0" smtClean="0">
                <a:latin typeface="Times New Roman" panose="02020603050405020304" pitchFamily="18" charset="0"/>
                <a:cs typeface="Times New Roman" panose="02020603050405020304" pitchFamily="18" charset="0"/>
              </a:rPr>
              <a:t>Lysosomes </a:t>
            </a:r>
            <a:r>
              <a:rPr lang="en-US" sz="2000" dirty="0">
                <a:latin typeface="Times New Roman" panose="02020603050405020304" pitchFamily="18" charset="0"/>
                <a:cs typeface="Times New Roman" panose="02020603050405020304" pitchFamily="18" charset="0"/>
              </a:rPr>
              <a:t>contain RNases, DNases</a:t>
            </a:r>
            <a:r>
              <a:rPr lang="en-US" sz="2000" dirty="0" smtClean="0">
                <a:latin typeface="Times New Roman" panose="02020603050405020304" pitchFamily="18" charset="0"/>
                <a:cs typeface="Times New Roman" panose="02020603050405020304" pitchFamily="18" charset="0"/>
              </a:rPr>
              <a:t>, proteases</a:t>
            </a:r>
            <a:r>
              <a:rPr lang="en-US" sz="2000" dirty="0">
                <a:latin typeface="Times New Roman" panose="02020603050405020304" pitchFamily="18" charset="0"/>
                <a:cs typeface="Times New Roman" panose="02020603050405020304" pitchFamily="18" charset="0"/>
              </a:rPr>
              <a:t>, phosphatases, glucosidases, and </a:t>
            </a:r>
            <a:r>
              <a:rPr lang="en-US" sz="2000" dirty="0" err="1">
                <a:latin typeface="Times New Roman" panose="02020603050405020304" pitchFamily="18" charset="0"/>
                <a:cs typeface="Times New Roman" panose="02020603050405020304" pitchFamily="18" charset="0"/>
              </a:rPr>
              <a:t>cathepsins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Activation of these </a:t>
            </a:r>
            <a:r>
              <a:rPr lang="en-US" sz="2000" dirty="0">
                <a:latin typeface="Times New Roman" panose="02020603050405020304" pitchFamily="18" charset="0"/>
                <a:cs typeface="Times New Roman" panose="02020603050405020304" pitchFamily="18" charset="0"/>
              </a:rPr>
              <a:t>enzymes leads to enzymatic digestion of cytoplasmic and </a:t>
            </a:r>
            <a:r>
              <a:rPr lang="en-US" sz="2000" dirty="0" smtClean="0">
                <a:latin typeface="Times New Roman" panose="02020603050405020304" pitchFamily="18" charset="0"/>
                <a:cs typeface="Times New Roman" panose="02020603050405020304" pitchFamily="18" charset="0"/>
              </a:rPr>
              <a:t>nuclear </a:t>
            </a:r>
            <a:r>
              <a:rPr lang="en-IN" sz="2000" dirty="0" smtClean="0">
                <a:latin typeface="Times New Roman" panose="02020603050405020304" pitchFamily="18" charset="0"/>
                <a:cs typeface="Times New Roman" panose="02020603050405020304" pitchFamily="18" charset="0"/>
              </a:rPr>
              <a:t>components.</a:t>
            </a:r>
            <a:endParaRPr lang="en-IN"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Finally</a:t>
            </a:r>
            <a:r>
              <a:rPr lang="en-US" sz="2000" dirty="0">
                <a:latin typeface="Times New Roman" panose="02020603050405020304" pitchFamily="18" charset="0"/>
                <a:cs typeface="Times New Roman" panose="02020603050405020304" pitchFamily="18" charset="0"/>
              </a:rPr>
              <a:t>, the dead cell may </a:t>
            </a:r>
            <a:r>
              <a:rPr lang="en-US" sz="2000" dirty="0" smtClean="0">
                <a:latin typeface="Times New Roman" panose="02020603050405020304" pitchFamily="18" charset="0"/>
                <a:cs typeface="Times New Roman" panose="02020603050405020304" pitchFamily="18" charset="0"/>
              </a:rPr>
              <a:t>become replaced </a:t>
            </a:r>
            <a:r>
              <a:rPr lang="en-US" sz="2000" dirty="0">
                <a:latin typeface="Times New Roman" panose="02020603050405020304" pitchFamily="18" charset="0"/>
                <a:cs typeface="Times New Roman" panose="02020603050405020304" pitchFamily="18" charset="0"/>
              </a:rPr>
              <a:t>by large masses composed of phospholipids called </a:t>
            </a:r>
            <a:r>
              <a:rPr lang="en-US" sz="2000" dirty="0" smtClean="0">
                <a:latin typeface="Times New Roman" panose="02020603050405020304" pitchFamily="18" charset="0"/>
                <a:cs typeface="Times New Roman" panose="02020603050405020304" pitchFamily="18" charset="0"/>
              </a:rPr>
              <a:t>myelin figures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are then either phagocytosed by other cells, </a:t>
            </a:r>
            <a:r>
              <a:rPr lang="en-US" sz="2000" dirty="0" smtClean="0">
                <a:latin typeface="Times New Roman" panose="02020603050405020304" pitchFamily="18" charset="0"/>
                <a:cs typeface="Times New Roman" panose="02020603050405020304" pitchFamily="18" charset="0"/>
              </a:rPr>
              <a:t>or degraded </a:t>
            </a:r>
            <a:r>
              <a:rPr lang="en-US" sz="2000" dirty="0">
                <a:latin typeface="Times New Roman" panose="02020603050405020304" pitchFamily="18" charset="0"/>
                <a:cs typeface="Times New Roman" panose="02020603050405020304" pitchFamily="18" charset="0"/>
              </a:rPr>
              <a:t>further into fatty acids.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Calcification </a:t>
            </a:r>
            <a:r>
              <a:rPr lang="en-US" sz="2000" dirty="0">
                <a:latin typeface="Times New Roman" panose="02020603050405020304" pitchFamily="18" charset="0"/>
                <a:cs typeface="Times New Roman" panose="02020603050405020304" pitchFamily="18" charset="0"/>
              </a:rPr>
              <a:t>of such fatty </a:t>
            </a:r>
            <a:r>
              <a:rPr lang="en-US" sz="2000" dirty="0" smtClean="0">
                <a:latin typeface="Times New Roman" panose="02020603050405020304" pitchFamily="18" charset="0"/>
                <a:cs typeface="Times New Roman" panose="02020603050405020304" pitchFamily="18" charset="0"/>
              </a:rPr>
              <a:t>acid residues </a:t>
            </a:r>
            <a:r>
              <a:rPr lang="en-US" sz="2000" dirty="0">
                <a:latin typeface="Times New Roman" panose="02020603050405020304" pitchFamily="18" charset="0"/>
                <a:cs typeface="Times New Roman" panose="02020603050405020304" pitchFamily="18" charset="0"/>
              </a:rPr>
              <a:t>may occur with the formation of calcium soaps.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313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3000" y="685800"/>
            <a:ext cx="7239000" cy="5331150"/>
          </a:xfrm>
          <a:prstGeom prst="rect">
            <a:avLst/>
          </a:prstGeom>
        </p:spPr>
      </p:pic>
    </p:spTree>
    <p:extLst>
      <p:ext uri="{BB962C8B-B14F-4D97-AF65-F5344CB8AC3E}">
        <p14:creationId xmlns:p14="http://schemas.microsoft.com/office/powerpoint/2010/main" val="1618679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normAutofit/>
          </a:bodyPr>
          <a:lstStyle/>
          <a:p>
            <a:r>
              <a:rPr lang="en-IN" sz="3100" dirty="0">
                <a:solidFill>
                  <a:srgbClr val="00B050"/>
                </a:solidFill>
                <a:latin typeface="Times New Roman" panose="02020603050405020304" pitchFamily="18" charset="0"/>
                <a:cs typeface="Times New Roman" panose="02020603050405020304" pitchFamily="18" charset="0"/>
              </a:rPr>
              <a:t>Mechanisms of Irreversible Injury</a:t>
            </a:r>
            <a:r>
              <a:rPr lang="en-IN" dirty="0"/>
              <a:t/>
            </a:r>
            <a:br>
              <a:rPr lang="en-IN" dirty="0"/>
            </a:br>
            <a:endParaRPr lang="en-IN" dirty="0"/>
          </a:p>
        </p:txBody>
      </p:sp>
      <p:sp>
        <p:nvSpPr>
          <p:cNvPr id="3" name="Content Placeholder 2"/>
          <p:cNvSpPr>
            <a:spLocks noGrp="1"/>
          </p:cNvSpPr>
          <p:nvPr>
            <p:ph idx="1"/>
          </p:nvPr>
        </p:nvSpPr>
        <p:spPr/>
        <p:txBody>
          <a:bodyPr>
            <a:normAutofit/>
          </a:bodyPr>
          <a:lstStyle/>
          <a:p>
            <a:r>
              <a:rPr lang="en-US" dirty="0"/>
              <a:t>A</a:t>
            </a:r>
            <a:r>
              <a:rPr lang="en-US" dirty="0" smtClean="0"/>
              <a:t>t what stage </a:t>
            </a:r>
            <a:r>
              <a:rPr lang="en-US" dirty="0"/>
              <a:t>did the cell actually die? </a:t>
            </a:r>
            <a:endParaRPr lang="en-US" dirty="0" smtClean="0"/>
          </a:p>
          <a:p>
            <a:r>
              <a:rPr lang="en-US" dirty="0" smtClean="0"/>
              <a:t>And </a:t>
            </a:r>
            <a:r>
              <a:rPr lang="en-US" dirty="0"/>
              <a:t>what is the critical </a:t>
            </a:r>
            <a:r>
              <a:rPr lang="en-US" dirty="0" smtClean="0"/>
              <a:t>biochemical event </a:t>
            </a:r>
            <a:r>
              <a:rPr lang="en-US" dirty="0"/>
              <a:t>responsible for the 'point of no return'? </a:t>
            </a:r>
            <a:endParaRPr lang="en-US" dirty="0" smtClean="0"/>
          </a:p>
          <a:p>
            <a:r>
              <a:rPr lang="en-US" dirty="0" smtClean="0"/>
              <a:t>Two phenomena consistently </a:t>
            </a:r>
            <a:r>
              <a:rPr lang="en-US" dirty="0"/>
              <a:t>characterize irreversibility. </a:t>
            </a:r>
            <a:endParaRPr lang="en-US" dirty="0" smtClean="0"/>
          </a:p>
          <a:p>
            <a:pPr marL="0" indent="0">
              <a:buNone/>
            </a:pPr>
            <a:r>
              <a:rPr lang="en-US" dirty="0" err="1" smtClean="0">
                <a:solidFill>
                  <a:srgbClr val="00B050"/>
                </a:solidFill>
              </a:rPr>
              <a:t>i</a:t>
            </a:r>
            <a:r>
              <a:rPr lang="en-US" dirty="0" smtClean="0"/>
              <a:t>. The </a:t>
            </a:r>
            <a:r>
              <a:rPr lang="en-US" dirty="0"/>
              <a:t>first is the inability </a:t>
            </a:r>
            <a:r>
              <a:rPr lang="en-US" dirty="0" smtClean="0"/>
              <a:t>to reverse </a:t>
            </a:r>
            <a:r>
              <a:rPr lang="en-US" dirty="0"/>
              <a:t>mitochondrial dysfunction (lack of oxidative </a:t>
            </a:r>
            <a:r>
              <a:rPr lang="en-US" dirty="0" smtClean="0"/>
              <a:t>phosphorylation and </a:t>
            </a:r>
            <a:r>
              <a:rPr lang="en-US" dirty="0"/>
              <a:t>ATP generation) even after correction of the original injury (e.g</a:t>
            </a:r>
            <a:r>
              <a:rPr lang="en-US" dirty="0" smtClean="0"/>
              <a:t>., restoration </a:t>
            </a:r>
            <a:r>
              <a:rPr lang="en-US" dirty="0"/>
              <a:t>of blood flow), </a:t>
            </a:r>
            <a:r>
              <a:rPr lang="en-US" dirty="0" smtClean="0"/>
              <a:t>and</a:t>
            </a:r>
          </a:p>
          <a:p>
            <a:pPr marL="0" indent="0">
              <a:buNone/>
            </a:pPr>
            <a:r>
              <a:rPr lang="en-US" dirty="0" smtClean="0">
                <a:solidFill>
                  <a:srgbClr val="00B050"/>
                </a:solidFill>
              </a:rPr>
              <a:t>ii</a:t>
            </a:r>
            <a:r>
              <a:rPr lang="en-US" dirty="0" smtClean="0"/>
              <a:t>. The </a:t>
            </a:r>
            <a:r>
              <a:rPr lang="en-US" dirty="0"/>
              <a:t>second is the development </a:t>
            </a:r>
            <a:r>
              <a:rPr lang="en-US" dirty="0" smtClean="0"/>
              <a:t>of profound </a:t>
            </a:r>
            <a:r>
              <a:rPr lang="en-US" dirty="0"/>
              <a:t>disturbances in membrane function.</a:t>
            </a:r>
            <a:endParaRPr lang="en-IN" dirty="0"/>
          </a:p>
        </p:txBody>
      </p:sp>
    </p:spTree>
    <p:extLst>
      <p:ext uri="{BB962C8B-B14F-4D97-AF65-F5344CB8AC3E}">
        <p14:creationId xmlns:p14="http://schemas.microsoft.com/office/powerpoint/2010/main" val="181481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580"/>
              </a:spcBef>
            </a:pPr>
            <a:r>
              <a:rPr lang="en-IN" sz="2000" b="1" dirty="0">
                <a:solidFill>
                  <a:srgbClr val="00B050"/>
                </a:solidFill>
                <a:latin typeface="Arial" panose="020B0604020202020204" pitchFamily="34" charset="0"/>
                <a:ea typeface="+mn-ea"/>
                <a:cs typeface="+mn-cs"/>
              </a:rPr>
              <a:t>Cell Membrane Damage</a:t>
            </a:r>
            <a:br>
              <a:rPr lang="en-IN" sz="2000" b="1" dirty="0">
                <a:solidFill>
                  <a:srgbClr val="00B050"/>
                </a:solidFill>
                <a:latin typeface="Arial" panose="020B0604020202020204" pitchFamily="34" charset="0"/>
                <a:ea typeface="+mn-ea"/>
                <a:cs typeface="+mn-cs"/>
              </a:rPr>
            </a:br>
            <a:endParaRPr lang="en-IN" sz="2000" dirty="0">
              <a:solidFill>
                <a:srgbClr val="00B050"/>
              </a:solidFill>
            </a:endParaRPr>
          </a:p>
        </p:txBody>
      </p:sp>
      <p:sp>
        <p:nvSpPr>
          <p:cNvPr id="3" name="Content Placeholder 2"/>
          <p:cNvSpPr>
            <a:spLocks noGrp="1"/>
          </p:cNvSpPr>
          <p:nvPr>
            <p:ph idx="1"/>
          </p:nvPr>
        </p:nvSpPr>
        <p:spPr>
          <a:xfrm>
            <a:off x="914400" y="1143000"/>
            <a:ext cx="7772400" cy="4572000"/>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is now clear that cell membrane damage is a central factor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pathogenesis of irreversible cell injury. </a:t>
            </a:r>
          </a:p>
          <a:p>
            <a:pPr algn="just"/>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several </a:t>
            </a:r>
            <a:r>
              <a:rPr lang="en-US" sz="2000" dirty="0" smtClean="0">
                <a:latin typeface="Times New Roman" panose="02020603050405020304" pitchFamily="18" charset="0"/>
                <a:cs typeface="Times New Roman" panose="02020603050405020304" pitchFamily="18" charset="0"/>
              </a:rPr>
              <a:t>biochemical mechanisms </a:t>
            </a:r>
            <a:r>
              <a:rPr lang="en-US" sz="2000" dirty="0">
                <a:latin typeface="Times New Roman" panose="02020603050405020304" pitchFamily="18" charset="0"/>
                <a:cs typeface="Times New Roman" panose="02020603050405020304" pitchFamily="18" charset="0"/>
              </a:rPr>
              <a:t>that cause membrane </a:t>
            </a:r>
            <a:r>
              <a:rPr lang="en-US" sz="2000" dirty="0" smtClean="0">
                <a:latin typeface="Times New Roman" panose="02020603050405020304" pitchFamily="18" charset="0"/>
                <a:cs typeface="Times New Roman" panose="02020603050405020304" pitchFamily="18" charset="0"/>
              </a:rPr>
              <a:t>damage:</a:t>
            </a:r>
          </a:p>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FF0000"/>
                </a:solidFill>
                <a:latin typeface="Times New Roman" panose="02020603050405020304" pitchFamily="18" charset="0"/>
                <a:cs typeface="Times New Roman" panose="02020603050405020304" pitchFamily="18" charset="0"/>
              </a:rPr>
              <a:t>1. Progressive </a:t>
            </a:r>
            <a:r>
              <a:rPr lang="en-US" sz="2000" dirty="0">
                <a:solidFill>
                  <a:srgbClr val="FF0000"/>
                </a:solidFill>
                <a:latin typeface="Times New Roman" panose="02020603050405020304" pitchFamily="18" charset="0"/>
                <a:cs typeface="Times New Roman" panose="02020603050405020304" pitchFamily="18" charset="0"/>
              </a:rPr>
              <a:t>loss of membrane </a:t>
            </a:r>
            <a:r>
              <a:rPr lang="en-US" sz="2000" dirty="0" smtClean="0">
                <a:solidFill>
                  <a:srgbClr val="FF0000"/>
                </a:solidFill>
                <a:latin typeface="Times New Roman" panose="02020603050405020304" pitchFamily="18" charset="0"/>
                <a:cs typeface="Times New Roman" panose="02020603050405020304" pitchFamily="18" charset="0"/>
              </a:rPr>
              <a:t>phospholipids</a:t>
            </a:r>
            <a:endParaRPr lang="en-US" sz="2000" dirty="0" smtClean="0">
              <a:latin typeface="Times New Roman" panose="02020603050405020304" pitchFamily="18" charset="0"/>
              <a:cs typeface="Times New Roman" panose="02020603050405020304" pitchFamily="18" charset="0"/>
            </a:endParaRPr>
          </a:p>
          <a:p>
            <a:pPr algn="just"/>
            <a:r>
              <a:rPr lang="en-IN" sz="2000" dirty="0" smtClean="0">
                <a:latin typeface="Times New Roman" panose="02020603050405020304" pitchFamily="18" charset="0"/>
                <a:cs typeface="Times New Roman" panose="02020603050405020304" pitchFamily="18" charset="0"/>
              </a:rPr>
              <a:t>Oxygen deprivation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hypoxia) releases sequestered calcium from mitochondria </a:t>
            </a:r>
            <a:r>
              <a:rPr lang="en-US" sz="2000" dirty="0" smtClean="0">
                <a:latin typeface="Times New Roman" panose="02020603050405020304" pitchFamily="18" charset="0"/>
                <a:cs typeface="Times New Roman" panose="02020603050405020304" pitchFamily="18" charset="0"/>
              </a:rPr>
              <a:t>and endoplasmic </a:t>
            </a:r>
            <a:r>
              <a:rPr lang="en-US" sz="2000" dirty="0">
                <a:latin typeface="Times New Roman" panose="02020603050405020304" pitchFamily="18" charset="0"/>
                <a:cs typeface="Times New Roman" panose="02020603050405020304" pitchFamily="18" charset="0"/>
              </a:rPr>
              <a:t>reticulum, thus raising cytosolic </a:t>
            </a:r>
            <a:r>
              <a:rPr lang="en-US" sz="2000" dirty="0" smtClean="0">
                <a:latin typeface="Times New Roman" panose="02020603050405020304" pitchFamily="18" charset="0"/>
                <a:cs typeface="Times New Roman" panose="02020603050405020304" pitchFamily="18" charset="0"/>
              </a:rPr>
              <a:t>calcium.</a:t>
            </a:r>
          </a:p>
          <a:p>
            <a:pPr algn="just"/>
            <a:r>
              <a:rPr lang="en-US" sz="2000" dirty="0" smtClean="0">
                <a:latin typeface="Times New Roman" panose="02020603050405020304" pitchFamily="18" charset="0"/>
                <a:cs typeface="Times New Roman" panose="02020603050405020304" pitchFamily="18" charset="0"/>
              </a:rPr>
              <a:t>The increased </a:t>
            </a:r>
            <a:r>
              <a:rPr lang="en-US" sz="2000" dirty="0">
                <a:latin typeface="Times New Roman" panose="02020603050405020304" pitchFamily="18" charset="0"/>
                <a:cs typeface="Times New Roman" panose="02020603050405020304" pitchFamily="18" charset="0"/>
              </a:rPr>
              <a:t>cytosolic calcium concentration induced by </a:t>
            </a:r>
            <a:r>
              <a:rPr lang="en-US" sz="2000" dirty="0" err="1">
                <a:latin typeface="Times New Roman" panose="02020603050405020304" pitchFamily="18" charset="0"/>
                <a:cs typeface="Times New Roman" panose="02020603050405020304" pitchFamily="18" charset="0"/>
              </a:rPr>
              <a:t>ischaemia</a:t>
            </a:r>
            <a:r>
              <a:rPr lang="en-US" sz="2000" dirty="0" smtClean="0">
                <a:latin typeface="Times New Roman" panose="02020603050405020304" pitchFamily="18" charset="0"/>
                <a:cs typeface="Times New Roman" panose="02020603050405020304" pitchFamily="18" charset="0"/>
              </a:rPr>
              <a:t>, following </a:t>
            </a:r>
            <a:r>
              <a:rPr lang="en-US" sz="2000" dirty="0">
                <a:latin typeface="Times New Roman" panose="02020603050405020304" pitchFamily="18" charset="0"/>
                <a:cs typeface="Times New Roman" panose="02020603050405020304" pitchFamily="18" charset="0"/>
              </a:rPr>
              <a:t>acute hypoxic injury, activates endogenous </a:t>
            </a:r>
            <a:r>
              <a:rPr lang="en-US" sz="2000" dirty="0" smtClean="0">
                <a:latin typeface="Times New Roman" panose="02020603050405020304" pitchFamily="18" charset="0"/>
                <a:cs typeface="Times New Roman" panose="02020603050405020304" pitchFamily="18" charset="0"/>
              </a:rPr>
              <a:t>enzymes. </a:t>
            </a:r>
          </a:p>
        </p:txBody>
      </p:sp>
    </p:spTree>
    <p:extLst>
      <p:ext uri="{BB962C8B-B14F-4D97-AF65-F5344CB8AC3E}">
        <p14:creationId xmlns:p14="http://schemas.microsoft.com/office/powerpoint/2010/main" val="246843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sz="2400" dirty="0" smtClean="0">
                <a:latin typeface="Times New Roman" pitchFamily="18" charset="0"/>
                <a:cs typeface="Times New Roman" pitchFamily="18" charset="0"/>
              </a:rPr>
              <a:t>It is the plasma membrane of the cell that constitutes the structural and functional barrier, which separates the intracellular from the hostile extracellular environment.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2. </a:t>
            </a:r>
            <a:r>
              <a:rPr lang="en-US" dirty="0" smtClean="0">
                <a:solidFill>
                  <a:srgbClr val="FF0000"/>
                </a:solidFill>
              </a:rPr>
              <a:t>Mitochondrial </a:t>
            </a:r>
            <a:r>
              <a:rPr lang="en-US" dirty="0">
                <a:solidFill>
                  <a:srgbClr val="FF0000"/>
                </a:solidFill>
              </a:rPr>
              <a:t>dysfunction: </a:t>
            </a:r>
            <a:endParaRPr lang="en-US" dirty="0" smtClean="0">
              <a:solidFill>
                <a:srgbClr val="FF0000"/>
              </a:solidFill>
            </a:endParaRPr>
          </a:p>
          <a:p>
            <a:pPr algn="just"/>
            <a:r>
              <a:rPr lang="en-US" sz="2400" dirty="0" smtClean="0">
                <a:latin typeface="Times New Roman" panose="02020603050405020304" pitchFamily="18" charset="0"/>
                <a:cs typeface="Times New Roman" panose="02020603050405020304" pitchFamily="18" charset="0"/>
              </a:rPr>
              <a:t>Whatever </a:t>
            </a:r>
            <a:r>
              <a:rPr lang="en-US" sz="2400" dirty="0">
                <a:latin typeface="Times New Roman" panose="02020603050405020304" pitchFamily="18" charset="0"/>
                <a:cs typeface="Times New Roman" panose="02020603050405020304" pitchFamily="18" charset="0"/>
              </a:rPr>
              <a:t>the mechanism of </a:t>
            </a:r>
            <a:r>
              <a:rPr lang="en-US" sz="2400" dirty="0" smtClean="0">
                <a:latin typeface="Times New Roman" panose="02020603050405020304" pitchFamily="18" charset="0"/>
                <a:cs typeface="Times New Roman" panose="02020603050405020304" pitchFamily="18" charset="0"/>
              </a:rPr>
              <a:t>cell injury</a:t>
            </a:r>
            <a:r>
              <a:rPr lang="en-US" sz="2400" dirty="0">
                <a:latin typeface="Times New Roman" panose="02020603050405020304" pitchFamily="18" charset="0"/>
                <a:cs typeface="Times New Roman" panose="02020603050405020304" pitchFamily="18" charset="0"/>
              </a:rPr>
              <a:t>, loss of membrane integrity causes further influx of </a:t>
            </a:r>
            <a:r>
              <a:rPr lang="en-US" sz="2400" dirty="0" smtClean="0">
                <a:latin typeface="Times New Roman" panose="02020603050405020304" pitchFamily="18" charset="0"/>
                <a:cs typeface="Times New Roman" panose="02020603050405020304" pitchFamily="18" charset="0"/>
              </a:rPr>
              <a:t>calcium from </a:t>
            </a:r>
            <a:r>
              <a:rPr lang="en-US" sz="2400" dirty="0">
                <a:latin typeface="Times New Roman" panose="02020603050405020304" pitchFamily="18" charset="0"/>
                <a:cs typeface="Times New Roman" panose="02020603050405020304" pitchFamily="18" charset="0"/>
              </a:rPr>
              <a:t>the extracellular space, where it is present in high concentration</a:t>
            </a:r>
            <a:r>
              <a:rPr lang="en-US" sz="2400" dirty="0" smtClean="0">
                <a:latin typeface="Times New Roman" panose="02020603050405020304" pitchFamily="18" charset="0"/>
                <a:cs typeface="Times New Roman" panose="02020603050405020304" pitchFamily="18" charset="0"/>
              </a:rPr>
              <a:t>, into </a:t>
            </a:r>
            <a:r>
              <a:rPr lang="en-US" sz="2400" dirty="0">
                <a:latin typeface="Times New Roman" panose="02020603050405020304" pitchFamily="18" charset="0"/>
                <a:cs typeface="Times New Roman" panose="02020603050405020304" pitchFamily="18" charset="0"/>
              </a:rPr>
              <a:t>the cells. Calcium is taken up greedily by mitochondria.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Here it activates </a:t>
            </a:r>
            <a:r>
              <a:rPr lang="en-US" sz="2400" dirty="0">
                <a:latin typeface="Times New Roman" panose="02020603050405020304" pitchFamily="18" charset="0"/>
                <a:cs typeface="Times New Roman" panose="02020603050405020304" pitchFamily="18" charset="0"/>
              </a:rPr>
              <a:t>mitochondrial phospholipases and results in </a:t>
            </a:r>
            <a:r>
              <a:rPr lang="en-US" sz="2400" dirty="0" smtClean="0">
                <a:latin typeface="Times New Roman" panose="02020603050405020304" pitchFamily="18" charset="0"/>
                <a:cs typeface="Times New Roman" panose="02020603050405020304" pitchFamily="18" charset="0"/>
              </a:rPr>
              <a:t>accumulation of </a:t>
            </a:r>
            <a:r>
              <a:rPr lang="en-US" sz="2400" dirty="0">
                <a:latin typeface="Times New Roman" panose="02020603050405020304" pitchFamily="18" charset="0"/>
                <a:cs typeface="Times New Roman" panose="02020603050405020304" pitchFamily="18" charset="0"/>
              </a:rPr>
              <a:t>free fatty acids.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Phospholipases </a:t>
            </a:r>
            <a:r>
              <a:rPr lang="en-US" sz="2400" dirty="0">
                <a:latin typeface="Times New Roman" panose="02020603050405020304" pitchFamily="18" charset="0"/>
                <a:cs typeface="Times New Roman" panose="02020603050405020304" pitchFamily="18" charset="0"/>
              </a:rPr>
              <a:t>and free fatty acids together </a:t>
            </a:r>
            <a:r>
              <a:rPr lang="en-US" sz="2400" dirty="0" smtClean="0">
                <a:latin typeface="Times New Roman" panose="02020603050405020304" pitchFamily="18" charset="0"/>
                <a:cs typeface="Times New Roman" panose="02020603050405020304" pitchFamily="18" charset="0"/>
              </a:rPr>
              <a:t>cause changes </a:t>
            </a:r>
            <a:r>
              <a:rPr lang="en-US" sz="2400" dirty="0">
                <a:latin typeface="Times New Roman" panose="02020603050405020304" pitchFamily="18" charset="0"/>
                <a:cs typeface="Times New Roman" panose="02020603050405020304" pitchFamily="18" charset="0"/>
              </a:rPr>
              <a:t>in the permeability of the inner mitochondrial </a:t>
            </a:r>
            <a:r>
              <a:rPr lang="en-US" sz="2400" dirty="0" smtClean="0">
                <a:latin typeface="Times New Roman" panose="02020603050405020304" pitchFamily="18" charset="0"/>
                <a:cs typeface="Times New Roman" panose="02020603050405020304" pitchFamily="18" charset="0"/>
              </a:rPr>
              <a:t>membrane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1825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IN" dirty="0" smtClean="0"/>
              <a:t>3</a:t>
            </a:r>
            <a:r>
              <a:rPr lang="en-IN" dirty="0" smtClean="0">
                <a:solidFill>
                  <a:srgbClr val="FF0000"/>
                </a:solidFill>
              </a:rPr>
              <a:t>. </a:t>
            </a:r>
            <a:r>
              <a:rPr lang="en-IN" sz="2400" dirty="0" smtClean="0">
                <a:solidFill>
                  <a:srgbClr val="FF0000"/>
                </a:solidFill>
                <a:latin typeface="Times New Roman" panose="02020603050405020304" pitchFamily="18" charset="0"/>
                <a:cs typeface="Times New Roman" panose="02020603050405020304" pitchFamily="18" charset="0"/>
              </a:rPr>
              <a:t>Cytoskeletal </a:t>
            </a:r>
            <a:r>
              <a:rPr lang="en-IN" sz="2400" dirty="0">
                <a:solidFill>
                  <a:srgbClr val="FF0000"/>
                </a:solidFill>
                <a:latin typeface="Times New Roman" panose="02020603050405020304" pitchFamily="18" charset="0"/>
                <a:cs typeface="Times New Roman" panose="02020603050405020304" pitchFamily="18" charset="0"/>
              </a:rPr>
              <a:t>abnormalities: </a:t>
            </a:r>
            <a:endParaRPr lang="en-IN"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Activation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proteases by </a:t>
            </a:r>
            <a:r>
              <a:rPr lang="en-US" sz="2400" dirty="0">
                <a:latin typeface="Times New Roman" panose="02020603050405020304" pitchFamily="18" charset="0"/>
                <a:cs typeface="Times New Roman" panose="02020603050405020304" pitchFamily="18" charset="0"/>
              </a:rPr>
              <a:t>increased intracellular calcium may cause damage to </a:t>
            </a:r>
            <a:r>
              <a:rPr lang="en-US" sz="2400" dirty="0" smtClean="0">
                <a:latin typeface="Times New Roman" panose="02020603050405020304" pitchFamily="18" charset="0"/>
                <a:cs typeface="Times New Roman" panose="02020603050405020304" pitchFamily="18" charset="0"/>
              </a:rPr>
              <a:t>cytoskeleton. </a:t>
            </a:r>
          </a:p>
          <a:p>
            <a:pPr marL="0" indent="0" algn="just">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presence of cell swelling, this damage results </a:t>
            </a:r>
            <a:r>
              <a:rPr lang="en-US" sz="2400" dirty="0" smtClean="0">
                <a:latin typeface="Times New Roman" panose="02020603050405020304" pitchFamily="18" charset="0"/>
                <a:cs typeface="Times New Roman" panose="02020603050405020304" pitchFamily="18" charset="0"/>
              </a:rPr>
              <a:t>in detachment </a:t>
            </a:r>
            <a:r>
              <a:rPr lang="en-US" sz="2400" dirty="0">
                <a:latin typeface="Times New Roman" panose="02020603050405020304" pitchFamily="18" charset="0"/>
                <a:cs typeface="Times New Roman" panose="02020603050405020304" pitchFamily="18" charset="0"/>
              </a:rPr>
              <a:t>of the cell membrane from the cytoskeleton, </a:t>
            </a:r>
            <a:r>
              <a:rPr lang="en-US" sz="2400" dirty="0" smtClean="0">
                <a:latin typeface="Times New Roman" panose="02020603050405020304" pitchFamily="18" charset="0"/>
                <a:cs typeface="Times New Roman" panose="02020603050405020304" pitchFamily="18" charset="0"/>
              </a:rPr>
              <a:t>exposing it </a:t>
            </a:r>
            <a:r>
              <a:rPr lang="en-US" sz="2400" dirty="0">
                <a:latin typeface="Times New Roman" panose="02020603050405020304" pitchFamily="18" charset="0"/>
                <a:cs typeface="Times New Roman" panose="02020603050405020304" pitchFamily="18" charset="0"/>
              </a:rPr>
              <a:t>to stretching and rupture</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4. </a:t>
            </a:r>
            <a:r>
              <a:rPr lang="en-US" sz="2400" dirty="0">
                <a:solidFill>
                  <a:srgbClr val="FF0000"/>
                </a:solidFill>
                <a:latin typeface="Times New Roman" panose="02020603050405020304" pitchFamily="18" charset="0"/>
                <a:cs typeface="Times New Roman" panose="02020603050405020304" pitchFamily="18" charset="0"/>
              </a:rPr>
              <a:t>Toxic oxygen radicals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Partially </a:t>
            </a:r>
            <a:r>
              <a:rPr lang="en-US" sz="2400" dirty="0">
                <a:latin typeface="Times New Roman" panose="02020603050405020304" pitchFamily="18" charset="0"/>
                <a:cs typeface="Times New Roman" panose="02020603050405020304" pitchFamily="18" charset="0"/>
              </a:rPr>
              <a:t>reduced oxygen free radicals are highly toxic molecules </a:t>
            </a:r>
            <a:r>
              <a:rPr lang="en-US" sz="2400" dirty="0" smtClean="0">
                <a:latin typeface="Times New Roman" panose="02020603050405020304" pitchFamily="18" charset="0"/>
                <a:cs typeface="Times New Roman" panose="02020603050405020304" pitchFamily="18" charset="0"/>
              </a:rPr>
              <a:t>that cause </a:t>
            </a:r>
            <a:r>
              <a:rPr lang="en-US" sz="2400" dirty="0">
                <a:latin typeface="Times New Roman" panose="02020603050405020304" pitchFamily="18" charset="0"/>
                <a:cs typeface="Times New Roman" panose="02020603050405020304" pitchFamily="18" charset="0"/>
              </a:rPr>
              <a:t>injury to cell membranes and other cellular </a:t>
            </a:r>
            <a:r>
              <a:rPr lang="en-US" sz="2400" dirty="0" smtClean="0">
                <a:latin typeface="Times New Roman" panose="02020603050405020304" pitchFamily="18" charset="0"/>
                <a:cs typeface="Times New Roman" panose="02020603050405020304" pitchFamily="18" charset="0"/>
              </a:rPr>
              <a:t>constituents.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00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00201"/>
            <a:ext cx="5562600" cy="1600200"/>
          </a:xfrm>
          <a:solidFill>
            <a:schemeClr val="accent2"/>
          </a:solidFill>
        </p:spPr>
        <p:txBody>
          <a:bodyPr>
            <a:normAutofit/>
          </a:bodyPr>
          <a:lstStyle/>
          <a:p>
            <a:pPr algn="ctr">
              <a:buNone/>
            </a:pPr>
            <a:r>
              <a:rPr lang="en-US" sz="6600" dirty="0" smtClean="0">
                <a:solidFill>
                  <a:srgbClr val="00B0F0"/>
                </a:solidFill>
              </a:rPr>
              <a:t>Thank you</a:t>
            </a:r>
            <a:endParaRPr lang="en-US" sz="6600"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DEFINITIONS</a:t>
            </a:r>
            <a:br>
              <a:rPr lang="en-US" sz="3200" dirty="0" smtClean="0">
                <a:solidFill>
                  <a:srgbClr val="0070C0"/>
                </a:solidFill>
              </a:rPr>
            </a:br>
            <a:endParaRPr lang="en-US" sz="3200"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400" dirty="0" smtClean="0">
                <a:latin typeface="Times New Roman" pitchFamily="18" charset="0"/>
                <a:cs typeface="Times New Roman" pitchFamily="18" charset="0"/>
              </a:rPr>
              <a:t>The normal cell has to live within a fairly narrow range of function and structure. </a:t>
            </a:r>
          </a:p>
          <a:p>
            <a:pPr algn="just">
              <a:lnSpc>
                <a:spcPct val="150000"/>
              </a:lnSpc>
            </a:pPr>
            <a:r>
              <a:rPr lang="en-US" sz="2400" dirty="0" smtClean="0">
                <a:latin typeface="Times New Roman" pitchFamily="18" charset="0"/>
                <a:cs typeface="Times New Roman" pitchFamily="18" charset="0"/>
              </a:rPr>
              <a:t>Even then, 1t is able to handle normal physiological demands, so-called normal homeostasis (L. staying same). </a:t>
            </a:r>
          </a:p>
          <a:p>
            <a:pPr algn="just">
              <a:lnSpc>
                <a:spcPct val="150000"/>
              </a:lnSpc>
            </a:pPr>
            <a:r>
              <a:rPr lang="en-US" sz="2400" dirty="0" smtClean="0">
                <a:latin typeface="Times New Roman" pitchFamily="18" charset="0"/>
                <a:cs typeface="Times New Roman" pitchFamily="18" charset="0"/>
              </a:rPr>
              <a:t>Somewhat more excessive physiological stresses, or some pathological stimuli, bring about adaptation. </a:t>
            </a:r>
          </a:p>
          <a:p>
            <a:pPr algn="just">
              <a:lnSpc>
                <a:spcPct val="150000"/>
              </a:lnSpc>
            </a:pPr>
            <a:r>
              <a:rPr lang="en-US" sz="2400" dirty="0" smtClean="0">
                <a:latin typeface="Times New Roman" pitchFamily="18" charset="0"/>
                <a:cs typeface="Times New Roman" pitchFamily="18" charset="0"/>
              </a:rPr>
              <a:t>That is, the cell modifies its structure and function in response to changing demands and stresses. </a:t>
            </a:r>
          </a:p>
          <a:p>
            <a:pPr algn="just">
              <a:lnSpc>
                <a:spcPct val="150000"/>
              </a:lnSpc>
            </a:pPr>
            <a:endParaRPr lang="en-US" sz="24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normAutofit lnSpcReduction="10000"/>
          </a:bodyPr>
          <a:lstStyle/>
          <a:p>
            <a:pPr algn="just"/>
            <a:r>
              <a:rPr lang="en-US" sz="2400" dirty="0" smtClean="0">
                <a:latin typeface="Times New Roman" pitchFamily="18" charset="0"/>
                <a:cs typeface="Times New Roman" pitchFamily="18" charset="0"/>
              </a:rPr>
              <a:t>It then acquires a new but steady state and preserves its health.</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If the adaptive capability is exceeded, or in certain cases when adaptation is not possible, a sequence of regressive changes occurs, collectively known as cell injury (L. re, retro = back; </a:t>
            </a:r>
            <a:r>
              <a:rPr lang="en-US" sz="2400" dirty="0" err="1" smtClean="0">
                <a:latin typeface="Times New Roman" pitchFamily="18" charset="0"/>
                <a:cs typeface="Times New Roman" pitchFamily="18" charset="0"/>
              </a:rPr>
              <a:t>gress</a:t>
            </a:r>
            <a:r>
              <a:rPr lang="en-US" sz="2400" dirty="0" smtClean="0">
                <a:latin typeface="Times New Roman" pitchFamily="18" charset="0"/>
                <a:cs typeface="Times New Roman" pitchFamily="18" charset="0"/>
              </a:rPr>
              <a:t> = step, i.e., step back, go back, fall in health; also called retrogressive or degenerative changes). </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Within certain limits, injury is reversible and cells return to a normal state, but with severe and persistent stress, the cell reaches a 'point of no return', suffers irreversible injury and then dies. </a:t>
            </a:r>
          </a:p>
          <a:p>
            <a:pPr algn="just"/>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762000"/>
          </a:xfrm>
        </p:spPr>
        <p:txBody>
          <a:bodyPr>
            <a:normAutofit/>
          </a:bodyPr>
          <a:lstStyle/>
          <a:p>
            <a:r>
              <a:rPr lang="en-US" sz="2800" dirty="0" smtClean="0">
                <a:solidFill>
                  <a:srgbClr val="FF0000"/>
                </a:solidFill>
              </a:rPr>
              <a:t>Cellular Adaptation</a:t>
            </a:r>
            <a:endParaRPr lang="en-IN" sz="2800" dirty="0">
              <a:solidFill>
                <a:srgbClr val="FF0000"/>
              </a:solidFill>
            </a:endParaRPr>
          </a:p>
        </p:txBody>
      </p:sp>
      <p:pic>
        <p:nvPicPr>
          <p:cNvPr id="1026" name="Picture 2" descr="Cellular adap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524000"/>
            <a:ext cx="7010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200000"/>
              </a:lnSpc>
            </a:pPr>
            <a:r>
              <a:rPr lang="en-US" sz="2400" i="1" u="sng" dirty="0" smtClean="0">
                <a:solidFill>
                  <a:srgbClr val="C00000"/>
                </a:solidFill>
                <a:latin typeface="Times New Roman" pitchFamily="18" charset="0"/>
                <a:cs typeface="Times New Roman" pitchFamily="18" charset="0"/>
              </a:rPr>
              <a:t>Adaptation, reversible injury, irreversible injury, and cell death</a:t>
            </a:r>
            <a:r>
              <a:rPr lang="en-US" sz="2400" dirty="0" smtClean="0">
                <a:solidFill>
                  <a:srgbClr val="C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are states of progressive encroachment on the cell's normal function and structure. </a:t>
            </a:r>
          </a:p>
          <a:p>
            <a:endParaRPr lang="en-US" dirty="0"/>
          </a:p>
        </p:txBody>
      </p:sp>
    </p:spTree>
    <p:extLst>
      <p:ext uri="{BB962C8B-B14F-4D97-AF65-F5344CB8AC3E}">
        <p14:creationId xmlns:p14="http://schemas.microsoft.com/office/powerpoint/2010/main" val="110140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llular Adaptations, Injury, and Death | Veterian K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6934200"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9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F0"/>
                </a:solidFill>
                <a:latin typeface="Times New Roman" pitchFamily="18" charset="0"/>
                <a:cs typeface="Times New Roman" pitchFamily="18" charset="0"/>
              </a:rPr>
              <a:t>Causes of Cell Injury </a:t>
            </a:r>
            <a:br>
              <a:rPr lang="en-US" sz="3200" dirty="0" smtClean="0">
                <a:solidFill>
                  <a:srgbClr val="00B0F0"/>
                </a:solidFill>
                <a:latin typeface="Times New Roman" pitchFamily="18" charset="0"/>
                <a:cs typeface="Times New Roman" pitchFamily="18" charset="0"/>
              </a:rPr>
            </a:br>
            <a:endParaRPr lang="en-US" sz="3200"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lvl="0" algn="just"/>
            <a:r>
              <a:rPr lang="en-US" sz="2400" dirty="0" smtClean="0">
                <a:solidFill>
                  <a:srgbClr val="00B0F0"/>
                </a:solidFill>
                <a:latin typeface="Times New Roman" pitchFamily="18" charset="0"/>
                <a:cs typeface="Times New Roman" pitchFamily="18" charset="0"/>
              </a:rPr>
              <a:t>Hypoxia</a:t>
            </a:r>
            <a:r>
              <a:rPr lang="en-US" sz="2400" dirty="0" smtClean="0">
                <a:latin typeface="Times New Roman" pitchFamily="18" charset="0"/>
                <a:cs typeface="Times New Roman" pitchFamily="18" charset="0"/>
              </a:rPr>
              <a:t>:  Hypoxia (loss of oxygen supply) is an extremely important and common cause of cell injury and cell death. It affects cells aerobic oxidative respiration. </a:t>
            </a:r>
          </a:p>
          <a:p>
            <a:pPr algn="just">
              <a:buNone/>
            </a:pPr>
            <a:endParaRPr lang="en-US" sz="2400" dirty="0" smtClean="0">
              <a:latin typeface="Times New Roman" pitchFamily="18" charset="0"/>
              <a:cs typeface="Times New Roman" pitchFamily="18" charset="0"/>
            </a:endParaRPr>
          </a:p>
          <a:p>
            <a:pPr lvl="0" algn="just"/>
            <a:r>
              <a:rPr lang="en-US" sz="2400" dirty="0" smtClean="0">
                <a:solidFill>
                  <a:srgbClr val="00B0F0"/>
                </a:solidFill>
                <a:latin typeface="Times New Roman" pitchFamily="18" charset="0"/>
                <a:cs typeface="Times New Roman" pitchFamily="18" charset="0"/>
              </a:rPr>
              <a:t>Physical agents</a:t>
            </a:r>
            <a:r>
              <a:rPr lang="en-US" sz="2400" dirty="0" smtClean="0">
                <a:latin typeface="Times New Roman" pitchFamily="18" charset="0"/>
                <a:cs typeface="Times New Roman" pitchFamily="18" charset="0"/>
              </a:rPr>
              <a:t>:  Physical agents include mechanical trauma, extremes of temperatures (burns and deep cold), radiation, electric shock, and sudden changes in atmospheric pressure. </a:t>
            </a:r>
          </a:p>
          <a:p>
            <a:pPr lvl="0" algn="just"/>
            <a:endParaRPr lang="en-US" sz="2400" dirty="0" smtClean="0">
              <a:latin typeface="Times New Roman" pitchFamily="18" charset="0"/>
              <a:cs typeface="Times New Roman" pitchFamily="18" charset="0"/>
            </a:endParaRPr>
          </a:p>
          <a:p>
            <a:pPr lvl="0"/>
            <a:r>
              <a:rPr lang="en-US" sz="2400" dirty="0" smtClean="0">
                <a:solidFill>
                  <a:srgbClr val="00B0F0"/>
                </a:solidFill>
                <a:latin typeface="Times New Roman" pitchFamily="18" charset="0"/>
                <a:cs typeface="Times New Roman" pitchFamily="18" charset="0"/>
              </a:rPr>
              <a:t>Chemical agents and drugs</a:t>
            </a:r>
            <a:r>
              <a:rPr lang="en-US" sz="2400" dirty="0" smtClean="0">
                <a:latin typeface="Times New Roman" pitchFamily="18" charset="0"/>
                <a:cs typeface="Times New Roman" pitchFamily="18" charset="0"/>
              </a:rPr>
              <a:t>: Virtually any chemical substance or drug can cause cell injury. </a:t>
            </a:r>
          </a:p>
          <a:p>
            <a:pPr lvl="0" algn="just">
              <a:buNone/>
            </a:pP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TM04033917[[fn=Berlin]]</Template>
  <TotalTime>221</TotalTime>
  <Words>1822</Words>
  <Application>Microsoft Office PowerPoint</Application>
  <PresentationFormat>On-screen Show (4:3)</PresentationFormat>
  <Paragraphs>109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Corbel</vt:lpstr>
      <vt:lpstr>Times New Roman</vt:lpstr>
      <vt:lpstr>Basis</vt:lpstr>
      <vt:lpstr>   BVSc &amp; AH  (General Pathology) CELL INJURY      </vt:lpstr>
      <vt:lpstr>INTRODUCTION</vt:lpstr>
      <vt:lpstr>PowerPoint Presentation</vt:lpstr>
      <vt:lpstr>DEFINITIONS </vt:lpstr>
      <vt:lpstr>PowerPoint Presentation</vt:lpstr>
      <vt:lpstr>Cellular Adaptation</vt:lpstr>
      <vt:lpstr>PowerPoint Presentation</vt:lpstr>
      <vt:lpstr>PowerPoint Presentation</vt:lpstr>
      <vt:lpstr>Causes of Cell Injury  </vt:lpstr>
      <vt:lpstr>PowerPoint Presentation</vt:lpstr>
      <vt:lpstr>PowerPoint Presentation</vt:lpstr>
      <vt:lpstr>GENERAL CONSIDERATIONS Biochemical mechanisms of cell injury</vt:lpstr>
      <vt:lpstr>PowerPoint Presentation</vt:lpstr>
      <vt:lpstr>PowerPoint Presentation</vt:lpstr>
      <vt:lpstr>Common Biochemical Mechanisms  </vt:lpstr>
      <vt:lpstr>PowerPoint Presentation</vt:lpstr>
      <vt:lpstr>PowerPoint Presentation</vt:lpstr>
      <vt:lpstr>Reversible and Irreversible Cell Injury </vt:lpstr>
      <vt:lpstr>Reversible Cell lnjury Ischaemic and Hypoxic Injury  </vt:lpstr>
      <vt:lpstr>PowerPoint Presentation</vt:lpstr>
      <vt:lpstr>Ischaemic and Hypoxic Injury </vt:lpstr>
      <vt:lpstr>PowerPoint Presentation</vt:lpstr>
      <vt:lpstr>PowerPoint Presentation</vt:lpstr>
      <vt:lpstr>Nuclear Change</vt:lpstr>
      <vt:lpstr>Irreversible cell lnjury </vt:lpstr>
      <vt:lpstr>PowerPoint Presentation</vt:lpstr>
      <vt:lpstr>PowerPoint Presentation</vt:lpstr>
      <vt:lpstr>Mechanisms of Irreversible Injury </vt:lpstr>
      <vt:lpstr>Cell Membrane Damage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24</cp:revision>
  <dcterms:created xsi:type="dcterms:W3CDTF">2006-08-16T00:00:00Z</dcterms:created>
  <dcterms:modified xsi:type="dcterms:W3CDTF">2020-12-06T09:34:49Z</dcterms:modified>
</cp:coreProperties>
</file>