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84" r:id="rId5"/>
    <p:sldId id="260" r:id="rId6"/>
    <p:sldId id="261" r:id="rId7"/>
    <p:sldId id="285" r:id="rId8"/>
    <p:sldId id="288" r:id="rId9"/>
    <p:sldId id="289" r:id="rId10"/>
    <p:sldId id="291" r:id="rId11"/>
    <p:sldId id="292" r:id="rId12"/>
    <p:sldId id="279" r:id="rId13"/>
    <p:sldId id="293" r:id="rId14"/>
    <p:sldId id="264" r:id="rId15"/>
    <p:sldId id="265" r:id="rId16"/>
    <p:sldId id="266" r:id="rId17"/>
    <p:sldId id="267" r:id="rId18"/>
    <p:sldId id="268" r:id="rId19"/>
    <p:sldId id="294" r:id="rId20"/>
    <p:sldId id="295" r:id="rId21"/>
    <p:sldId id="296" r:id="rId22"/>
    <p:sldId id="269" r:id="rId23"/>
    <p:sldId id="271" r:id="rId24"/>
    <p:sldId id="273" r:id="rId25"/>
    <p:sldId id="274" r:id="rId26"/>
    <p:sldId id="275" r:id="rId27"/>
    <p:sldId id="286" r:id="rId28"/>
    <p:sldId id="282" r:id="rId29"/>
    <p:sldId id="283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75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55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038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406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82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15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85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01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48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35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521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30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0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12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75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29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5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544E0F-82D3-48BB-9DF6-A6FF9A391666}" type="datetimeFigureOut">
              <a:rPr lang="en-IN" smtClean="0"/>
              <a:t>16-12-2020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0E93E7-5DCD-4BD8-B6EC-9F47FEECA8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7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843" y="879231"/>
            <a:ext cx="8689976" cy="178776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cellular events in inflammation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38" y="4510454"/>
            <a:ext cx="463945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6238" y="773725"/>
            <a:ext cx="9407769" cy="52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758" t="29232" r="18750" b="10301"/>
          <a:stretch/>
        </p:blipFill>
        <p:spPr>
          <a:xfrm>
            <a:off x="1310053" y="518748"/>
            <a:ext cx="9478107" cy="55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4307" y="782515"/>
            <a:ext cx="8062546" cy="53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6676" y="791309"/>
            <a:ext cx="7104185" cy="5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</a:rPr>
              <a:t>PhagocytosIs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dirty="0">
                <a:solidFill>
                  <a:schemeClr val="accent1">
                    <a:lumMod val="75000"/>
                  </a:schemeClr>
                </a:solidFill>
              </a:rPr>
            </a:b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cap="none" dirty="0" smtClean="0"/>
              <a:t>Delivery of neutrophils and monocytes (</a:t>
            </a:r>
            <a:r>
              <a:rPr lang="en-US" cap="none" dirty="0" err="1"/>
              <a:t>L</a:t>
            </a:r>
            <a:r>
              <a:rPr lang="en-US" cap="none" dirty="0" err="1" smtClean="0"/>
              <a:t>amellipod</a:t>
            </a:r>
            <a:r>
              <a:rPr lang="en-US" cap="none" dirty="0" smtClean="0"/>
              <a:t>) (upper left), and a to the site of injury and killing and degradation of the ingested material, Mostly bacteria. </a:t>
            </a:r>
          </a:p>
          <a:p>
            <a:pPr algn="just">
              <a:lnSpc>
                <a:spcPct val="150000"/>
              </a:lnSpc>
            </a:pPr>
            <a:r>
              <a:rPr lang="en-US" cap="none" dirty="0" smtClean="0"/>
              <a:t>This process of taking particulate matter in the Cytoplas</a:t>
            </a:r>
            <a:r>
              <a:rPr lang="en-US" cap="none" dirty="0"/>
              <a:t>m</a:t>
            </a:r>
            <a:r>
              <a:rPr lang="en-US" cap="none" dirty="0" smtClean="0"/>
              <a:t> by cells is known as phagocytosis, and that of the fluid as </a:t>
            </a:r>
            <a:r>
              <a:rPr lang="en-IN" cap="none" dirty="0" smtClean="0"/>
              <a:t>Pinocytosis. </a:t>
            </a:r>
          </a:p>
          <a:p>
            <a:pPr algn="just">
              <a:lnSpc>
                <a:spcPct val="150000"/>
              </a:lnSpc>
            </a:pPr>
            <a:r>
              <a:rPr lang="en-US" cap="none" dirty="0" smtClean="0"/>
              <a:t>The process of phagocytosis was discovered the process of phagocytosis was discovered by </a:t>
            </a:r>
            <a:r>
              <a:rPr lang="en-US" cap="none" dirty="0"/>
              <a:t>M</a:t>
            </a:r>
            <a:r>
              <a:rPr lang="en-US" cap="none" dirty="0" smtClean="0"/>
              <a:t>etchnikoff, in </a:t>
            </a:r>
            <a:r>
              <a:rPr lang="en-IN" cap="none" dirty="0" smtClean="0"/>
              <a:t>1884.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6754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cap="none" dirty="0" smtClean="0"/>
              <a:t>Phagocytosis involves three different but inter-related steps </a:t>
            </a:r>
          </a:p>
          <a:p>
            <a:r>
              <a:rPr lang="en-US" cap="none" dirty="0" smtClean="0"/>
              <a:t> (</a:t>
            </a:r>
            <a:r>
              <a:rPr lang="en-US" cap="none" dirty="0" err="1" smtClean="0"/>
              <a:t>i</a:t>
            </a:r>
            <a:r>
              <a:rPr lang="en-US" cap="none" dirty="0" smtClean="0"/>
              <a:t>) first is </a:t>
            </a: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recognition and attachment </a:t>
            </a:r>
            <a:r>
              <a:rPr lang="en-US" cap="none" dirty="0" smtClean="0"/>
              <a:t>of the particle to the surface of, the neutrophil, </a:t>
            </a:r>
          </a:p>
          <a:p>
            <a:r>
              <a:rPr lang="en-US" cap="none" dirty="0" smtClean="0"/>
              <a:t>(ii) second is its </a:t>
            </a: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engulfment </a:t>
            </a:r>
            <a:r>
              <a:rPr lang="en-US" cap="none" dirty="0" smtClean="0"/>
              <a:t>with subsequent formation of a phagocytic vacuole, and </a:t>
            </a:r>
          </a:p>
          <a:p>
            <a:r>
              <a:rPr lang="en-US" cap="none" dirty="0" smtClean="0"/>
              <a:t>(iii) third is </a:t>
            </a: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killing and degradation </a:t>
            </a:r>
            <a:r>
              <a:rPr lang="en-US" cap="none" dirty="0" smtClean="0"/>
              <a:t>of the ingested material.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012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9282" y="854815"/>
            <a:ext cx="10363826" cy="5660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attachment</a:t>
            </a:r>
          </a:p>
          <a:p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microorganisms (bacteria) are not recognized by neutrophils and macrophages until they are coated by certain naturally occurring </a:t>
            </a:r>
            <a:r>
              <a:rPr lang="en-IN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proteins called </a:t>
            </a:r>
            <a:r>
              <a:rPr lang="en-IN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opsonins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</a:t>
            </a:r>
            <a:r>
              <a:rPr lang="en-US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opsonins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are: </a:t>
            </a:r>
          </a:p>
          <a:p>
            <a:pPr marL="0" indent="0">
              <a:buNone/>
            </a:pP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immunoglobulin g (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gG) molecules, specifically their fc portions. </a:t>
            </a:r>
          </a:p>
          <a:p>
            <a:pPr marL="0" indent="0">
              <a:buNone/>
            </a:pP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C3b fragment of complement,  the so-called opsonic component of C3 generated by activation of complement by immune or non-immune mechanisms, and </a:t>
            </a:r>
          </a:p>
          <a:p>
            <a:pPr marL="0" indent="0">
              <a:buNone/>
            </a:pP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plasma carbohydrate-binding lectins called </a:t>
            </a:r>
            <a:r>
              <a:rPr lang="en-US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collectins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bind to bacterial cell wall sugar groups. </a:t>
            </a:r>
            <a:endParaRPr lang="en-IN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2904" y="1391146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Engulfment</a:t>
            </a:r>
          </a:p>
          <a:p>
            <a:r>
              <a:rPr lang="en-US" cap="none" dirty="0" smtClean="0"/>
              <a:t>During engulfment, extensions of the cytoplasm (pseudopods) flow around the particle and eventually enclose the particle within a phagocytic vacuole (phagosome), created by the cytoplasmic membrane of the cell.</a:t>
            </a:r>
          </a:p>
          <a:p>
            <a:r>
              <a:rPr lang="en-US" cap="none" dirty="0" smtClean="0"/>
              <a:t>This process of engulfment is known as endocytosis. 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1198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03920" y="104824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Killing and Degradation</a:t>
            </a:r>
          </a:p>
          <a:p>
            <a:r>
              <a:rPr lang="en-US" cap="none" dirty="0" smtClean="0"/>
              <a:t>The final step in phagocytosis of bacteria is killing and degradation. </a:t>
            </a:r>
          </a:p>
          <a:p>
            <a:r>
              <a:rPr lang="en-US" cap="none" dirty="0" smtClean="0"/>
              <a:t>Bacterial killing is achieved largely by reactive oxygen species. </a:t>
            </a:r>
          </a:p>
          <a:p>
            <a:r>
              <a:rPr lang="en-US" cap="none" dirty="0" smtClean="0"/>
              <a:t>Two types of bactericidal mechanisms are recognized: </a:t>
            </a:r>
          </a:p>
          <a:p>
            <a:r>
              <a:rPr lang="en-US" cap="none" dirty="0" smtClean="0"/>
              <a:t>(a) </a:t>
            </a:r>
            <a:r>
              <a:rPr lang="en-IN" cap="none" dirty="0" smtClean="0"/>
              <a:t>oxygen-dependent, and</a:t>
            </a:r>
          </a:p>
          <a:p>
            <a:r>
              <a:rPr lang="en-IN" cap="none" dirty="0" smtClean="0"/>
              <a:t>(B) oxygen-independent.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4401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15020" y="837102"/>
            <a:ext cx="7183788" cy="52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26148"/>
            <a:ext cx="10364451" cy="1596177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CELLULAR EVENTS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53853"/>
            <a:ext cx="10363826" cy="342410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cellular events in inflammation were clarified by the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ussian biologist </a:t>
            </a:r>
            <a:r>
              <a:rPr lang="en-US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lang="en-US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Metchnikoff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1884. </a:t>
            </a:r>
          </a:p>
          <a:p>
            <a:pPr algn="just">
              <a:lnSpc>
                <a:spcPct val="200000"/>
              </a:lnSpc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named </a:t>
            </a:r>
            <a:r>
              <a:rPr lang="en-US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macro-phages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(g. Macro = large; phage in = to eat) </a:t>
            </a:r>
          </a:p>
          <a:p>
            <a:pPr algn="just">
              <a:lnSpc>
                <a:spcPct val="200000"/>
              </a:lnSpc>
            </a:pP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most important function of inflammation is delivery of leukocytes, particularly neutrophils and monocytes, to the site of injury. 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I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7208" y="618517"/>
            <a:ext cx="6576646" cy="51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0685" y="703384"/>
            <a:ext cx="7772400" cy="5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4112" y="1180130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</a:rPr>
              <a:t>(a) Oxygen-Dependent Bactericidal Mechanisms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 </a:t>
            </a:r>
            <a:r>
              <a:rPr lang="en-US" cap="none" dirty="0" smtClean="0"/>
              <a:t>Following phagocytosis, there is a burst (a sudden increase) in oxygen consumption (oxidative burst), </a:t>
            </a:r>
            <a:r>
              <a:rPr lang="en-US" cap="none" dirty="0" err="1" smtClean="0"/>
              <a:t>glycogenolysis</a:t>
            </a:r>
            <a:r>
              <a:rPr lang="en-US" cap="none" dirty="0" smtClean="0"/>
              <a:t> (breakdown of glycogen to glucose), increased glucose oxidation via the hexose-monophosphate shunt, and production of </a:t>
            </a:r>
            <a:r>
              <a:rPr lang="en-IN" cap="none" dirty="0" smtClean="0"/>
              <a:t>reactive oxygen metabolites.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9333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4876799"/>
          </a:xfrm>
        </p:spPr>
        <p:txBody>
          <a:bodyPr>
            <a:normAutofit/>
          </a:bodyPr>
          <a:lstStyle/>
          <a:p>
            <a:pPr algn="just"/>
            <a:r>
              <a:rPr lang="en-US" cap="none" dirty="0" smtClean="0"/>
              <a:t>However, the quantities of H202 produced in the </a:t>
            </a:r>
            <a:r>
              <a:rPr lang="en-US" cap="none" dirty="0" err="1" smtClean="0"/>
              <a:t>phagolysosome</a:t>
            </a:r>
            <a:r>
              <a:rPr lang="en-US" cap="none" dirty="0" smtClean="0"/>
              <a:t> are insufficient to kill bacteria (although superoxide and hydroxyl radical formation may be sufficient to do so). </a:t>
            </a:r>
          </a:p>
          <a:p>
            <a:pPr algn="just"/>
            <a:r>
              <a:rPr lang="en-US" cap="none" dirty="0" smtClean="0"/>
              <a:t>Therefore, one of the following</a:t>
            </a:r>
          </a:p>
          <a:p>
            <a:pPr algn="just"/>
            <a:r>
              <a:rPr lang="en-IN" cap="none" dirty="0" smtClean="0"/>
              <a:t>I) myeloperoxidase-dependent killing (the H202-MPO halide system)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14206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1890" y="1013076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(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A2) Myeloperoxidase-Independent Killing</a:t>
            </a:r>
          </a:p>
          <a:p>
            <a:r>
              <a:rPr lang="en-US" cap="none" dirty="0" smtClean="0"/>
              <a:t>The H202-myeloperoxidase-halide system is the most efficient bacterial system in neutrophils. But myeloperoxidase-deficient neutrophils are also capable of killing bacteria, although more slowly than normal neutrophils. </a:t>
            </a:r>
          </a:p>
          <a:p>
            <a:r>
              <a:rPr lang="en-US" cap="none" dirty="0" smtClean="0"/>
              <a:t>This </a:t>
            </a:r>
            <a:r>
              <a:rPr lang="en-US" cap="none" dirty="0" err="1" smtClean="0"/>
              <a:t>mpo</a:t>
            </a:r>
            <a:r>
              <a:rPr lang="en-US" cap="none" dirty="0" smtClean="0"/>
              <a:t>-independent killing also requires oxygen. Extremely reactive superoxide, hydroxyl radicals, and singlet oxygen are involved in such killing. </a:t>
            </a:r>
          </a:p>
          <a:p>
            <a:r>
              <a:rPr lang="en-US" cap="none" dirty="0" smtClean="0"/>
              <a:t>The superoxide ions react with H202</a:t>
            </a:r>
          </a:p>
          <a:p>
            <a:r>
              <a:rPr lang="en-US" cap="none" dirty="0" smtClean="0"/>
              <a:t> This reaction generates hydroxyl radicals </a:t>
            </a:r>
            <a:r>
              <a:rPr lang="en-US" cap="none" dirty="0" smtClean="0"/>
              <a:t>and </a:t>
            </a:r>
            <a:r>
              <a:rPr lang="en-US" cap="none" dirty="0" smtClean="0"/>
              <a:t>singlet </a:t>
            </a:r>
            <a:r>
              <a:rPr lang="en-IN" cap="none" dirty="0" smtClean="0"/>
              <a:t>oxygen 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685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5851" y="626215"/>
            <a:ext cx="10363826" cy="4174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/>
              <a:t>(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b) Oxygen-Independent Bactericidal Mechanisms</a:t>
            </a:r>
          </a:p>
          <a:p>
            <a:r>
              <a:rPr lang="en-US" cap="none" dirty="0" smtClean="0"/>
              <a:t>Bacterial killing can also occur in the absence of oxidation burst by substances present in eosinophil granules. These include: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Bactericidal permeability increasing protein (BPI): </a:t>
            </a:r>
            <a:endParaRPr lang="en-US" dirty="0" smtClean="0"/>
          </a:p>
          <a:p>
            <a:pPr marL="0" indent="0">
              <a:buNone/>
            </a:pPr>
            <a:r>
              <a:rPr lang="en-IN" dirty="0" smtClean="0"/>
              <a:t>2</a:t>
            </a:r>
            <a:r>
              <a:rPr lang="en-IN" dirty="0"/>
              <a:t>. Lysozyme: </a:t>
            </a:r>
            <a:endParaRPr lang="en-IN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Lactoferrin</a:t>
            </a:r>
            <a:r>
              <a:rPr lang="en-US" dirty="0"/>
              <a:t>: 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4. Major basic protein (MBP):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Defensins</a:t>
            </a:r>
            <a:r>
              <a:rPr lang="en-US" dirty="0" smtClean="0"/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9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9474" y="1101000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5. Release of leukocyte products and leukocyte-induced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tissue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injury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cap="none" dirty="0" smtClean="0"/>
              <a:t>The metabolic and membrane disturbances that occur in leukocytes during chemotaxis, activation, and phagocytosis result in the release of products not only within the </a:t>
            </a:r>
            <a:r>
              <a:rPr lang="en-US" cap="none" dirty="0" err="1" smtClean="0"/>
              <a:t>phagolysosome</a:t>
            </a:r>
            <a:r>
              <a:rPr lang="en-US" cap="none" dirty="0" smtClean="0"/>
              <a:t>, but also into the extracellular space. </a:t>
            </a:r>
          </a:p>
          <a:p>
            <a:pPr marL="0" indent="0">
              <a:buNone/>
            </a:pPr>
            <a:r>
              <a:rPr lang="en-US" cap="none" dirty="0" smtClean="0"/>
              <a:t>The most important of these substance in neutrophils are: </a:t>
            </a:r>
          </a:p>
          <a:p>
            <a:pPr marL="0" indent="0">
              <a:buNone/>
            </a:pPr>
            <a:r>
              <a:rPr lang="en-US" cap="none" dirty="0" smtClean="0"/>
              <a:t>(</a:t>
            </a:r>
            <a:r>
              <a:rPr lang="en-US" cap="none" dirty="0" err="1" smtClean="0"/>
              <a:t>i</a:t>
            </a:r>
            <a:r>
              <a:rPr lang="en-US" cap="none" dirty="0" smtClean="0"/>
              <a:t>) lysosomal enzymes, present in the granules;</a:t>
            </a:r>
          </a:p>
          <a:p>
            <a:pPr marL="0" indent="0">
              <a:buNone/>
            </a:pPr>
            <a:r>
              <a:rPr lang="en-US" cap="none" dirty="0" smtClean="0"/>
              <a:t>(Ii) oxygen-derived active metabolites (</a:t>
            </a:r>
            <a:r>
              <a:rPr lang="en-US" cap="none" dirty="0" err="1" smtClean="0"/>
              <a:t>i</a:t>
            </a:r>
            <a:r>
              <a:rPr lang="en-US" cap="none" dirty="0" smtClean="0"/>
              <a:t>. E., Free radicals), and</a:t>
            </a:r>
          </a:p>
          <a:p>
            <a:pPr marL="0" indent="0">
              <a:buNone/>
            </a:pPr>
            <a:r>
              <a:rPr lang="en-US" cap="none" dirty="0" smtClean="0"/>
              <a:t>(Iii) products of arachidonic acid metabolism, including prostaglandins And leukotrienes.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19471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release of </a:t>
            </a:r>
            <a:r>
              <a:rPr lang="en-US" sz="1800" dirty="0" smtClean="0"/>
              <a:t>lysosomal granules </a:t>
            </a:r>
            <a:r>
              <a:rPr lang="en-US" sz="1800" dirty="0"/>
              <a:t>and enzymes may occur in four ways: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Regurgitation during feeding: </a:t>
            </a:r>
            <a:endParaRPr lang="en-US" sz="1800" dirty="0" smtClean="0"/>
          </a:p>
          <a:p>
            <a:r>
              <a:rPr lang="en-US" sz="1800" dirty="0" smtClean="0"/>
              <a:t>(</a:t>
            </a:r>
            <a:r>
              <a:rPr lang="en-US" sz="1800" dirty="0"/>
              <a:t>ii) Frustrated phagocytosis (reverse endocytosis): </a:t>
            </a:r>
            <a:endParaRPr lang="en-US" sz="1800" dirty="0" smtClean="0"/>
          </a:p>
          <a:p>
            <a:r>
              <a:rPr lang="en-US" sz="1800" dirty="0" smtClean="0"/>
              <a:t>(III) </a:t>
            </a:r>
            <a:r>
              <a:rPr lang="en-US" sz="1800" dirty="0" err="1"/>
              <a:t>Cytotqxic</a:t>
            </a:r>
            <a:r>
              <a:rPr lang="en-US" sz="1800" dirty="0"/>
              <a:t> release: 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3080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Resolution of Acute Inflammation</a:t>
            </a:r>
            <a:br>
              <a:rPr lang="en-IN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 </a:t>
            </a:r>
            <a:r>
              <a:rPr lang="en-IN" sz="2400" b="1" dirty="0"/>
              <a:t>Complete resolution</a:t>
            </a:r>
          </a:p>
          <a:p>
            <a:pPr marL="0" indent="0">
              <a:buNone/>
            </a:pPr>
            <a:r>
              <a:rPr lang="en-IN" sz="2400" dirty="0" smtClean="0"/>
              <a:t> </a:t>
            </a:r>
            <a:r>
              <a:rPr lang="en-IN" sz="2400" b="1" dirty="0"/>
              <a:t>Healing by fibrosis </a:t>
            </a:r>
            <a:r>
              <a:rPr lang="en-IN" sz="2400" dirty="0"/>
              <a:t>(scarring)</a:t>
            </a:r>
          </a:p>
          <a:p>
            <a:pPr marL="0" indent="0">
              <a:buNone/>
            </a:pPr>
            <a:r>
              <a:rPr lang="en-IN" sz="2400" dirty="0" smtClean="0"/>
              <a:t> </a:t>
            </a:r>
            <a:r>
              <a:rPr lang="en-IN" sz="2400" b="1" dirty="0"/>
              <a:t>Abscess formation</a:t>
            </a:r>
          </a:p>
          <a:p>
            <a:pPr marL="0" indent="0">
              <a:buNone/>
            </a:pPr>
            <a:r>
              <a:rPr lang="en-US" sz="2400" dirty="0" smtClean="0"/>
              <a:t> </a:t>
            </a:r>
            <a:r>
              <a:rPr lang="en-US" sz="2400" b="1" dirty="0"/>
              <a:t>Persistence with progression to chronic inflammation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4367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97977" y="694593"/>
            <a:ext cx="8862645" cy="50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5851" y="1083415"/>
            <a:ext cx="10363826" cy="4605208"/>
          </a:xfrm>
        </p:spPr>
        <p:txBody>
          <a:bodyPr>
            <a:noAutofit/>
          </a:bodyPr>
          <a:lstStyle/>
          <a:p>
            <a:pPr algn="just"/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sequence of events in the journey of leukocytes from the lumen of blood vessels into the extravascular space is called </a:t>
            </a:r>
            <a:r>
              <a:rPr lang="en-US" sz="18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extravasation.</a:t>
            </a:r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events can be divided into: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margination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adhesion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emigration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(transmigration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fr-FR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leukocyte products</a:t>
            </a:r>
            <a:r>
              <a:rPr lang="en-I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THANK YOU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6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0682" y="925154"/>
            <a:ext cx="10363826" cy="4754677"/>
          </a:xfrm>
        </p:spPr>
        <p:txBody>
          <a:bodyPr>
            <a:normAutofit fontScale="92500"/>
          </a:bodyPr>
          <a:lstStyle/>
          <a:p>
            <a:pPr marL="742950" indent="-742950" algn="just">
              <a:buAutoNum type="arabicParenBoth"/>
            </a:pPr>
            <a:r>
              <a:rPr lang="en-US" sz="38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Margination: </a:t>
            </a:r>
          </a:p>
          <a:p>
            <a:pPr marL="0" indent="0" algn="just">
              <a:buNone/>
            </a:pPr>
            <a:endParaRPr lang="en-US" sz="3800" cap="none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blood flow slows early in inflammation (as a result of increased Vascular permeability), white cells fall out of the central column. 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of leukocyte accumulation at the periphery of vessels is called margination. 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Afterwards, leukocytes tumble (roll over and over) slowly along the endothelial surface and adhere transiently.</a:t>
            </a:r>
          </a:p>
          <a:p>
            <a:pPr algn="just"/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of brief, loose sticking of leukocytes to the endothelium </a:t>
            </a:r>
            <a:r>
              <a:rPr lang="en-I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called Rolling.</a:t>
            </a:r>
          </a:p>
          <a:p>
            <a:pPr marL="0" indent="0" algn="just">
              <a:buNone/>
            </a:pPr>
            <a:endParaRPr lang="en-IN" sz="3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39005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9090" y="635007"/>
            <a:ext cx="10363826" cy="5545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cap="none" dirty="0" smtClean="0">
                <a:solidFill>
                  <a:schemeClr val="accent1">
                    <a:lumMod val="75000"/>
                  </a:schemeClr>
                </a:solidFill>
              </a:rPr>
              <a:t>2. Adhesion:</a:t>
            </a:r>
          </a:p>
          <a:p>
            <a:pPr marL="0" indent="0">
              <a:buNone/>
            </a:pPr>
            <a:endParaRPr lang="en-US" sz="1800" cap="none" dirty="0"/>
          </a:p>
          <a:p>
            <a:pPr marL="0" indent="0" algn="just">
              <a:buNone/>
            </a:pPr>
            <a:r>
              <a:rPr lang="en-US" cap="none" dirty="0" smtClean="0"/>
              <a:t> finally, leukocytes come to rest at some point where they adhere firmly. This firm sticking (attachment) of leukocytes to the endothelium is called adhesion.</a:t>
            </a:r>
          </a:p>
          <a:p>
            <a:pPr algn="just"/>
            <a:r>
              <a:rPr lang="en-US" cap="none" dirty="0" smtClean="0"/>
              <a:t>In time, the endothelium is virtually lined by white cells. This appearance is c</a:t>
            </a:r>
            <a:r>
              <a:rPr lang="en-IN" cap="none" dirty="0" err="1" smtClean="0"/>
              <a:t>alled</a:t>
            </a:r>
            <a:r>
              <a:rPr lang="en-IN" cap="none" dirty="0" smtClean="0"/>
              <a:t> </a:t>
            </a:r>
            <a:r>
              <a:rPr lang="en-IN" cap="none" dirty="0" err="1" smtClean="0"/>
              <a:t>pavementing</a:t>
            </a:r>
            <a:r>
              <a:rPr lang="en-IN" cap="none" dirty="0" smtClean="0"/>
              <a:t>.</a:t>
            </a:r>
          </a:p>
          <a:p>
            <a:pPr marL="0" indent="0" algn="just">
              <a:buNone/>
            </a:pPr>
            <a:endParaRPr lang="en-IN" cap="none" dirty="0" smtClean="0"/>
          </a:p>
          <a:p>
            <a:pPr marL="0" indent="0" algn="just">
              <a:buNone/>
            </a:pPr>
            <a:r>
              <a:rPr lang="en-IN" sz="2400" cap="none" dirty="0" smtClean="0">
                <a:solidFill>
                  <a:schemeClr val="accent1">
                    <a:lumMod val="75000"/>
                  </a:schemeClr>
                </a:solidFill>
              </a:rPr>
              <a:t>3. Emigration (transmigration):</a:t>
            </a:r>
          </a:p>
          <a:p>
            <a:pPr marL="0" indent="0" algn="just">
              <a:buNone/>
            </a:pPr>
            <a:r>
              <a:rPr lang="en-IN" cap="none" dirty="0" smtClean="0"/>
              <a:t>After firm adhesion, leukocytes </a:t>
            </a:r>
            <a:r>
              <a:rPr lang="en-US" cap="none" dirty="0" smtClean="0"/>
              <a:t>Insert their pseudopods into the inter-endothelial junctions. Finally, they crawl through the basement membrane and escape into the extravascular Space. </a:t>
            </a:r>
          </a:p>
          <a:p>
            <a:pPr algn="just"/>
            <a:r>
              <a:rPr lang="en-US" cap="none" dirty="0" smtClean="0"/>
              <a:t>This process by which leukocytes come out of the blood vessels into the extravascular space is called emigration. It is also known by Two other names - transmigration and </a:t>
            </a:r>
            <a:r>
              <a:rPr lang="en-US" cap="none" dirty="0" err="1" smtClean="0"/>
              <a:t>diapedesis</a:t>
            </a:r>
            <a:r>
              <a:rPr lang="en-US" cap="none" dirty="0" smtClean="0"/>
              <a:t>. 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9164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2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Molecular Mechanisms of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ROLling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Adhesion, and Emigration</a:t>
            </a:r>
            <a:endParaRPr lang="en-I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4305" y="1382353"/>
            <a:ext cx="10363826" cy="4244724"/>
          </a:xfrm>
        </p:spPr>
        <p:txBody>
          <a:bodyPr>
            <a:noAutofit/>
          </a:bodyPr>
          <a:lstStyle/>
          <a:p>
            <a:pPr algn="just"/>
            <a:endParaRPr lang="en-US" b="1" cap="none" dirty="0" smtClean="0"/>
          </a:p>
          <a:p>
            <a:pPr algn="just"/>
            <a:r>
              <a:rPr lang="en-US" cap="none" dirty="0" smtClean="0"/>
              <a:t>It is now clear that leukocyte adhesion and emigration in inflammation involve binding of complementary 'adhesion molecules' present on the surfaces of leukocytes and endothelial cells, like a key and lock. </a:t>
            </a:r>
          </a:p>
          <a:p>
            <a:pPr algn="just"/>
            <a:endParaRPr lang="en-US" cap="none" dirty="0" smtClean="0"/>
          </a:p>
          <a:p>
            <a:pPr algn="just"/>
            <a:r>
              <a:rPr lang="en-US" cap="none" dirty="0" smtClean="0"/>
              <a:t>It is also now clear that chemical mediators (</a:t>
            </a:r>
            <a:r>
              <a:rPr lang="en-US" cap="none" dirty="0" err="1" smtClean="0"/>
              <a:t>chemoattractants</a:t>
            </a:r>
            <a:r>
              <a:rPr lang="en-US" cap="none" dirty="0" smtClean="0"/>
              <a:t> and certain cytokines) affect these processes by regulating the surface expression or affinity of such adhesion molecules. </a:t>
            </a:r>
          </a:p>
          <a:p>
            <a:pPr algn="just"/>
            <a:endParaRPr lang="en-US" cap="none" dirty="0" smtClean="0"/>
          </a:p>
          <a:p>
            <a:pPr algn="just"/>
            <a:r>
              <a:rPr lang="en-US" cap="none" dirty="0" smtClean="0"/>
              <a:t>The adhesion molecules involved belong to the following three molecular families:</a:t>
            </a:r>
          </a:p>
        </p:txBody>
      </p:sp>
    </p:spTree>
    <p:extLst>
      <p:ext uri="{BB962C8B-B14F-4D97-AF65-F5344CB8AC3E}">
        <p14:creationId xmlns:p14="http://schemas.microsoft.com/office/powerpoint/2010/main" val="22272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4643" y="529500"/>
            <a:ext cx="10363826" cy="5572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none" dirty="0"/>
              <a:t>1. 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Selectins</a:t>
            </a:r>
            <a:r>
              <a:rPr lang="en-US" cap="none" dirty="0"/>
              <a:t>: selectins are receptors expressed on leukocytes </a:t>
            </a:r>
            <a:r>
              <a:rPr lang="en-US" cap="none" dirty="0" smtClean="0"/>
              <a:t>and Endothelium</a:t>
            </a:r>
            <a:r>
              <a:rPr lang="en-US" cap="none" dirty="0"/>
              <a:t>. </a:t>
            </a:r>
            <a:endParaRPr lang="en-US" cap="none" dirty="0" smtClean="0"/>
          </a:p>
          <a:p>
            <a:pPr marL="0" indent="0">
              <a:buNone/>
            </a:pPr>
            <a:r>
              <a:rPr lang="en-US" cap="none" dirty="0" smtClean="0"/>
              <a:t>These </a:t>
            </a:r>
            <a:r>
              <a:rPr lang="en-US" cap="none" dirty="0"/>
              <a:t>consist of: </a:t>
            </a:r>
            <a:endParaRPr lang="en-US" cap="none" dirty="0" smtClean="0"/>
          </a:p>
          <a:p>
            <a:pPr marL="514350" indent="-514350">
              <a:buAutoNum type="romanLcParenBoth"/>
            </a:pPr>
            <a:r>
              <a:rPr lang="en-US" cap="none" dirty="0" smtClean="0"/>
              <a:t>e-selectin </a:t>
            </a:r>
            <a:r>
              <a:rPr lang="en-US" cap="none" dirty="0"/>
              <a:t>(previously ELAM-1). </a:t>
            </a:r>
            <a:r>
              <a:rPr lang="en-US" cap="none" dirty="0" smtClean="0"/>
              <a:t>It Is </a:t>
            </a:r>
            <a:r>
              <a:rPr lang="en-US" cap="none" dirty="0"/>
              <a:t>confined to endothelium; </a:t>
            </a:r>
            <a:endParaRPr lang="en-US" cap="none" dirty="0" smtClean="0"/>
          </a:p>
          <a:p>
            <a:pPr marL="514350" indent="-514350">
              <a:buAutoNum type="romanLcParenBoth"/>
            </a:pPr>
            <a:r>
              <a:rPr lang="en-US" cap="none" dirty="0" smtClean="0"/>
              <a:t>p-selectin</a:t>
            </a:r>
            <a:r>
              <a:rPr lang="en-US" cap="none" dirty="0"/>
              <a:t>, present on </a:t>
            </a:r>
            <a:r>
              <a:rPr lang="en-US" cap="none" dirty="0" smtClean="0"/>
              <a:t>endothelium And </a:t>
            </a:r>
            <a:r>
              <a:rPr lang="en-US" cap="none" dirty="0"/>
              <a:t>platelets; </a:t>
            </a:r>
            <a:r>
              <a:rPr lang="en-US" cap="none" dirty="0" smtClean="0"/>
              <a:t>and</a:t>
            </a:r>
          </a:p>
          <a:p>
            <a:pPr marL="514350" indent="-514350">
              <a:buAutoNum type="romanLcParenBoth"/>
            </a:pPr>
            <a:r>
              <a:rPr lang="en-US" cap="none" dirty="0" smtClean="0"/>
              <a:t>l-selectin </a:t>
            </a:r>
            <a:r>
              <a:rPr lang="en-US" cap="none" dirty="0"/>
              <a:t>(previously LAM-I), present on </a:t>
            </a:r>
            <a:r>
              <a:rPr lang="en-US" cap="none" dirty="0" smtClean="0"/>
              <a:t>most Leukocytes.</a:t>
            </a:r>
          </a:p>
          <a:p>
            <a:pPr marL="0" indent="0">
              <a:buNone/>
            </a:pPr>
            <a:r>
              <a:rPr lang="en-US" cap="none" dirty="0" smtClean="0"/>
              <a:t> </a:t>
            </a:r>
            <a:r>
              <a:rPr lang="en-US" cap="none" dirty="0"/>
              <a:t>E- and p-selectins bind to their receptors </a:t>
            </a:r>
            <a:r>
              <a:rPr lang="en-US" cap="none" dirty="0" err="1" smtClean="0"/>
              <a:t>sialyl</a:t>
            </a:r>
            <a:r>
              <a:rPr lang="en-US" cap="none" dirty="0" smtClean="0"/>
              <a:t>-</a:t>
            </a:r>
            <a:r>
              <a:rPr lang="en-US" cap="none" dirty="0" err="1" smtClean="0"/>
              <a:t>lewis</a:t>
            </a:r>
            <a:r>
              <a:rPr lang="en-US" cap="none" dirty="0" smtClean="0"/>
              <a:t>-x modified </a:t>
            </a:r>
            <a:r>
              <a:rPr lang="en-US" cap="none" dirty="0"/>
              <a:t>glycoprotein present on leukocytes, while l-selectin </a:t>
            </a:r>
            <a:r>
              <a:rPr lang="en-US" cap="none" dirty="0" smtClean="0"/>
              <a:t>on Leukocytes </a:t>
            </a:r>
            <a:r>
              <a:rPr lang="en-US" cap="none" dirty="0"/>
              <a:t>binds to its l-selectin ligand present on endothelium</a:t>
            </a:r>
          </a:p>
          <a:p>
            <a:pPr marL="0" indent="0">
              <a:buNone/>
            </a:pP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. Immunoglobulins</a:t>
            </a:r>
            <a:r>
              <a:rPr lang="en-US" cap="none" dirty="0"/>
              <a:t>: the immunoglobulin molecules include </a:t>
            </a:r>
            <a:r>
              <a:rPr lang="en-US" cap="none" dirty="0" smtClean="0"/>
              <a:t>two </a:t>
            </a:r>
            <a:r>
              <a:rPr lang="en-IN" cap="none" dirty="0"/>
              <a:t>e</a:t>
            </a:r>
            <a:r>
              <a:rPr lang="en-IN" cap="none" dirty="0" smtClean="0"/>
              <a:t>ndothelial </a:t>
            </a:r>
            <a:r>
              <a:rPr lang="en-IN" cap="none" dirty="0"/>
              <a:t>adhesion </a:t>
            </a:r>
            <a:r>
              <a:rPr lang="en-IN" cap="none" dirty="0" smtClean="0"/>
              <a:t>molecules</a:t>
            </a:r>
          </a:p>
          <a:p>
            <a:pPr marL="0" indent="0">
              <a:buNone/>
            </a:pPr>
            <a:r>
              <a:rPr lang="en-IN" cap="none" dirty="0" smtClean="0"/>
              <a:t> </a:t>
            </a:r>
            <a:r>
              <a:rPr lang="en-IN" cap="none" dirty="0"/>
              <a:t>(</a:t>
            </a:r>
            <a:r>
              <a:rPr lang="en-IN" cap="none" dirty="0" err="1"/>
              <a:t>i</a:t>
            </a:r>
            <a:r>
              <a:rPr lang="en-IN" cap="none" dirty="0"/>
              <a:t>) ICAM-1 (intercellular </a:t>
            </a:r>
            <a:r>
              <a:rPr lang="en-IN" cap="none" dirty="0" smtClean="0"/>
              <a:t>adhesion Molecule-1</a:t>
            </a:r>
            <a:r>
              <a:rPr lang="en-IN" cap="none" dirty="0"/>
              <a:t>), and (ii) VCAM-1 (vascular cell adhesion molecule-1).</a:t>
            </a:r>
          </a:p>
          <a:p>
            <a:r>
              <a:rPr lang="en-US" cap="none" dirty="0"/>
              <a:t>Both of these molecules interact with </a:t>
            </a:r>
            <a:r>
              <a:rPr lang="en-US" cap="none" dirty="0" err="1"/>
              <a:t>integrins</a:t>
            </a:r>
            <a:r>
              <a:rPr lang="en-US" cap="none" dirty="0"/>
              <a:t> (discussed next) </a:t>
            </a:r>
            <a:r>
              <a:rPr lang="en-US" cap="none" dirty="0" smtClean="0"/>
              <a:t>found o</a:t>
            </a:r>
            <a:r>
              <a:rPr lang="en-IN" cap="none" dirty="0" smtClean="0"/>
              <a:t>n leukocytes.</a:t>
            </a:r>
            <a:endParaRPr lang="en-IN" cap="none" dirty="0"/>
          </a:p>
          <a:p>
            <a:pPr marL="0" indent="0">
              <a:buNone/>
            </a:pPr>
            <a:r>
              <a:rPr lang="en-US" cap="none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cap="none" dirty="0" err="1">
                <a:solidFill>
                  <a:schemeClr val="accent1">
                    <a:lumMod val="75000"/>
                  </a:schemeClr>
                </a:solidFill>
              </a:rPr>
              <a:t>Integrins</a:t>
            </a:r>
            <a:r>
              <a:rPr lang="en-US" cap="none" dirty="0"/>
              <a:t>: these are glycoproteins. The main integrin </a:t>
            </a:r>
            <a:r>
              <a:rPr lang="en-US" cap="none" dirty="0" smtClean="0"/>
              <a:t>receptors for </a:t>
            </a:r>
            <a:r>
              <a:rPr lang="en-US" cap="none" dirty="0"/>
              <a:t>ICAM-1 are the </a:t>
            </a:r>
            <a:r>
              <a:rPr lang="en-US" cap="none" dirty="0" err="1"/>
              <a:t>integrins</a:t>
            </a:r>
            <a:r>
              <a:rPr lang="en-US" cap="none" dirty="0"/>
              <a:t> </a:t>
            </a:r>
            <a:r>
              <a:rPr lang="en-US" cap="none" dirty="0" smtClean="0"/>
              <a:t>LFA-l </a:t>
            </a:r>
            <a:r>
              <a:rPr lang="en-US" cap="none" dirty="0"/>
              <a:t>and MAC-1, and that for </a:t>
            </a:r>
            <a:r>
              <a:rPr lang="en-US" cap="none" dirty="0" smtClean="0"/>
              <a:t>VCAM- 1 </a:t>
            </a:r>
            <a:r>
              <a:rPr lang="en-US" cap="none" dirty="0"/>
              <a:t>is the integrin </a:t>
            </a:r>
            <a:r>
              <a:rPr lang="en-US" cap="none" dirty="0" smtClean="0"/>
              <a:t>VLA-4.</a:t>
            </a:r>
            <a:endParaRPr lang="en-IN" cap="none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81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9376" y="422030"/>
            <a:ext cx="9522070" cy="60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3869" y="791307"/>
            <a:ext cx="9970477" cy="5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199</TotalTime>
  <Words>1251</Words>
  <Application>Microsoft Office PowerPoint</Application>
  <PresentationFormat>Widescreen</PresentationFormat>
  <Paragraphs>99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Tw Cen MT</vt:lpstr>
      <vt:lpstr>Droplet</vt:lpstr>
      <vt:lpstr>cellular events in inflammation</vt:lpstr>
      <vt:lpstr>CELLULAR EVENTS </vt:lpstr>
      <vt:lpstr>PowerPoint Presentation</vt:lpstr>
      <vt:lpstr>PowerPoint Presentation</vt:lpstr>
      <vt:lpstr>PowerPoint Presentation</vt:lpstr>
      <vt:lpstr>Molecular Mechanisms of ROLling, Adhesion, and Emigration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PhagocytosIs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 of Acute Inflammation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2020-12-14T10:18:43Z</dcterms:created>
  <dcterms:modified xsi:type="dcterms:W3CDTF">2020-12-16T05:21:41Z</dcterms:modified>
</cp:coreProperties>
</file>