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5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" y="5589240"/>
            <a:ext cx="8686800" cy="1080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Department of Veterinary  Medicine 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Bihar Veterinary College, Patna – 800 014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(BASU, Patna)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685800" y="4365104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Ranveer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Kumar Sinha</a:t>
            </a:r>
            <a:b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Assistant Professor cum Junior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Scientist</a:t>
            </a:r>
          </a:p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E-mail: ranveervet@rediffmail.com</a:t>
            </a:r>
            <a:endParaRPr lang="en-US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7584" y="260649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Diseases of Respiratory System(Class-5)</a:t>
            </a:r>
          </a:p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(Bronchitis</a:t>
            </a:r>
            <a:r>
              <a:rPr lang="en-US" sz="4000" dirty="0">
                <a:solidFill>
                  <a:srgbClr val="FF0000"/>
                </a:solidFill>
              </a:rPr>
              <a:t> </a:t>
            </a:r>
            <a:r>
              <a:rPr lang="en-I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983346802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Diagnosis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534400" cy="6019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History of causes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predisposing factors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history of previous continuous illness.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4. Symptoms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5. Radiography.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hest X-ray from a dog with chronic bronchitis. The&#10;bronchial walls are thicker than normal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7372350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Treatment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5344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The owner should maintain warm environment especially in winter season.</a:t>
            </a:r>
          </a:p>
          <a:p>
            <a:r>
              <a:rPr lang="en-US" dirty="0" smtClean="0"/>
              <a:t>Minimize the irritating factors as much as you can for long time to regain the normal structure of the airway. </a:t>
            </a:r>
          </a:p>
          <a:p>
            <a:r>
              <a:rPr lang="en-US" dirty="0" smtClean="0"/>
              <a:t>The owner must be informed of the nature of the disease and the possible causes to avoid. </a:t>
            </a:r>
          </a:p>
          <a:p>
            <a:r>
              <a:rPr lang="en-US" dirty="0" smtClean="0"/>
              <a:t> In cases of bacterial infections use: Antibiotics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5344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Liquefaction of mucus secretions</a:t>
            </a:r>
          </a:p>
          <a:p>
            <a:r>
              <a:rPr lang="en-US" dirty="0" smtClean="0"/>
              <a:t>Aerosol therapy: By exposure to water vapor such as steam of hot shower in the bath room 2-3 times daily.</a:t>
            </a:r>
          </a:p>
          <a:p>
            <a:r>
              <a:rPr lang="en-US" dirty="0" smtClean="0"/>
              <a:t>Expectants: Saline expectorant as sodium or potassium citrate, ammonium chloride or potassium iodide, they increase less viscid bronchial secretions.</a:t>
            </a:r>
          </a:p>
          <a:p>
            <a:r>
              <a:rPr lang="en-US" dirty="0" smtClean="0"/>
              <a:t>Volatile oils: as turpentine, eucalyptus oil. </a:t>
            </a:r>
          </a:p>
          <a:p>
            <a:r>
              <a:rPr lang="en-US" dirty="0" smtClean="0"/>
              <a:t>Patent preparations may be effective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5344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Bronchodilator: there are 3 mains groups: </a:t>
            </a:r>
            <a:r>
              <a:rPr lang="el-GR" dirty="0" smtClean="0"/>
              <a:t>β-</a:t>
            </a:r>
            <a:r>
              <a:rPr lang="en-US" dirty="0" smtClean="0"/>
              <a:t>adrenergic agonists: such as epinephrine, </a:t>
            </a:r>
            <a:r>
              <a:rPr lang="en-US" dirty="0" err="1" smtClean="0"/>
              <a:t>isoprotarenol</a:t>
            </a:r>
            <a:r>
              <a:rPr lang="en-US" dirty="0" smtClean="0"/>
              <a:t>, </a:t>
            </a:r>
            <a:r>
              <a:rPr lang="en-US" dirty="0" err="1" smtClean="0"/>
              <a:t>metaprotarenol</a:t>
            </a:r>
            <a:r>
              <a:rPr lang="en-US" dirty="0" smtClean="0"/>
              <a:t> and </a:t>
            </a:r>
            <a:r>
              <a:rPr lang="en-US" dirty="0" err="1" smtClean="0"/>
              <a:t>sulbutamole</a:t>
            </a:r>
            <a:r>
              <a:rPr lang="en-US" dirty="0" smtClean="0"/>
              <a:t> are not effective in pet animals. </a:t>
            </a:r>
          </a:p>
          <a:p>
            <a:r>
              <a:rPr lang="en-US" dirty="0" err="1" smtClean="0"/>
              <a:t>Xanthins</a:t>
            </a:r>
            <a:r>
              <a:rPr lang="en-US" dirty="0" smtClean="0"/>
              <a:t>: as </a:t>
            </a:r>
            <a:r>
              <a:rPr lang="en-US" dirty="0" err="1" smtClean="0"/>
              <a:t>thiophylline</a:t>
            </a:r>
            <a:r>
              <a:rPr lang="en-US" dirty="0" smtClean="0"/>
              <a:t> and its various salts e.g. </a:t>
            </a:r>
            <a:r>
              <a:rPr lang="en-US" dirty="0" err="1" smtClean="0"/>
              <a:t>aminophylline</a:t>
            </a:r>
            <a:r>
              <a:rPr lang="en-US" dirty="0" smtClean="0"/>
              <a:t> orally is the drug of choice. </a:t>
            </a:r>
          </a:p>
          <a:p>
            <a:r>
              <a:rPr lang="en-US" dirty="0" err="1" smtClean="0"/>
              <a:t>Anticholinergic</a:t>
            </a:r>
            <a:r>
              <a:rPr lang="en-US" dirty="0" smtClean="0"/>
              <a:t> drugs. </a:t>
            </a:r>
            <a:r>
              <a:rPr lang="en-US" dirty="0" err="1" smtClean="0"/>
              <a:t>e.g</a:t>
            </a:r>
            <a:r>
              <a:rPr lang="en-US" dirty="0" smtClean="0"/>
              <a:t> atropine </a:t>
            </a:r>
            <a:r>
              <a:rPr lang="en-US" dirty="0" err="1" smtClean="0"/>
              <a:t>sulphate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Cough expectorant: orally during severe paroxysms otherwise mucus will be retained in bronchial tree. </a:t>
            </a:r>
            <a:r>
              <a:rPr lang="en-US" dirty="0" err="1" smtClean="0"/>
              <a:t>e.g</a:t>
            </a:r>
            <a:r>
              <a:rPr lang="en-US" dirty="0" smtClean="0"/>
              <a:t> codeine</a:t>
            </a:r>
          </a:p>
          <a:p>
            <a:r>
              <a:rPr lang="en-US" dirty="0" smtClean="0"/>
              <a:t>Corticosteroid like </a:t>
            </a:r>
            <a:r>
              <a:rPr lang="en-US" dirty="0" err="1" smtClean="0"/>
              <a:t>prednisolone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2743200"/>
            <a:ext cx="5257800" cy="2554545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r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THANKS YOU !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xmlns="" val="577588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Acute Bronchitis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534400" cy="6019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Def.: </a:t>
            </a:r>
          </a:p>
          <a:p>
            <a:pPr algn="just">
              <a:buNone/>
            </a:pPr>
            <a:r>
              <a:rPr lang="en-US" dirty="0" smtClean="0"/>
              <a:t>    Acute inflammation of the bronchi and bronchioles that may extend to lung tissues. It is characterized by paroxysmal exudative cough.</a:t>
            </a:r>
          </a:p>
          <a:p>
            <a:pPr>
              <a:buNone/>
            </a:pPr>
            <a:r>
              <a:rPr lang="en-US" b="1" dirty="0" smtClean="0"/>
              <a:t>Etiology:</a:t>
            </a:r>
            <a:endParaRPr lang="en-US" dirty="0" smtClean="0"/>
          </a:p>
          <a:p>
            <a:r>
              <a:rPr lang="en-US" dirty="0" smtClean="0"/>
              <a:t>Predisposing factors:</a:t>
            </a:r>
          </a:p>
          <a:p>
            <a:pPr>
              <a:buNone/>
            </a:pPr>
            <a:r>
              <a:rPr lang="en-US" dirty="0" smtClean="0"/>
              <a:t>1. Bacterial and viral infection. </a:t>
            </a:r>
          </a:p>
          <a:p>
            <a:pPr>
              <a:buNone/>
            </a:pPr>
            <a:r>
              <a:rPr lang="en-US" dirty="0" smtClean="0"/>
              <a:t>2. Exposure to allergens. </a:t>
            </a:r>
          </a:p>
          <a:p>
            <a:pPr>
              <a:buNone/>
            </a:pPr>
            <a:r>
              <a:rPr lang="en-US" dirty="0" smtClean="0"/>
              <a:t>3. Irritant smokes or gases. </a:t>
            </a:r>
          </a:p>
          <a:p>
            <a:pPr>
              <a:buNone/>
            </a:pPr>
            <a:r>
              <a:rPr lang="en-US" dirty="0" smtClean="0"/>
              <a:t>4. Sudden change of environment.</a:t>
            </a:r>
          </a:p>
          <a:p>
            <a:r>
              <a:rPr lang="en-US" dirty="0" smtClean="0"/>
              <a:t>Secondary to: 1. Heart diseases. 2. Parasitism.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linical symptoms:&#10;Spasms of cough usually after rest or exercise or after&#10;changing the environment).&#10;Temperature is elev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7372350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Diagnosis &amp; Treatment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5344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Diagnosis: </a:t>
            </a:r>
          </a:p>
          <a:p>
            <a:pPr>
              <a:buNone/>
            </a:pPr>
            <a:r>
              <a:rPr lang="en-US" dirty="0" smtClean="0"/>
              <a:t>• History </a:t>
            </a:r>
          </a:p>
          <a:p>
            <a:pPr>
              <a:buNone/>
            </a:pPr>
            <a:r>
              <a:rPr lang="en-US" dirty="0" smtClean="0"/>
              <a:t>• Symptoms </a:t>
            </a:r>
          </a:p>
          <a:p>
            <a:pPr>
              <a:buNone/>
            </a:pPr>
            <a:r>
              <a:rPr lang="en-US" dirty="0" smtClean="0"/>
              <a:t>• Bronchoscopy</a:t>
            </a:r>
          </a:p>
          <a:p>
            <a:pPr>
              <a:buNone/>
            </a:pPr>
            <a:r>
              <a:rPr lang="en-US" b="1" dirty="0" smtClean="0"/>
              <a:t>Treatment: </a:t>
            </a:r>
          </a:p>
          <a:p>
            <a:r>
              <a:rPr lang="en-US" dirty="0" smtClean="0"/>
              <a:t>A- Hygienic treatment: • Rest • Warmness </a:t>
            </a:r>
          </a:p>
          <a:p>
            <a:r>
              <a:rPr lang="en-US" dirty="0" smtClean="0"/>
              <a:t>B- Medicated treatment: </a:t>
            </a:r>
          </a:p>
          <a:p>
            <a:pPr>
              <a:buNone/>
            </a:pPr>
            <a:r>
              <a:rPr lang="en-US" dirty="0" smtClean="0"/>
              <a:t>1. Expectorants - Expectorant containing Codeine 5 mg orally every 6-8 hours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Treatment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5344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Medicated steam inhalation: 1. Cresol, </a:t>
            </a:r>
            <a:r>
              <a:rPr lang="en-US" dirty="0" err="1" smtClean="0"/>
              <a:t>creoline</a:t>
            </a:r>
            <a:r>
              <a:rPr lang="en-US" dirty="0" smtClean="0"/>
              <a:t>, </a:t>
            </a:r>
            <a:r>
              <a:rPr lang="en-US" dirty="0" err="1" smtClean="0"/>
              <a:t>thymol</a:t>
            </a:r>
            <a:r>
              <a:rPr lang="en-US" dirty="0" smtClean="0"/>
              <a:t> , Tr. </a:t>
            </a:r>
            <a:r>
              <a:rPr lang="en-US" dirty="0" err="1" smtClean="0"/>
              <a:t>Benzoin</a:t>
            </a:r>
            <a:r>
              <a:rPr lang="en-US" dirty="0" smtClean="0"/>
              <a:t> in boiling water.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Antibiotics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Oxygen therapy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5. </a:t>
            </a:r>
            <a:r>
              <a:rPr lang="en-US" dirty="0" err="1" smtClean="0"/>
              <a:t>Antihistaminics</a:t>
            </a:r>
            <a:r>
              <a:rPr lang="en-US" dirty="0" smtClean="0"/>
              <a:t>: </a:t>
            </a:r>
            <a:r>
              <a:rPr lang="en-US" dirty="0" err="1" smtClean="0"/>
              <a:t>Avil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Chronic Bronchitis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534400" cy="6096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Definition:</a:t>
            </a:r>
            <a:r>
              <a:rPr lang="en-US" dirty="0" smtClean="0"/>
              <a:t> A condition of chronic or recurrent cough associated with mucus secretion in the bronchi and bronchioles which is not due to lung disease, the cough may occur in certain season.</a:t>
            </a:r>
          </a:p>
          <a:p>
            <a:r>
              <a:rPr lang="en-US" dirty="0" smtClean="0"/>
              <a:t>Causes:</a:t>
            </a:r>
          </a:p>
          <a:p>
            <a:r>
              <a:rPr lang="en-US" dirty="0" smtClean="0"/>
              <a:t>Chronic exposure to </a:t>
            </a:r>
            <a:r>
              <a:rPr lang="en-US" dirty="0" err="1" smtClean="0"/>
              <a:t>sulpher</a:t>
            </a:r>
            <a:r>
              <a:rPr lang="en-US" dirty="0" smtClean="0"/>
              <a:t> dioxide gas. </a:t>
            </a:r>
          </a:p>
          <a:p>
            <a:r>
              <a:rPr lang="en-US" dirty="0" smtClean="0"/>
              <a:t>Passive cigarette smoking cause the disease in pet dogs. </a:t>
            </a:r>
          </a:p>
          <a:p>
            <a:r>
              <a:rPr lang="en-US" dirty="0" smtClean="0"/>
              <a:t>Acute infectious tracheobronchitis is a predisposing factor for the disease. </a:t>
            </a:r>
            <a:r>
              <a:rPr lang="en-US" dirty="0" err="1" smtClean="0"/>
              <a:t>Bordetella</a:t>
            </a:r>
            <a:r>
              <a:rPr lang="en-US" dirty="0" smtClean="0"/>
              <a:t> </a:t>
            </a:r>
            <a:r>
              <a:rPr lang="en-US" dirty="0" err="1" smtClean="0"/>
              <a:t>bronchiseptica</a:t>
            </a:r>
            <a:r>
              <a:rPr lang="en-US" dirty="0" smtClean="0"/>
              <a:t> usually isolated from the bronchi of affected dogs. They can not produce the disease by themselves.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thogenesis:&#10;Increase size of&#10;mucus gland&#10;in the wall of&#10;bronchial tree&#10;Increase size of&#10;viscid mucus,&#10;which may result i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7219950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Pathogenesis (continuation)&#10;Continuous irritation by&#10;smokes, SO2 or&#10;infection&#10;hyperplasia and hypertrophy&#10;in the mucus gla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1430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Symptoms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534400" cy="601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It is disease of adult dogs, less common to be seen in dogs less than 3-5 years. </a:t>
            </a:r>
          </a:p>
          <a:p>
            <a:r>
              <a:rPr lang="en-US" dirty="0" smtClean="0"/>
              <a:t>Chronic/persistent intractable cough </a:t>
            </a:r>
          </a:p>
          <a:p>
            <a:r>
              <a:rPr lang="en-US" dirty="0" smtClean="0"/>
              <a:t>The cough is unproductive, dry, harsh and hacking. It is easily induced by tracheal pressure, or exercise. </a:t>
            </a:r>
          </a:p>
          <a:p>
            <a:r>
              <a:rPr lang="en-US" dirty="0" smtClean="0"/>
              <a:t>The cough may occur as bouts of paroxysms. </a:t>
            </a:r>
          </a:p>
          <a:p>
            <a:r>
              <a:rPr lang="en-US" dirty="0" smtClean="0"/>
              <a:t>Temperature is normal. </a:t>
            </a:r>
          </a:p>
          <a:p>
            <a:r>
              <a:rPr lang="en-US" dirty="0" smtClean="0"/>
              <a:t>Lungs may have normal vesicular or </a:t>
            </a:r>
            <a:r>
              <a:rPr lang="en-US" dirty="0" err="1" smtClean="0"/>
              <a:t>inspiratory</a:t>
            </a:r>
            <a:r>
              <a:rPr lang="en-US" dirty="0" smtClean="0"/>
              <a:t> coarse crackles or polyphonic expiratory wheeze</a:t>
            </a:r>
          </a:p>
          <a:p>
            <a:r>
              <a:rPr lang="en-US" dirty="0" smtClean="0"/>
              <a:t>The cough may be moist in the morning follows by retching.</a:t>
            </a:r>
          </a:p>
          <a:p>
            <a:r>
              <a:rPr lang="en-US" dirty="0" smtClean="0"/>
              <a:t>Lethargy, fever and </a:t>
            </a:r>
            <a:r>
              <a:rPr lang="en-US" dirty="0" err="1" smtClean="0"/>
              <a:t>inappetance</a:t>
            </a:r>
            <a:r>
              <a:rPr lang="en-US" dirty="0" smtClean="0"/>
              <a:t> may indicate bacterial infection.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552</Words>
  <Application>Microsoft Office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Department of Veterinary  Medicine  Bihar Veterinary College, Patna – 800 014 (BASU, Patna)</vt:lpstr>
      <vt:lpstr>Acute Bronchitis</vt:lpstr>
      <vt:lpstr>Slide 3</vt:lpstr>
      <vt:lpstr>Diagnosis &amp; Treatment </vt:lpstr>
      <vt:lpstr>Treatment</vt:lpstr>
      <vt:lpstr>Chronic Bronchitis</vt:lpstr>
      <vt:lpstr>Slide 7</vt:lpstr>
      <vt:lpstr>Slide 8</vt:lpstr>
      <vt:lpstr>Symptoms</vt:lpstr>
      <vt:lpstr>Diagnosis</vt:lpstr>
      <vt:lpstr>Slide 11</vt:lpstr>
      <vt:lpstr>Treatment</vt:lpstr>
      <vt:lpstr>Treatment</vt:lpstr>
      <vt:lpstr>Treatment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Veterinary  Medicine  Bihar Veterinary College, Patna – 800 014 (BASU, Patna)</dc:title>
  <dc:creator>Ranveer kr singh</dc:creator>
  <cp:lastModifiedBy>Ranveer kr singh</cp:lastModifiedBy>
  <cp:revision>28</cp:revision>
  <dcterms:created xsi:type="dcterms:W3CDTF">2006-08-16T00:00:00Z</dcterms:created>
  <dcterms:modified xsi:type="dcterms:W3CDTF">2020-11-17T11:27:31Z</dcterms:modified>
</cp:coreProperties>
</file>