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5" r:id="rId5"/>
    <p:sldId id="261" r:id="rId6"/>
    <p:sldId id="262" r:id="rId7"/>
    <p:sldId id="271" r:id="rId8"/>
    <p:sldId id="272" r:id="rId9"/>
    <p:sldId id="268" r:id="rId10"/>
    <p:sldId id="266" r:id="rId11"/>
    <p:sldId id="269" r:id="rId12"/>
    <p:sldId id="270" r:id="rId13"/>
    <p:sldId id="263" r:id="rId14"/>
    <p:sldId id="264" r:id="rId15"/>
    <p:sldId id="267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(BASU, Patna)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36510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Ranveer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Kumar Sinha</a:t>
            </a:r>
            <a:b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Scientist</a:t>
            </a:r>
          </a:p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E-mail: ranveervet@rediffmail.com</a:t>
            </a:r>
            <a:endParaRPr lang="en-US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260649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Diseases of Respiratory System(Class-6)</a:t>
            </a:r>
          </a:p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 smtClean="0">
                <a:solidFill>
                  <a:srgbClr val="FF0000"/>
                </a:solidFill>
              </a:rPr>
              <a:t>Pneumonia</a:t>
            </a:r>
            <a:r>
              <a:rPr lang="en-US" sz="4000" b="1" dirty="0" smtClean="0"/>
              <a:t> </a:t>
            </a:r>
            <a:r>
              <a:rPr lang="en-US" sz="4000" b="1" dirty="0">
                <a:solidFill>
                  <a:srgbClr val="FF0000"/>
                </a:solidFill>
              </a:rPr>
              <a:t> </a:t>
            </a:r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98334680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Clinical signs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6. Anorexia </a:t>
            </a:r>
          </a:p>
          <a:p>
            <a:pPr marL="0" indent="0">
              <a:buNone/>
            </a:pPr>
            <a:r>
              <a:rPr lang="en-US" dirty="0"/>
              <a:t>7. Restlessness (laziness) </a:t>
            </a:r>
          </a:p>
          <a:p>
            <a:pPr marL="0" indent="0">
              <a:buNone/>
            </a:pPr>
            <a:r>
              <a:rPr lang="en-US" dirty="0"/>
              <a:t>8. weight loss, </a:t>
            </a:r>
            <a:r>
              <a:rPr lang="en-US" dirty="0" smtClean="0"/>
              <a:t>depressed activity </a:t>
            </a:r>
            <a:r>
              <a:rPr lang="en-US" dirty="0"/>
              <a:t>or exercise intolerance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</a:t>
            </a:r>
            <a:r>
              <a:rPr lang="en-US" dirty="0"/>
              <a:t>. The tongue, gums, and lips may appear bluish (cyanosis)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dirty="0"/>
              <a:t>. Lung sounds are often abnormal with a “crackle” upon auscultation when the dog takes a deep breath</a:t>
            </a:r>
          </a:p>
        </p:txBody>
      </p:sp>
    </p:spTree>
    <p:extLst>
      <p:ext uri="{BB962C8B-B14F-4D97-AF65-F5344CB8AC3E}">
        <p14:creationId xmlns:p14="http://schemas.microsoft.com/office/powerpoint/2010/main" xmlns="" val="15172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Respiratory disorders | Veterian K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643050"/>
            <a:ext cx="3219450" cy="3105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NADIS - National Animal Disease Information Servi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85794"/>
            <a:ext cx="5962650" cy="4772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534400" cy="586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• Case History </a:t>
            </a:r>
          </a:p>
          <a:p>
            <a:pPr marL="0" indent="0">
              <a:buNone/>
            </a:pPr>
            <a:r>
              <a:rPr lang="en-US" dirty="0" smtClean="0"/>
              <a:t>• Clinical signs </a:t>
            </a:r>
          </a:p>
          <a:p>
            <a:pPr marL="0" indent="0">
              <a:buNone/>
            </a:pPr>
            <a:r>
              <a:rPr lang="en-US" dirty="0" smtClean="0"/>
              <a:t>• Lab Exam: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Complete blood count (CBC)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Airway cytology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Culture (tracheal wash cytology and culture and sensitivity) </a:t>
            </a:r>
          </a:p>
          <a:p>
            <a:pPr marL="0" indent="0">
              <a:buNone/>
            </a:pPr>
            <a:r>
              <a:rPr lang="en-US" dirty="0" smtClean="0"/>
              <a:t>• Chest X-rays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5344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I- Hygienic Treatment: </a:t>
            </a:r>
          </a:p>
          <a:p>
            <a:pPr marL="0" indent="0">
              <a:buNone/>
            </a:pPr>
            <a:r>
              <a:rPr lang="en-US" dirty="0" smtClean="0"/>
              <a:t>• Plenty of fluids and warmth </a:t>
            </a:r>
          </a:p>
          <a:p>
            <a:pPr marL="0" indent="0">
              <a:buNone/>
            </a:pPr>
            <a:r>
              <a:rPr lang="en-US" dirty="0" smtClean="0"/>
              <a:t>• Rest</a:t>
            </a:r>
          </a:p>
          <a:p>
            <a:pPr marL="0" indent="0">
              <a:buNone/>
            </a:pPr>
            <a:r>
              <a:rPr lang="en-US" dirty="0" smtClean="0"/>
              <a:t>II- Medicated Treatment: </a:t>
            </a:r>
          </a:p>
          <a:p>
            <a:pPr marL="0" indent="0">
              <a:buNone/>
            </a:pPr>
            <a:r>
              <a:rPr lang="en-US" dirty="0" smtClean="0"/>
              <a:t>1. Antibiotics for at least three weeks or longer </a:t>
            </a:r>
          </a:p>
          <a:p>
            <a:pPr marL="0" indent="0">
              <a:buNone/>
            </a:pPr>
            <a:r>
              <a:rPr lang="en-US" dirty="0" smtClean="0"/>
              <a:t>2. Humidified oxygen for animals that have trouble breathing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5344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3. Airway humidification to assist in expectoration of secretions </a:t>
            </a:r>
          </a:p>
          <a:p>
            <a:pPr marL="0" indent="0">
              <a:buNone/>
            </a:pPr>
            <a:r>
              <a:rPr lang="en-US" dirty="0"/>
              <a:t>4. Percussion of the thorax  to help loosen and remove secretions </a:t>
            </a:r>
          </a:p>
          <a:p>
            <a:pPr marL="0" indent="0">
              <a:buNone/>
            </a:pPr>
            <a:r>
              <a:rPr lang="en-US" dirty="0"/>
              <a:t>5. Expectorants </a:t>
            </a:r>
          </a:p>
          <a:p>
            <a:pPr marL="0" indent="0">
              <a:buNone/>
            </a:pPr>
            <a:r>
              <a:rPr lang="en-US" dirty="0"/>
              <a:t>6. Bronchodilator therapy </a:t>
            </a:r>
          </a:p>
          <a:p>
            <a:pPr marL="0" indent="0">
              <a:buNone/>
            </a:pPr>
            <a:r>
              <a:rPr lang="en-US" dirty="0"/>
              <a:t>7. Cough suppressants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64494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743200"/>
            <a:ext cx="5257800" cy="255454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r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THANKS YOU 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57758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Pneumonia in dogs ad cats 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715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Definition: </a:t>
            </a:r>
          </a:p>
          <a:p>
            <a:r>
              <a:rPr lang="en-US" dirty="0" smtClean="0"/>
              <a:t>Inflammation of the lung tissue that usually preceded by bronchitis (bronchopneumonia) </a:t>
            </a:r>
          </a:p>
          <a:p>
            <a:r>
              <a:rPr lang="en-US" dirty="0" smtClean="0"/>
              <a:t>It is characterized clinically by fever, coughing  </a:t>
            </a:r>
            <a:r>
              <a:rPr lang="en-US" dirty="0"/>
              <a:t>d</a:t>
            </a:r>
            <a:r>
              <a:rPr lang="en-US" dirty="0" smtClean="0"/>
              <a:t>yspnea and hypoxemia.</a:t>
            </a:r>
          </a:p>
          <a:p>
            <a:pPr marL="0" indent="0">
              <a:buNone/>
            </a:pPr>
            <a:r>
              <a:rPr lang="en-US" b="1" dirty="0" smtClean="0"/>
              <a:t>Etiology: </a:t>
            </a:r>
          </a:p>
          <a:p>
            <a:pPr marL="0" indent="0">
              <a:buNone/>
            </a:pPr>
            <a:r>
              <a:rPr lang="en-US" dirty="0" smtClean="0"/>
              <a:t> Predisposing factors: </a:t>
            </a:r>
          </a:p>
          <a:p>
            <a:pPr marL="0" indent="0">
              <a:buNone/>
            </a:pPr>
            <a:r>
              <a:rPr lang="en-US" dirty="0" smtClean="0"/>
              <a:t>• Environmental exposure to dusts and smoke </a:t>
            </a:r>
          </a:p>
          <a:p>
            <a:pPr marL="0" indent="0">
              <a:buNone/>
            </a:pPr>
            <a:r>
              <a:rPr lang="en-US" dirty="0" smtClean="0"/>
              <a:t>• secondary to heart diseases (Heart Failure) </a:t>
            </a:r>
          </a:p>
          <a:p>
            <a:pPr marL="0" indent="0">
              <a:buNone/>
            </a:pPr>
            <a:r>
              <a:rPr lang="en-US" dirty="0" smtClean="0"/>
              <a:t>• Factors lowering defense mechanism of animals such as stress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Etiology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5344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Infectious causes: </a:t>
            </a:r>
          </a:p>
          <a:p>
            <a:r>
              <a:rPr lang="en-US" dirty="0" smtClean="0"/>
              <a:t>Viral Pneumonia: </a:t>
            </a:r>
          </a:p>
          <a:p>
            <a:pPr marL="514350" indent="-514350">
              <a:buAutoNum type="arabicPeriod"/>
            </a:pPr>
            <a:r>
              <a:rPr lang="en-US" dirty="0" smtClean="0"/>
              <a:t>canine distemper virus infection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2. adenovirus types 1 and 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parainfluenza</a:t>
            </a:r>
            <a:r>
              <a:rPr lang="en-US" dirty="0" smtClean="0"/>
              <a:t> virus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4. complicated feline upper respiratory tract infection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Etiology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534400" cy="5791200"/>
          </a:xfrm>
        </p:spPr>
        <p:txBody>
          <a:bodyPr>
            <a:normAutofit/>
          </a:bodyPr>
          <a:lstStyle/>
          <a:p>
            <a:r>
              <a:rPr lang="en-US" dirty="0"/>
              <a:t>Parasitic Pneumonia :</a:t>
            </a:r>
          </a:p>
          <a:p>
            <a:pPr marL="0" indent="0">
              <a:buNone/>
            </a:pPr>
            <a:r>
              <a:rPr lang="en-US" dirty="0"/>
              <a:t>1. lungworms (</a:t>
            </a:r>
            <a:r>
              <a:rPr lang="en-US" dirty="0" err="1"/>
              <a:t>strongylus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2. from the migration of other worms through the lung (</a:t>
            </a:r>
            <a:r>
              <a:rPr lang="en-US" dirty="0" err="1"/>
              <a:t>Toxocara</a:t>
            </a:r>
            <a:r>
              <a:rPr lang="en-US" dirty="0"/>
              <a:t>) </a:t>
            </a:r>
          </a:p>
          <a:p>
            <a:r>
              <a:rPr lang="en-US" dirty="0"/>
              <a:t>Bacterial Pneumonia: </a:t>
            </a:r>
          </a:p>
          <a:p>
            <a:pPr marL="0" indent="0">
              <a:buNone/>
            </a:pPr>
            <a:r>
              <a:rPr lang="en-US" dirty="0"/>
              <a:t>1. Primary infection by P. </a:t>
            </a:r>
            <a:r>
              <a:rPr lang="en-US" dirty="0" err="1"/>
              <a:t>multocida</a:t>
            </a:r>
            <a:r>
              <a:rPr lang="en-US" dirty="0"/>
              <a:t>, Escherichia coli, Streptococcal spp., </a:t>
            </a:r>
            <a:r>
              <a:rPr lang="en-US" dirty="0" err="1"/>
              <a:t>Klebsiella</a:t>
            </a:r>
            <a:r>
              <a:rPr lang="en-US" dirty="0"/>
              <a:t> spp., Staphylococcus spp. </a:t>
            </a:r>
          </a:p>
          <a:p>
            <a:pPr marL="0" indent="0">
              <a:buNone/>
            </a:pPr>
            <a:r>
              <a:rPr lang="en-US" dirty="0"/>
              <a:t>2. Secondary to severe kennel cough particularly in young puppies.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555655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5344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Allergic Pneumonia: </a:t>
            </a:r>
          </a:p>
          <a:p>
            <a:r>
              <a:rPr lang="en-US" dirty="0" smtClean="0"/>
              <a:t>Fungal Pneumonia: 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Coccidioidomycosis</a:t>
            </a:r>
            <a:r>
              <a:rPr lang="en-US" dirty="0" smtClean="0"/>
              <a:t> </a:t>
            </a:r>
            <a:r>
              <a:rPr lang="en-US" dirty="0" err="1" smtClean="0"/>
              <a:t>immitis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2. Cryptococcus </a:t>
            </a:r>
            <a:r>
              <a:rPr lang="en-US" dirty="0" err="1" smtClean="0"/>
              <a:t>neoformans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Aspiration Pneumonia: </a:t>
            </a:r>
          </a:p>
          <a:p>
            <a:pPr marL="0" indent="0">
              <a:buNone/>
            </a:pPr>
            <a:r>
              <a:rPr lang="en-US" dirty="0" smtClean="0"/>
              <a:t>1. Secondary to </a:t>
            </a:r>
            <a:r>
              <a:rPr lang="en-US" dirty="0" err="1" smtClean="0"/>
              <a:t>megaesophagus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2. improperly administered medications (</a:t>
            </a:r>
            <a:r>
              <a:rPr lang="en-US" dirty="0" err="1" smtClean="0"/>
              <a:t>eg</a:t>
            </a:r>
            <a:r>
              <a:rPr lang="en-US" dirty="0" smtClean="0"/>
              <a:t>, oil or barium) or food (forced feeding); it may also follow suckling in a neonate with a cleft palate.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Clinical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5344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Rapid breathing (tachypnea) </a:t>
            </a:r>
          </a:p>
          <a:p>
            <a:pPr marL="0" indent="0">
              <a:buNone/>
            </a:pPr>
            <a:r>
              <a:rPr lang="en-US" dirty="0" smtClean="0"/>
              <a:t>2. Respiratory distress (Dyspnea) </a:t>
            </a:r>
          </a:p>
          <a:p>
            <a:pPr marL="0" indent="0">
              <a:buNone/>
            </a:pPr>
            <a:r>
              <a:rPr lang="en-US" dirty="0" smtClean="0"/>
              <a:t>3. Productive cough (Coughing is frequent, painful and, in the final stages, they can be produced by such severe paroxysms that the animal becomes exhausted rapidly) </a:t>
            </a:r>
          </a:p>
          <a:p>
            <a:pPr marL="0" indent="0">
              <a:buNone/>
            </a:pPr>
            <a:r>
              <a:rPr lang="en-US" dirty="0" smtClean="0"/>
              <a:t>4. Fever  and Depression </a:t>
            </a:r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Mucopurulent</a:t>
            </a:r>
            <a:r>
              <a:rPr lang="en-US" dirty="0" smtClean="0"/>
              <a:t> nasal discharge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The Symptoms, Causes, and Treatments of Pneumonia in Dogs - PetGu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357298"/>
            <a:ext cx="6067425" cy="4010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Evaluating and Managing Chronic Cough in Dogs | Today's Veterinary Practi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143875" cy="6343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piratory Diseases | Veterian K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714488"/>
            <a:ext cx="3495675" cy="2981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434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Department of Veterinary  Medicine  Bihar Veterinary College, Patna – 800 014 (BASU, Patna)</vt:lpstr>
      <vt:lpstr>Pneumonia in dogs ad cats </vt:lpstr>
      <vt:lpstr>Etiology</vt:lpstr>
      <vt:lpstr>Etiology</vt:lpstr>
      <vt:lpstr>Etiology</vt:lpstr>
      <vt:lpstr>Clinical signs</vt:lpstr>
      <vt:lpstr>Slide 7</vt:lpstr>
      <vt:lpstr>Slide 8</vt:lpstr>
      <vt:lpstr>Slide 9</vt:lpstr>
      <vt:lpstr>Clinical signs</vt:lpstr>
      <vt:lpstr>Slide 11</vt:lpstr>
      <vt:lpstr>Slide 12</vt:lpstr>
      <vt:lpstr>Diagnosis</vt:lpstr>
      <vt:lpstr>Treatment</vt:lpstr>
      <vt:lpstr>Treatment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Veterinary  Medicine  Bihar Veterinary College, Patna – 800 014 (BASU, Patna)</dc:title>
  <dc:creator>Ranveer kr singh</dc:creator>
  <cp:lastModifiedBy>Ranveer kr singh</cp:lastModifiedBy>
  <cp:revision>11</cp:revision>
  <dcterms:created xsi:type="dcterms:W3CDTF">2006-08-16T00:00:00Z</dcterms:created>
  <dcterms:modified xsi:type="dcterms:W3CDTF">2020-11-19T06:25:58Z</dcterms:modified>
</cp:coreProperties>
</file>