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6" r:id="rId5"/>
    <p:sldId id="260" r:id="rId6"/>
    <p:sldId id="261" r:id="rId7"/>
    <p:sldId id="262" r:id="rId8"/>
    <p:sldId id="263" r:id="rId9"/>
    <p:sldId id="264" r:id="rId10"/>
    <p:sldId id="265" r:id="rId11"/>
    <p:sldId id="25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10" d="100"/>
          <a:sy n="110" d="100"/>
        </p:scale>
        <p:origin x="-1644"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12/5/2020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15900" y="5589240"/>
            <a:ext cx="8686800" cy="1080120"/>
          </a:xfrm>
        </p:spPr>
        <p:txBody>
          <a:bodyPr>
            <a:normAutofit fontScale="90000"/>
          </a:bodyPr>
          <a:lstStyle/>
          <a:p>
            <a:pPr eaLnBrk="1" hangingPunct="1"/>
            <a:r>
              <a:rPr lang="en-US" sz="2800" b="1" dirty="0" smtClean="0">
                <a:solidFill>
                  <a:srgbClr val="0000FF"/>
                </a:solidFill>
                <a:latin typeface="Times New Roman" pitchFamily="18" charset="0"/>
                <a:cs typeface="Times New Roman" pitchFamily="18" charset="0"/>
              </a:rPr>
              <a:t>Department of Veterinary  Medicine </a:t>
            </a:r>
            <a:br>
              <a:rPr lang="en-US" sz="2800" b="1" dirty="0" smtClean="0">
                <a:solidFill>
                  <a:srgbClr val="0000FF"/>
                </a:solidFill>
                <a:latin typeface="Times New Roman" pitchFamily="18" charset="0"/>
                <a:cs typeface="Times New Roman" pitchFamily="18" charset="0"/>
              </a:rPr>
            </a:br>
            <a:r>
              <a:rPr lang="en-US" sz="2800" b="1" dirty="0" smtClean="0">
                <a:solidFill>
                  <a:srgbClr val="0000FF"/>
                </a:solidFill>
                <a:latin typeface="Times New Roman" pitchFamily="18" charset="0"/>
                <a:cs typeface="Times New Roman" pitchFamily="18" charset="0"/>
              </a:rPr>
              <a:t>Bihar Veterinary College, Patna – 800 014</a:t>
            </a:r>
            <a:br>
              <a:rPr lang="en-US" sz="2800" b="1" dirty="0" smtClean="0">
                <a:solidFill>
                  <a:srgbClr val="0000FF"/>
                </a:solidFill>
                <a:latin typeface="Times New Roman" pitchFamily="18" charset="0"/>
                <a:cs typeface="Times New Roman" pitchFamily="18" charset="0"/>
              </a:rPr>
            </a:br>
            <a:r>
              <a:rPr lang="en-US" sz="2800" b="1" dirty="0" smtClean="0">
                <a:solidFill>
                  <a:srgbClr val="0000FF"/>
                </a:solidFill>
                <a:latin typeface="Times New Roman" pitchFamily="18" charset="0"/>
                <a:cs typeface="Times New Roman" pitchFamily="18" charset="0"/>
              </a:rPr>
              <a:t>(BASU, Patna)</a:t>
            </a:r>
          </a:p>
        </p:txBody>
      </p:sp>
      <p:sp>
        <p:nvSpPr>
          <p:cNvPr id="2052" name="TextBox 5"/>
          <p:cNvSpPr txBox="1">
            <a:spLocks noChangeArrowheads="1"/>
          </p:cNvSpPr>
          <p:nvPr/>
        </p:nvSpPr>
        <p:spPr bwMode="auto">
          <a:xfrm>
            <a:off x="685800" y="4365104"/>
            <a:ext cx="7772400" cy="1200329"/>
          </a:xfrm>
          <a:prstGeom prst="rect">
            <a:avLst/>
          </a:prstGeom>
          <a:noFill/>
          <a:ln w="9525">
            <a:noFill/>
            <a:miter lim="800000"/>
            <a:headEnd/>
            <a:tailEnd/>
          </a:ln>
        </p:spPr>
        <p:txBody>
          <a:bodyPr wrap="square">
            <a:spAutoFit/>
          </a:bodyPr>
          <a:lstStyle/>
          <a:p>
            <a:pPr algn="ctr"/>
            <a:r>
              <a:rPr lang="en-US" sz="2400" b="1" dirty="0" smtClean="0">
                <a:solidFill>
                  <a:srgbClr val="006600"/>
                </a:solidFill>
                <a:latin typeface="Times New Roman" pitchFamily="18" charset="0"/>
                <a:cs typeface="Times New Roman" pitchFamily="18" charset="0"/>
              </a:rPr>
              <a:t>Dr</a:t>
            </a:r>
            <a:r>
              <a:rPr lang="en-US" sz="2400" b="1" dirty="0">
                <a:solidFill>
                  <a:srgbClr val="006600"/>
                </a:solidFill>
                <a:latin typeface="Times New Roman" pitchFamily="18" charset="0"/>
                <a:cs typeface="Times New Roman" pitchFamily="18" charset="0"/>
              </a:rPr>
              <a:t>. </a:t>
            </a:r>
            <a:r>
              <a:rPr lang="en-US" sz="2400" b="1" dirty="0" err="1">
                <a:solidFill>
                  <a:srgbClr val="006600"/>
                </a:solidFill>
                <a:latin typeface="Times New Roman" pitchFamily="18" charset="0"/>
                <a:cs typeface="Times New Roman" pitchFamily="18" charset="0"/>
              </a:rPr>
              <a:t>Ranveer</a:t>
            </a:r>
            <a:r>
              <a:rPr lang="en-US" sz="2400" b="1" dirty="0">
                <a:solidFill>
                  <a:srgbClr val="006600"/>
                </a:solidFill>
                <a:latin typeface="Times New Roman" pitchFamily="18" charset="0"/>
                <a:cs typeface="Times New Roman" pitchFamily="18" charset="0"/>
              </a:rPr>
              <a:t>  Kumar Sinha</a:t>
            </a:r>
            <a:br>
              <a:rPr lang="en-US" sz="2400" b="1" dirty="0">
                <a:solidFill>
                  <a:srgbClr val="006600"/>
                </a:solidFill>
                <a:latin typeface="Times New Roman" pitchFamily="18" charset="0"/>
                <a:cs typeface="Times New Roman" pitchFamily="18" charset="0"/>
              </a:rPr>
            </a:br>
            <a:r>
              <a:rPr lang="en-US" sz="2400" b="1" dirty="0">
                <a:solidFill>
                  <a:srgbClr val="006600"/>
                </a:solidFill>
                <a:latin typeface="Times New Roman" pitchFamily="18" charset="0"/>
                <a:cs typeface="Times New Roman" pitchFamily="18" charset="0"/>
              </a:rPr>
              <a:t>Assistant Professor cum Junior </a:t>
            </a:r>
            <a:r>
              <a:rPr lang="en-US" sz="2400" b="1" dirty="0" smtClean="0">
                <a:solidFill>
                  <a:srgbClr val="006600"/>
                </a:solidFill>
                <a:latin typeface="Times New Roman" pitchFamily="18" charset="0"/>
                <a:cs typeface="Times New Roman" pitchFamily="18" charset="0"/>
              </a:rPr>
              <a:t>Scientist</a:t>
            </a:r>
          </a:p>
          <a:p>
            <a:pPr algn="ctr"/>
            <a:r>
              <a:rPr lang="en-US" sz="2400" b="1" dirty="0" smtClean="0">
                <a:solidFill>
                  <a:srgbClr val="006600"/>
                </a:solidFill>
                <a:latin typeface="Times New Roman" pitchFamily="18" charset="0"/>
                <a:cs typeface="Times New Roman" pitchFamily="18" charset="0"/>
              </a:rPr>
              <a:t>E-mail: ranveervet@rediffmail.com</a:t>
            </a:r>
            <a:endParaRPr lang="en-US" sz="2400" b="1" dirty="0">
              <a:solidFill>
                <a:srgbClr val="006600"/>
              </a:solidFill>
              <a:latin typeface="Times New Roman" pitchFamily="18" charset="0"/>
              <a:cs typeface="Times New Roman" pitchFamily="18" charset="0"/>
            </a:endParaRPr>
          </a:p>
        </p:txBody>
      </p:sp>
      <p:sp>
        <p:nvSpPr>
          <p:cNvPr id="5" name="Rectangle 4"/>
          <p:cNvSpPr/>
          <p:nvPr/>
        </p:nvSpPr>
        <p:spPr>
          <a:xfrm>
            <a:off x="323528" y="404665"/>
            <a:ext cx="8640960" cy="2215991"/>
          </a:xfrm>
          <a:prstGeom prst="rect">
            <a:avLst/>
          </a:prstGeom>
        </p:spPr>
        <p:txBody>
          <a:bodyPr wrap="square">
            <a:spAutoFit/>
          </a:bodyPr>
          <a:lstStyle/>
          <a:p>
            <a:endParaRPr lang="en-IN" dirty="0"/>
          </a:p>
          <a:p>
            <a:pPr algn="ctr"/>
            <a:r>
              <a:rPr lang="en-IN" sz="4000" dirty="0"/>
              <a:t> </a:t>
            </a:r>
            <a:r>
              <a:rPr lang="en-IN" sz="4000" b="1" dirty="0">
                <a:solidFill>
                  <a:srgbClr val="FF0000"/>
                </a:solidFill>
              </a:rPr>
              <a:t>ANIMAL </a:t>
            </a:r>
            <a:r>
              <a:rPr lang="en-IN" sz="4000" b="1" dirty="0" smtClean="0">
                <a:solidFill>
                  <a:srgbClr val="FF0000"/>
                </a:solidFill>
              </a:rPr>
              <a:t>WELFARE(CLASS-7)</a:t>
            </a:r>
          </a:p>
          <a:p>
            <a:pPr algn="ctr"/>
            <a:r>
              <a:rPr lang="en-IN" sz="4000" b="1" dirty="0" smtClean="0">
                <a:solidFill>
                  <a:srgbClr val="FF0000"/>
                </a:solidFill>
              </a:rPr>
              <a:t>(</a:t>
            </a:r>
            <a:r>
              <a:rPr lang="en-US" sz="4000" dirty="0" smtClean="0">
                <a:solidFill>
                  <a:srgbClr val="FF0000"/>
                </a:solidFill>
              </a:rPr>
              <a:t>WILDLIFE PROTECTION AND WELFARE</a:t>
            </a:r>
            <a:r>
              <a:rPr lang="en-IN" sz="4000" b="1" dirty="0" smtClean="0">
                <a:solidFill>
                  <a:srgbClr val="FF0000"/>
                </a:solidFill>
              </a:rPr>
              <a:t>)</a:t>
            </a:r>
          </a:p>
          <a:p>
            <a:pPr algn="ctr"/>
            <a:r>
              <a:rPr lang="en-IN" sz="4000" b="1" dirty="0"/>
              <a:t>	</a:t>
            </a:r>
          </a:p>
        </p:txBody>
      </p:sp>
    </p:spTree>
  </p:cSld>
  <p:clrMapOvr>
    <a:masterClrMapping/>
  </p:clrMapOvr>
  <p:transition>
    <p:zoom dir="in"/>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1162"/>
          </a:xfrm>
        </p:spPr>
        <p:txBody>
          <a:bodyPr>
            <a:normAutofit fontScale="90000"/>
          </a:bodyPr>
          <a:lstStyle/>
          <a:p>
            <a:r>
              <a:rPr lang="en-US" dirty="0" smtClean="0">
                <a:solidFill>
                  <a:srgbClr val="FF0000"/>
                </a:solidFill>
              </a:rPr>
              <a:t>WILDLIFE PROTECTION AND WELFARE</a:t>
            </a:r>
            <a:endParaRPr lang="en-US" dirty="0">
              <a:solidFill>
                <a:srgbClr val="FF0000"/>
              </a:solidFill>
            </a:endParaRPr>
          </a:p>
        </p:txBody>
      </p:sp>
      <p:sp>
        <p:nvSpPr>
          <p:cNvPr id="3" name="Content Placeholder 2"/>
          <p:cNvSpPr>
            <a:spLocks noGrp="1"/>
          </p:cNvSpPr>
          <p:nvPr>
            <p:ph idx="1"/>
          </p:nvPr>
        </p:nvSpPr>
        <p:spPr>
          <a:xfrm>
            <a:off x="152400" y="762000"/>
            <a:ext cx="8534400" cy="5943600"/>
          </a:xfrm>
        </p:spPr>
        <p:txBody>
          <a:bodyPr>
            <a:normAutofit fontScale="92500"/>
          </a:bodyPr>
          <a:lstStyle/>
          <a:p>
            <a:pPr algn="just"/>
            <a:r>
              <a:rPr lang="en-US" dirty="0" smtClean="0"/>
              <a:t>Wildlife conservation is the preservation, protection, or restoration of wildlife and their environment, especially in relation to endangered and vulnerable species. All living </a:t>
            </a:r>
            <a:r>
              <a:rPr lang="en-US" dirty="0" smtClean="0"/>
              <a:t>non domesticated </a:t>
            </a:r>
            <a:r>
              <a:rPr lang="en-US" dirty="0" smtClean="0"/>
              <a:t>animals, even if bred, hatched or born in captivity, are considered wild animals.</a:t>
            </a:r>
          </a:p>
          <a:p>
            <a:pPr algn="just"/>
            <a:r>
              <a:rPr lang="en-US" dirty="0" smtClean="0"/>
              <a:t>Ministry of Environment and Forests, </a:t>
            </a:r>
            <a:r>
              <a:rPr lang="en-US" dirty="0" err="1" smtClean="0"/>
              <a:t>GoI</a:t>
            </a:r>
            <a:r>
              <a:rPr lang="en-US" dirty="0" smtClean="0"/>
              <a:t> implements wild life protection act into force to conserve the wildlife in India.</a:t>
            </a:r>
          </a:p>
          <a:p>
            <a:pPr algn="just"/>
            <a:r>
              <a:rPr lang="en-US" dirty="0" smtClean="0"/>
              <a:t> Because of rapid urban and rural development and agricultural land use in the U.S., wild animals are forced to live in closer proximity to humans</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rmAutofit fontScale="90000"/>
          </a:bodyPr>
          <a:lstStyle/>
          <a:p>
            <a:r>
              <a:rPr lang="en-US" sz="2800" dirty="0" smtClean="0">
                <a:solidFill>
                  <a:srgbClr val="FF0000"/>
                </a:solidFill>
              </a:rPr>
              <a:t>PROTECTION OF WILD LIFE IN NATURE AND CAPTIVITY</a:t>
            </a:r>
            <a:endParaRPr lang="en-US" sz="2800" dirty="0">
              <a:solidFill>
                <a:srgbClr val="FF0000"/>
              </a:solidFill>
            </a:endParaRPr>
          </a:p>
        </p:txBody>
      </p:sp>
      <p:sp>
        <p:nvSpPr>
          <p:cNvPr id="3" name="Content Placeholder 2"/>
          <p:cNvSpPr>
            <a:spLocks noGrp="1"/>
          </p:cNvSpPr>
          <p:nvPr>
            <p:ph idx="1"/>
          </p:nvPr>
        </p:nvSpPr>
        <p:spPr>
          <a:xfrm>
            <a:off x="152400" y="609600"/>
            <a:ext cx="8534400" cy="6096000"/>
          </a:xfrm>
        </p:spPr>
        <p:txBody>
          <a:bodyPr>
            <a:normAutofit/>
          </a:bodyPr>
          <a:lstStyle/>
          <a:p>
            <a:r>
              <a:rPr lang="en-US" dirty="0" smtClean="0"/>
              <a:t>Wildlife Conservation Division</a:t>
            </a:r>
          </a:p>
          <a:p>
            <a:r>
              <a:rPr lang="en-US" dirty="0" smtClean="0"/>
              <a:t>This Division deals with all matters relating to national parks and wildlife sanctuaries not covered by the Project Tiger and the Project Elephant Divisions. </a:t>
            </a:r>
          </a:p>
          <a:p>
            <a:r>
              <a:rPr lang="en-US" dirty="0" smtClean="0"/>
              <a:t>The Division also acts as a nodal point for the Wildlife Institute of India and the Central Zoo Authority, which are autonomous bodies under the administrative control of the Government of India</a:t>
            </a:r>
            <a:r>
              <a:rPr lang="en-US" dirty="0" smtClean="0"/>
              <a:t>.</a:t>
            </a:r>
            <a:endParaRPr lang="en-US"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rmAutofit fontScale="90000"/>
          </a:bodyPr>
          <a:lstStyle/>
          <a:p>
            <a:r>
              <a:rPr lang="en-US" sz="2800" dirty="0" smtClean="0">
                <a:solidFill>
                  <a:srgbClr val="FF0000"/>
                </a:solidFill>
              </a:rPr>
              <a:t>PROTECTION OF WILD LIFE IN NATURE AND CAPTIVITY</a:t>
            </a:r>
            <a:endParaRPr lang="en-US" sz="2800" dirty="0"/>
          </a:p>
        </p:txBody>
      </p:sp>
      <p:sp>
        <p:nvSpPr>
          <p:cNvPr id="3" name="Content Placeholder 2"/>
          <p:cNvSpPr>
            <a:spLocks noGrp="1"/>
          </p:cNvSpPr>
          <p:nvPr>
            <p:ph idx="1"/>
          </p:nvPr>
        </p:nvSpPr>
        <p:spPr>
          <a:xfrm>
            <a:off x="152400" y="609600"/>
            <a:ext cx="8534400" cy="6096000"/>
          </a:xfrm>
        </p:spPr>
        <p:txBody>
          <a:bodyPr>
            <a:normAutofit fontScale="92500" lnSpcReduction="10000"/>
          </a:bodyPr>
          <a:lstStyle/>
          <a:p>
            <a:pPr algn="just"/>
            <a:r>
              <a:rPr lang="en-US" dirty="0" smtClean="0"/>
              <a:t>The Division also handles the Centrally Sponsored Scheme ―Development of National Parks and Sanctuaries‖ and the Central Sector Scheme ―Strengthening of Wildlife Division and Consultancies for Wildlife Conservation.</a:t>
            </a:r>
          </a:p>
          <a:p>
            <a:pPr algn="just"/>
            <a:r>
              <a:rPr lang="en-US" dirty="0" smtClean="0"/>
              <a:t>The Wild Life (Protection) Act, 1972 has been amended with effect from 1 April 2003.</a:t>
            </a:r>
          </a:p>
          <a:p>
            <a:pPr algn="just"/>
            <a:r>
              <a:rPr lang="en-US" dirty="0" smtClean="0"/>
              <a:t>Two new categories of protected areas, namely Conservation Reserves and Community Reserves, have been incorporated in the amended Act to facilitate coverage of all </a:t>
            </a:r>
            <a:r>
              <a:rPr lang="en-US" dirty="0" err="1" smtClean="0"/>
              <a:t>biogeographic</a:t>
            </a:r>
            <a:r>
              <a:rPr lang="en-US" dirty="0" smtClean="0"/>
              <a:t> zones, forest types and wild species of flora and fauna, and peoples‘ involvement in establishment and management of such protected areas. </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rgbClr val="FF0000"/>
                </a:solidFill>
              </a:rPr>
              <a:t>CONSERVATION OF NATIONAL PARKS AND SANCTUARIES</a:t>
            </a:r>
            <a:endParaRPr lang="en-US" sz="3600" dirty="0">
              <a:solidFill>
                <a:srgbClr val="FF0000"/>
              </a:solidFill>
            </a:endParaRPr>
          </a:p>
        </p:txBody>
      </p:sp>
      <p:sp>
        <p:nvSpPr>
          <p:cNvPr id="3" name="Content Placeholder 2"/>
          <p:cNvSpPr>
            <a:spLocks noGrp="1"/>
          </p:cNvSpPr>
          <p:nvPr>
            <p:ph idx="1"/>
          </p:nvPr>
        </p:nvSpPr>
        <p:spPr>
          <a:xfrm>
            <a:off x="152400" y="1600200"/>
            <a:ext cx="8534400" cy="5105400"/>
          </a:xfrm>
        </p:spPr>
        <p:txBody>
          <a:bodyPr>
            <a:normAutofit fontScale="62500" lnSpcReduction="20000"/>
          </a:bodyPr>
          <a:lstStyle/>
          <a:p>
            <a:r>
              <a:rPr lang="en-US" dirty="0" smtClean="0"/>
              <a:t>The Government of India through a Centrally Sponsored Scheme ―Development of National Parks and Sanctuaries‖ provides the financial assistance to national parks and sanctuaries managed by the State Governments.</a:t>
            </a:r>
          </a:p>
          <a:p>
            <a:r>
              <a:rPr lang="en-US" dirty="0" smtClean="0"/>
              <a:t>The scheme provides 100% Central assistance on items of works of non-recurring nature.</a:t>
            </a:r>
          </a:p>
          <a:p>
            <a:pPr>
              <a:buNone/>
            </a:pPr>
            <a:r>
              <a:rPr lang="en-US" dirty="0" smtClean="0"/>
              <a:t>STRENGTHENING OF WILDLIFE DIVISION AND CONSULTANCIES</a:t>
            </a:r>
          </a:p>
          <a:p>
            <a:r>
              <a:rPr lang="en-US" dirty="0" smtClean="0"/>
              <a:t>Under this Centrally Sponsored Scheme the infrastructural and conservational requirements of the Wildlife Division are met. This Division handles the works of the four sub-ordinate offices of the Deputy Directors, Wildlife Preservation located at Kolkata, Chennai, Mumbai and Delhi.</a:t>
            </a:r>
          </a:p>
          <a:p>
            <a:r>
              <a:rPr lang="en-US" dirty="0" smtClean="0"/>
              <a:t>The function of these offices is to monitor and take measures to check the international trade in wildlife and wildlife articles passing through the ports of entry into and exit from the country. Besides, research proposals from independent research agencies and institutions on applied aspects of wildlife conservation, are also provided support from this head.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30362"/>
          </a:xfrm>
        </p:spPr>
        <p:txBody>
          <a:bodyPr>
            <a:normAutofit/>
          </a:bodyPr>
          <a:lstStyle/>
          <a:p>
            <a:r>
              <a:rPr lang="en-US" sz="3600" dirty="0" smtClean="0">
                <a:solidFill>
                  <a:srgbClr val="FF0000"/>
                </a:solidFill>
              </a:rPr>
              <a:t>MINISTRY OF ENVIRONMENT AND FOREST - WILDLIFE AND CONSERVATION</a:t>
            </a:r>
            <a:endParaRPr lang="en-US" sz="3600" dirty="0">
              <a:solidFill>
                <a:srgbClr val="FF0000"/>
              </a:solidFill>
            </a:endParaRPr>
          </a:p>
        </p:txBody>
      </p:sp>
      <p:sp>
        <p:nvSpPr>
          <p:cNvPr id="3" name="Content Placeholder 2"/>
          <p:cNvSpPr>
            <a:spLocks noGrp="1"/>
          </p:cNvSpPr>
          <p:nvPr>
            <p:ph idx="1"/>
          </p:nvPr>
        </p:nvSpPr>
        <p:spPr>
          <a:xfrm>
            <a:off x="228600" y="1905000"/>
            <a:ext cx="8458200" cy="4800600"/>
          </a:xfrm>
        </p:spPr>
        <p:txBody>
          <a:bodyPr>
            <a:normAutofit fontScale="92500"/>
          </a:bodyPr>
          <a:lstStyle/>
          <a:p>
            <a:r>
              <a:rPr lang="en-US" dirty="0" smtClean="0"/>
              <a:t>The GOI  enacted Wild Life (Protection) Act 1972 with the objective of effectively protecting the wild life of this country and to control poaching, smuggling and illegal trade in wildlife and its derivatives. The Act was amended in January 2003 and punishment and penalty for offences under the Act have been made more stringent. </a:t>
            </a:r>
          </a:p>
          <a:p>
            <a:r>
              <a:rPr lang="en-US" dirty="0" smtClean="0"/>
              <a:t>The objective is to provide protection to the listed endangered flora and fauna and ecologically important protected areas.</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FF0000"/>
                </a:solidFill>
              </a:rPr>
              <a:t>PROTECTION AND WELFARE OF WORKING ANIMALS</a:t>
            </a:r>
            <a:endParaRPr lang="en-US" dirty="0">
              <a:solidFill>
                <a:srgbClr val="FF0000"/>
              </a:solidFill>
            </a:endParaRPr>
          </a:p>
        </p:txBody>
      </p:sp>
      <p:sp>
        <p:nvSpPr>
          <p:cNvPr id="3" name="Content Placeholder 2"/>
          <p:cNvSpPr>
            <a:spLocks noGrp="1"/>
          </p:cNvSpPr>
          <p:nvPr>
            <p:ph idx="1"/>
          </p:nvPr>
        </p:nvSpPr>
        <p:spPr>
          <a:xfrm>
            <a:off x="152400" y="1600200"/>
            <a:ext cx="8534400" cy="5105400"/>
          </a:xfrm>
        </p:spPr>
        <p:txBody>
          <a:bodyPr>
            <a:normAutofit fontScale="85000" lnSpcReduction="20000"/>
          </a:bodyPr>
          <a:lstStyle/>
          <a:p>
            <a:r>
              <a:rPr lang="en-US" dirty="0" smtClean="0"/>
              <a:t>A working animal is an animal, usually domesticated, that is kept by humans and trained to perform tasks. They may be close members of the family. They may also be used for milk, a job that requires human training to encourage the animal to cooperate.</a:t>
            </a:r>
          </a:p>
          <a:p>
            <a:r>
              <a:rPr lang="en-US" dirty="0" smtClean="0"/>
              <a:t>The history of working animals may predate agriculture, with dogs used by our hunter-gatherer ancestors.</a:t>
            </a:r>
          </a:p>
          <a:p>
            <a:r>
              <a:rPr lang="en-US" dirty="0" smtClean="0"/>
              <a:t>Working animals are usually raised on farms.</a:t>
            </a:r>
          </a:p>
          <a:p>
            <a:r>
              <a:rPr lang="en-US" dirty="0" smtClean="0"/>
              <a:t>The strength of horses, elephants and oxen is used in pulling carts and logs.</a:t>
            </a:r>
          </a:p>
          <a:p>
            <a:r>
              <a:rPr lang="en-US" dirty="0" smtClean="0"/>
              <a:t>The keen sense of smell of dogs is used to search for drugs and explosives as well helping to find missing or trapped people.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Continue--</a:t>
            </a:r>
            <a:endParaRPr lang="en-US" dirty="0">
              <a:solidFill>
                <a:srgbClr val="FF0000"/>
              </a:solidFill>
            </a:endParaRPr>
          </a:p>
        </p:txBody>
      </p:sp>
      <p:sp>
        <p:nvSpPr>
          <p:cNvPr id="3" name="Content Placeholder 2"/>
          <p:cNvSpPr>
            <a:spLocks noGrp="1"/>
          </p:cNvSpPr>
          <p:nvPr>
            <p:ph idx="1"/>
          </p:nvPr>
        </p:nvSpPr>
        <p:spPr/>
        <p:txBody>
          <a:bodyPr/>
          <a:lstStyle/>
          <a:p>
            <a:r>
              <a:rPr lang="en-US" dirty="0" smtClean="0"/>
              <a:t>camels, donkeys &amp; horses are used for transport, either riding or to pull wagons. Other animals including dogs and monkeys provide assistance to blind or disabled people.</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FF0000"/>
                </a:solidFill>
              </a:rPr>
              <a:t>Types of work </a:t>
            </a:r>
            <a:br>
              <a:rPr lang="en-US" dirty="0" smtClean="0">
                <a:solidFill>
                  <a:srgbClr val="FF0000"/>
                </a:solidFill>
              </a:rPr>
            </a:br>
            <a:endParaRPr lang="en-US" dirty="0">
              <a:solidFill>
                <a:srgbClr val="FF0000"/>
              </a:solidFill>
            </a:endParaRPr>
          </a:p>
        </p:txBody>
      </p:sp>
      <p:sp>
        <p:nvSpPr>
          <p:cNvPr id="3" name="Content Placeholder 2"/>
          <p:cNvSpPr>
            <a:spLocks noGrp="1"/>
          </p:cNvSpPr>
          <p:nvPr>
            <p:ph idx="1"/>
          </p:nvPr>
        </p:nvSpPr>
        <p:spPr/>
        <p:txBody>
          <a:bodyPr>
            <a:normAutofit lnSpcReduction="10000"/>
          </a:bodyPr>
          <a:lstStyle/>
          <a:p>
            <a:pPr>
              <a:buNone/>
            </a:pPr>
            <a:r>
              <a:rPr lang="en-US" dirty="0" smtClean="0"/>
              <a:t>Types of work </a:t>
            </a:r>
          </a:p>
          <a:p>
            <a:r>
              <a:rPr lang="en-US" dirty="0" smtClean="0"/>
              <a:t>1. Riding animals or mounts </a:t>
            </a:r>
          </a:p>
          <a:p>
            <a:r>
              <a:rPr lang="en-US" dirty="0" smtClean="0"/>
              <a:t>2. Pack animals </a:t>
            </a:r>
          </a:p>
          <a:p>
            <a:r>
              <a:rPr lang="en-US" dirty="0" smtClean="0"/>
              <a:t>3. Harness animals </a:t>
            </a:r>
          </a:p>
          <a:p>
            <a:pPr>
              <a:buNone/>
            </a:pPr>
            <a:r>
              <a:rPr lang="en-US" dirty="0" smtClean="0"/>
              <a:t>Animals used for their senses or instincts </a:t>
            </a:r>
          </a:p>
          <a:p>
            <a:r>
              <a:rPr lang="en-US" dirty="0" smtClean="0"/>
              <a:t>1. Hunting </a:t>
            </a:r>
          </a:p>
          <a:p>
            <a:r>
              <a:rPr lang="en-US" dirty="0" smtClean="0"/>
              <a:t>2. Searching for people </a:t>
            </a:r>
          </a:p>
          <a:p>
            <a:r>
              <a:rPr lang="en-US" dirty="0" smtClean="0"/>
              <a:t>3. Assistance animals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PACK ANIMALS</a:t>
            </a:r>
            <a:endParaRPr lang="en-US" dirty="0">
              <a:solidFill>
                <a:srgbClr val="FF0000"/>
              </a:solidFill>
            </a:endParaRPr>
          </a:p>
        </p:txBody>
      </p:sp>
      <p:sp>
        <p:nvSpPr>
          <p:cNvPr id="3" name="Content Placeholder 2"/>
          <p:cNvSpPr>
            <a:spLocks noGrp="1"/>
          </p:cNvSpPr>
          <p:nvPr>
            <p:ph idx="1"/>
          </p:nvPr>
        </p:nvSpPr>
        <p:spPr/>
        <p:txBody>
          <a:bodyPr>
            <a:normAutofit/>
          </a:bodyPr>
          <a:lstStyle/>
          <a:p>
            <a:r>
              <a:rPr lang="en-US" dirty="0" smtClean="0"/>
              <a:t>A pack animal or beast of burden is a working animal used by humans as means of transporting materials by attaching them so their weight bears on the animal's back.</a:t>
            </a:r>
          </a:p>
          <a:p>
            <a:r>
              <a:rPr lang="en-US" dirty="0" smtClean="0"/>
              <a:t>Many  species are traditional pack animals, including elephants, camels, the yak, reindeer,  water buffalo and llama, and many of the domesticated </a:t>
            </a:r>
            <a:r>
              <a:rPr lang="en-US" dirty="0" err="1" smtClean="0"/>
              <a:t>Equidae</a:t>
            </a:r>
            <a:r>
              <a:rPr lang="en-US" dirty="0" smtClean="0"/>
              <a:t> (horse family).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86000" y="2743200"/>
            <a:ext cx="5257800" cy="2554545"/>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r">
              <a:rot lat="0" lon="0" rev="3000000"/>
            </a:lightRig>
          </a:scene3d>
          <a:sp3d extrusionH="254000" contourW="19050">
            <a:bevelT w="82550" h="44450" prst="angle"/>
            <a:bevelB w="82550" h="44450" prst="angle"/>
            <a:contourClr>
              <a:srgbClr val="FFFFFF"/>
            </a:contourClr>
          </a:sp3d>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US" sz="8000" dirty="0" smtClean="0"/>
              <a:t>THANKS YOU !</a:t>
            </a:r>
            <a:endParaRPr lang="en-US" sz="8000" dirty="0"/>
          </a:p>
        </p:txBody>
      </p:sp>
    </p:spTree>
    <p:extLst>
      <p:ext uri="{BB962C8B-B14F-4D97-AF65-F5344CB8AC3E}">
        <p14:creationId xmlns="" xmlns:p14="http://schemas.microsoft.com/office/powerpoint/2010/main" val="1204821036"/>
      </p:ext>
    </p:extLst>
  </p:cSld>
  <p:clrMapOvr>
    <a:masterClrMapping/>
  </p:clrMapOvr>
  <mc:AlternateContent xmlns:mc="http://schemas.openxmlformats.org/markup-compatibility/2006">
    <mc:Choice xmlns=""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148</TotalTime>
  <Words>812</Words>
  <Application>Microsoft Office PowerPoint</Application>
  <PresentationFormat>On-screen Show (4:3)</PresentationFormat>
  <Paragraphs>49</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Department of Veterinary  Medicine  Bihar Veterinary College, Patna – 800 014 (BASU, Patna)</vt:lpstr>
      <vt:lpstr>WILDLIFE PROTECTION AND WELFARE</vt:lpstr>
      <vt:lpstr>PROTECTION OF WILD LIFE IN NATURE AND CAPTIVITY</vt:lpstr>
      <vt:lpstr>PROTECTION OF WILD LIFE IN NATURE AND CAPTIVITY</vt:lpstr>
      <vt:lpstr>CONSERVATION OF NATIONAL PARKS AND SANCTUARIES</vt:lpstr>
      <vt:lpstr>MINISTRY OF ENVIRONMENT AND FOREST - WILDLIFE AND CONSERVATION</vt:lpstr>
      <vt:lpstr>PROTECTION AND WELFARE OF WORKING ANIMALS</vt:lpstr>
      <vt:lpstr>Continue--</vt:lpstr>
      <vt:lpstr>Types of work  </vt:lpstr>
      <vt:lpstr>PACK ANIMALS</vt:lpstr>
      <vt:lpstr>Slide 11</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Department of Veterinary  Medicine  Bihar Veterinary College, Patna – 800 014 (BASU, Patna)</dc:title>
  <dc:creator>Ranveer kr singh</dc:creator>
  <cp:lastModifiedBy>Ranveer kr singh</cp:lastModifiedBy>
  <cp:revision>23</cp:revision>
  <dcterms:created xsi:type="dcterms:W3CDTF">2006-08-16T00:00:00Z</dcterms:created>
  <dcterms:modified xsi:type="dcterms:W3CDTF">2020-12-05T07:31:53Z</dcterms:modified>
</cp:coreProperties>
</file>