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91" r:id="rId2"/>
    <p:sldId id="293" r:id="rId3"/>
    <p:sldId id="314" r:id="rId4"/>
    <p:sldId id="319" r:id="rId5"/>
    <p:sldId id="320" r:id="rId6"/>
    <p:sldId id="321" r:id="rId7"/>
    <p:sldId id="322" r:id="rId8"/>
    <p:sldId id="323" r:id="rId9"/>
    <p:sldId id="295" r:id="rId10"/>
    <p:sldId id="296" r:id="rId11"/>
    <p:sldId id="324" r:id="rId12"/>
    <p:sldId id="297" r:id="rId13"/>
    <p:sldId id="298" r:id="rId14"/>
    <p:sldId id="299" r:id="rId15"/>
    <p:sldId id="300" r:id="rId16"/>
    <p:sldId id="301" r:id="rId17"/>
    <p:sldId id="311" r:id="rId18"/>
    <p:sldId id="304" r:id="rId19"/>
    <p:sldId id="292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C287B-C47C-4872-AD51-8D8ED0A300C7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5D1F6-E30C-4146-BCDF-329138427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487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2E95-9F61-4EEF-9DB8-2149407A94BC}" type="datetimeFigureOut">
              <a:rPr lang="en-US" smtClean="0"/>
              <a:pPr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6CC2-79F6-47EB-AD4C-995C6049D7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501122" cy="92869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and Examination of Peritoneal Fluid </a:t>
            </a:r>
            <a:endParaRPr lang="en-IN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869160"/>
            <a:ext cx="8643998" cy="168404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Arvind Kumar Das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 (BASU), Patna-800014.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714620"/>
            <a:ext cx="1874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Unit 1 Practical</a:t>
            </a:r>
            <a:endParaRPr lang="hi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28194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0"/>
            <a:ext cx="1843071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90" r="13799"/>
          <a:stretch/>
        </p:blipFill>
        <p:spPr>
          <a:xfrm>
            <a:off x="2339752" y="2606978"/>
            <a:ext cx="2880320" cy="2095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800" r="1127" b="25850"/>
          <a:stretch/>
        </p:blipFill>
        <p:spPr>
          <a:xfrm>
            <a:off x="5292080" y="2606978"/>
            <a:ext cx="288032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 in peritoneal fluid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572165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significant reaction in a peritoneal cavity may be quite localized. So, fluid collected at one point is not representative of the entire cavity.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Changes in peritoneal fluid (chemical composition, e.g. lactate) -systemic change. 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examination of peripheral blood sample determine the changes.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-1"/>
            <a:ext cx="1463081" cy="1142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162346" cy="49006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Peritoneal Fluid Analysis</a:t>
            </a:r>
            <a:endParaRPr lang="en-GB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457203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571612"/>
            <a:ext cx="234315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0"/>
            <a:ext cx="191927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8082" y="0"/>
            <a:ext cx="1557319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8304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544616" cy="511156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Clinicopathological examination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68760"/>
            <a:ext cx="8472518" cy="5374951"/>
          </a:xfrm>
        </p:spPr>
        <p:txBody>
          <a:bodyPr>
            <a:normAutofit fontScale="47500" lnSpcReduction="20000"/>
          </a:bodyPr>
          <a:lstStyle/>
          <a:p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Results must be interpreted on the basis of history and clinical findings.</a:t>
            </a:r>
          </a:p>
          <a:p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 properties of peritoneal fluid (normal and abnormal)</a:t>
            </a:r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IN" sz="3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Turbidity</a:t>
            </a:r>
            <a:r>
              <a:rPr lang="en-IN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3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IN" sz="3800" dirty="0">
                <a:latin typeface="Times New Roman" pitchFamily="18" charset="0"/>
                <a:cs typeface="Times New Roman" pitchFamily="18" charset="0"/>
              </a:rPr>
              <a:t>of increased leukocytes and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protein-fine </a:t>
            </a:r>
            <a:r>
              <a:rPr lang="en-IN" sz="3800" dirty="0">
                <a:latin typeface="Times New Roman" pitchFamily="18" charset="0"/>
                <a:cs typeface="Times New Roman" pitchFamily="18" charset="0"/>
              </a:rPr>
              <a:t>strands of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fibrin in fluid. </a:t>
            </a:r>
            <a:endParaRPr lang="en-IN" sz="3800" dirty="0">
              <a:latin typeface="Times New Roman" pitchFamily="18" charset="0"/>
              <a:cs typeface="Times New Roman" pitchFamily="18" charset="0"/>
            </a:endParaRPr>
          </a:p>
          <a:p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Colour: Normal fluid-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Crystal clear, Straw coloured to yellow. </a:t>
            </a:r>
          </a:p>
          <a:p>
            <a:pPr marL="0" indent="0">
              <a:buNone/>
            </a:pPr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reen </a:t>
            </a:r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colour-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 food material</a:t>
            </a:r>
          </a:p>
          <a:p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Intense orange-green-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Rupture of the biliary system. </a:t>
            </a:r>
          </a:p>
          <a:p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ink-red </a:t>
            </a:r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colour </a:t>
            </a:r>
            <a:r>
              <a:rPr lang="en-IN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of haemoglobin, </a:t>
            </a:r>
          </a:p>
          <a:p>
            <a:pPr marL="0" indent="0">
              <a:buNone/>
            </a:pPr>
            <a:r>
              <a:rPr lang="en-IN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                                    Degenerated erythrocytes or entire erythrocytes </a:t>
            </a:r>
          </a:p>
          <a:p>
            <a:pPr marL="0" indent="0">
              <a:buNone/>
            </a:pP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                                     Damaged vascular system by infarction, </a:t>
            </a:r>
          </a:p>
          <a:p>
            <a:pPr marL="0" indent="0">
              <a:buNone/>
            </a:pPr>
            <a:r>
              <a:rPr lang="en-IN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800" dirty="0" smtClean="0">
                <a:latin typeface="Times New Roman" pitchFamily="18" charset="0"/>
                <a:cs typeface="Times New Roman" pitchFamily="18" charset="0"/>
              </a:rPr>
              <a:t>                                    Perforation or hydrostatic pressure. </a:t>
            </a:r>
          </a:p>
          <a:p>
            <a:endParaRPr lang="en-IN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0"/>
            <a:ext cx="1607097" cy="1196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14290"/>
            <a:ext cx="5328592" cy="357190"/>
          </a:xfrm>
        </p:spPr>
        <p:txBody>
          <a:bodyPr>
            <a:normAutofit fontScale="90000"/>
          </a:bodyPr>
          <a:lstStyle/>
          <a:p>
            <a:r>
              <a:rPr lang="en-IN" sz="3200" dirty="0" err="1" smtClean="0">
                <a:solidFill>
                  <a:srgbClr val="FF0000"/>
                </a:solidFill>
              </a:rPr>
              <a:t>Clinicopatho</a:t>
            </a:r>
            <a:r>
              <a:rPr lang="en-IN" sz="3200" dirty="0" smtClean="0">
                <a:solidFill>
                  <a:srgbClr val="FF0000"/>
                </a:solidFill>
              </a:rPr>
              <a:t>….. Exam… Continued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57298"/>
            <a:ext cx="8175282" cy="5357850"/>
          </a:xfrm>
        </p:spPr>
        <p:txBody>
          <a:bodyPr>
            <a:noAutofit/>
          </a:bodyPr>
          <a:lstStyle/>
          <a:p>
            <a:pPr algn="just"/>
            <a:r>
              <a:rPr lang="en-IN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IN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brown colour-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Late stages of necrosis of the gut wall, 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of degenerated blood and haemoglobin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        Damage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of gut wall with hemorrhage.</a:t>
            </a:r>
          </a:p>
          <a:p>
            <a:pPr algn="just"/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Whole blood-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Clear fluid streaked with blood or heavily  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   blood stained fluid- sample of spleen or  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   blood vessel or there is hemoperitoneum.  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   Rupture of the uterus or bladder or  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   Dicoumarol poisoning are also possibilities.</a:t>
            </a:r>
          </a:p>
          <a:p>
            <a:pPr algn="just"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N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ark green-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sample with motile protozoa with very few  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leukocytes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and no mesothelial cells- sample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gut lumen.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0"/>
            <a:ext cx="1679105" cy="1196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54977"/>
            <a:ext cx="5544616" cy="65374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en-I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I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Enterocentesis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72163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Enterocentesis has little clinical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normal horses. Transient fever puncture of a devitalized loop of intestine- extensive leakage of gut contents -fatal peritonitis. 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Enterocentesis of normal gut- increase the neutrophilic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count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peritoneal fluid -persists for several days.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Surgical manipulation of the intestinal tract and viscera-injury of mesothelial surfaces-postoperative peritoneal inflammatory reaction. 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this condition ↑TLC, DLC, RBC,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fibrinogen from first day after the surgery up to 7 days.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cattle, exploratory celiotomy and omentopexy- ↑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nucleated cell count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specific gravity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from two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days after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surgery up 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6 days.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-43962"/>
            <a:ext cx="1633518" cy="952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0"/>
            <a:ext cx="1611288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14290"/>
            <a:ext cx="6624736" cy="50006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Cellular and other properties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46"/>
            <a:ext cx="8822214" cy="5643625"/>
          </a:xfrm>
        </p:spPr>
        <p:txBody>
          <a:bodyPr>
            <a:normAutofit fontScale="550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Particulate matter in peritoneal fluid - Either fibrin clots/strands or gut contents- caused by leakage from a perforated or ruptured gut wall.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High specific gravity and high protein content- Vascular damage-leakage of plasma protein- due to peritonitis or mural infarction.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volume and viscosity of fluid varies. 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Normal flow: 1-5 ml per sample. 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ontinuous flow with 10-20 ml per sample- Excess fluid due to ruptured bladder/                                                                    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or ascites (clear yellow), 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acute diffuse peritonitis (yellow, turbid),  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infarction or necrosis of gut wall (thin, red-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tinged).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the peritoneal fluid shifts- transudate to inflammatory exudate- ↑protein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content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↑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viscosity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Highly viscous fluid may clot.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179240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0"/>
            <a:ext cx="1080120" cy="8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112568" cy="4397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pt-B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Cellular.....continued</a:t>
            </a:r>
            <a:r>
              <a:rPr lang="en-I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80728"/>
            <a:ext cx="8822214" cy="5662981"/>
          </a:xfrm>
        </p:spPr>
        <p:txBody>
          <a:bodyPr>
            <a:noAutofit/>
          </a:bodyPr>
          <a:lstStyle/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 rapid staining method, using a modified Wright's stain, gives a stained slide ready for examination within 5 minutes. </a:t>
            </a:r>
          </a:p>
          <a:p>
            <a:pPr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Indicating the number of leukocytes and other cells present, and differentiating the types of cell.</a:t>
            </a:r>
          </a:p>
          <a:p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TLC of the fluid including disproportionate number of polymorphonuclear cells- acute inflammation-infectious or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non-infectious.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An increase in mononuclear phagocytes from the peritoneum in peritoneal fluid- chronic peritonitis. </a:t>
            </a:r>
          </a:p>
          <a:p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Degenerate and toxic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neutrophils-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possibility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of presence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of infection.</a:t>
            </a:r>
          </a:p>
          <a:p>
            <a:endParaRPr lang="en-IN" sz="23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90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0090" y="-9544"/>
            <a:ext cx="1523673" cy="990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392488" cy="439718"/>
          </a:xfrm>
        </p:spPr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Cellular..... continued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5518965"/>
          </a:xfrm>
        </p:spPr>
        <p:txBody>
          <a:bodyPr>
            <a:noAutofit/>
          </a:bodyPr>
          <a:lstStyle/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ncrease in mesothelial cells with the distinctive presence of actively dividing mitotic figures-neoplasia.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Bacteria as phagocytosed inclusions body in leukocytes, or by culture of fluid- Infective peritonitis- by haematogenous spread. </a:t>
            </a:r>
          </a:p>
          <a:p>
            <a:pPr marL="0" indent="0" algn="just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If there is leakage from a peritoneal abscess the same condition as above,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If there is leakage through a segment of devitalized or perforated bowel wall- Mixed infection- by particulate matter of bowel contents.</a:t>
            </a:r>
          </a:p>
          <a:p>
            <a:pPr algn="just"/>
            <a:endParaRPr lang="en-IN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857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0"/>
            <a:ext cx="1463081" cy="857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328592" cy="562074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Cellular..... continued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52736"/>
            <a:ext cx="8715436" cy="5590975"/>
          </a:xfrm>
        </p:spPr>
        <p:txBody>
          <a:bodyPr>
            <a:normAutofit/>
          </a:bodyPr>
          <a:lstStyle/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blood is likely to be concentrated- if sufficient time for fluid resorption across the peritoneum. </a:t>
            </a: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Splenic blood has a higher packed cell volume (PCV) also, but there is no erythrophagocytosis evident in the sample. </a:t>
            </a: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PCV of less than 5% in peritoneal fluid suggests extravasation of blood from an infarcted or inflamed gut wall and more than 20% suggests a significant haemorrhage.</a:t>
            </a: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leukocyte counts ranging from 10 000-150 000 has recorded in peritonitis and in infarction of the intestine in horses. </a:t>
            </a: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395264" cy="8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0"/>
            <a:ext cx="1463081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Collection Indication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49"/>
            <a:ext cx="8229600" cy="4483115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Peritonitis 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Hemoperitoneum 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Biliary Peritonitis 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Uroperitoneum</a:t>
            </a:r>
          </a:p>
          <a:p>
            <a:pPr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2205022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0"/>
            <a:ext cx="1843071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28670"/>
            <a:ext cx="8496944" cy="5740690"/>
          </a:xfrm>
        </p:spPr>
        <p:txBody>
          <a:bodyPr>
            <a:no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Collection of peritoneal fluid is a useful to diagnose the diseases of the peritoneum and the abdominal segment of the alimentary tract. </a:t>
            </a: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Peritoneal fluid analysis is used to investigate the cause of fluid buildup in the abdomen (ascites) and inflammation of the peritoneum (peritonitis</a:t>
            </a:r>
            <a:r>
              <a:rPr lang="hi-IN" sz="2000" dirty="0" smtClean="0">
                <a:latin typeface="Times New Roman" pitchFamily="18" charset="0"/>
              </a:rPr>
              <a:t>).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two main reasons for fluid accumulation.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initial set of tests is used to differentiate between the two types of fluid that may be transudate or exudate</a:t>
            </a:r>
            <a:r>
              <a:rPr lang="hi-IN" sz="2000" dirty="0" smtClean="0">
                <a:latin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Peritoneal fluid reflects the pathophysiological state of the parietal and visceral mesothelial surfaces of the peritoneum.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Determining the presence of: Peritonitis (chemical or infectious), infarction of a segment of gut wall, perforation of the alimentary tract wall, rupture of the urinary bladder, leakage from the biliary system, intraperitoneal hemorrhage and peritoneal neoplasia.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928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0"/>
            <a:ext cx="1296144" cy="928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Thank You</a:t>
            </a:r>
            <a:endParaRPr lang="en-GB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544616" cy="490066"/>
          </a:xfrm>
        </p:spPr>
        <p:txBody>
          <a:bodyPr>
            <a:normAutofit fontScale="90000"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Peritoneal </a:t>
            </a:r>
            <a:r>
              <a:rPr lang="en-I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fluid</a:t>
            </a:r>
            <a:br>
              <a:rPr lang="en-I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7203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Normal peritoneal fluid is a transudate with properties. 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It has functions similar to those of other tissue fluids. 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It contains mesothelial cells, lymphocytes, neutrophils, a few erythrocytes and occasional monocytes and eosinophils. </a:t>
            </a: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It is of vital importance in horses in the differential diagnosis and prognosis of colic and in cattle in the diagnosis of peritonitis.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0"/>
            <a:ext cx="1296144" cy="928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858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Collection Sites</a:t>
            </a:r>
            <a:endParaRPr lang="en-GB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768866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Cattle: Ventral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abdominal wall, between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forestomach, abomasum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diaphragm and liver.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These are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usually caudal to the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xiphoid sternum and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4-10 cm lateral to the midline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Horse:  Ventral midline, 25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cm caudal to the xiphoid (or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midway between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 xiphoid and the umbilicus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Canines: Area surrounding the umbilicus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704956" cy="1052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0"/>
            <a:ext cx="1843071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3021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336704" cy="50405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Peritoneal Fluid</a:t>
            </a: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08720"/>
            <a:ext cx="8884096" cy="5832648"/>
          </a:xfrm>
        </p:spPr>
        <p:txBody>
          <a:bodyPr>
            <a:noAutofit/>
          </a:bodyPr>
          <a:lstStyle/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preparation and subcutaneous infiltration of an anaesthetic, a stab incision is made through the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and subcutaneous tissues and into the linea alba. 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9 cm long blunt-pointed bovine teat cannula, or similar metal catheter, with the tip wrapped in a sterile swab to avoid blood and skin contamination, is inserted into the wound and manipulated until the incision into the linea alba can be felt. </a:t>
            </a: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 quick thrust the cannula is pushed through the linea alba into the peritoneal cavity. A 'pop' is often heard on entry into the peritoneal cavity.</a:t>
            </a:r>
          </a:p>
          <a:p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incise into the linea alba first will cause many cannulas to bend and break.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technique most likely to cause bowel penetration is the use of a sharp needle instead of the blunt cannula recommended, and  forcibly thrusting the cannula through the linea alba without a prior incision. 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179240" cy="692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0"/>
            <a:ext cx="1031033" cy="8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865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256584" cy="41805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Collection… continued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599"/>
          </a:xfrm>
        </p:spPr>
        <p:txBody>
          <a:bodyPr>
            <a:normAutofit fontScale="92500" lnSpcReduction="20000"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suggested incision is made in the linea alba, the cannula can be pushed gently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rotating it.</a:t>
            </a: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most horses (about 75%) a sample of fluid is readily obtained. But, sometimes it takes a moment before the fluid runs out, usually spurting synchronously with the respiratory movements. </a:t>
            </a: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suction with a syringe may yield some fluid if there is no spontaneous flow. </a:t>
            </a: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fluid is clear, yellow and flows easily through an 18-gauge needle. </a:t>
            </a: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samples are collected, one in a plain tube and one in a tube with an anticoagulant. </a:t>
            </a:r>
          </a:p>
          <a:p>
            <a:pPr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the fluid clots readily a few drops should be placed and smeared out on a glass slide and allowed to dry for staining purposes.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251248" cy="764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0"/>
            <a:ext cx="1247057" cy="90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0693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760640" cy="34605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Collection… continued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358"/>
            <a:ext cx="8229600" cy="5460353"/>
          </a:xfrm>
        </p:spPr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first attempt of paracentesis causes penetration of the gut, it is recommended to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attempt, if necessary two or three times, at more posterior sites. </a:t>
            </a:r>
          </a:p>
          <a:p>
            <a:pPr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abdominocentesis does not cause alterations in peritoneal fluid constituents and any significant changes are likely due to alterations in the disease state present.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395264" cy="90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0"/>
            <a:ext cx="1463081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9530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248472" cy="562074"/>
          </a:xfrm>
        </p:spPr>
        <p:txBody>
          <a:bodyPr>
            <a:normAutofit fontScale="90000"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 in Collection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Abdominocentesis is not without some danger, especially the risk of introducing needle.</a:t>
            </a:r>
          </a:p>
          <a:p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Puncture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devitalized loop  of intestine may cause a leakage of intestinal contents and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acute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diffuse peritonitis, which is fatal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a common occurrence in the later stages of intestinal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obstruction.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faecal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into the peritoneal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cavity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causing peritonitis. This appears to be of major importance only if there are loops of distended atonic intestine situated on the ventral abdominal wall. </a:t>
            </a:r>
          </a:p>
          <a:p>
            <a:pPr marL="0" indent="0">
              <a:buNone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Penetration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normal loop of intestine occurs often enough to lead to the conclusion that it appears to have no ill effects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0"/>
            <a:ext cx="1843071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4181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450378" cy="511156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Peritoneal Fluid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799"/>
            <a:ext cx="8572560" cy="5124473"/>
          </a:xfrm>
        </p:spPr>
        <p:txBody>
          <a:bodyPr>
            <a:normAutofit/>
          </a:bodyPr>
          <a:lstStyle/>
          <a:p>
            <a:pPr algn="just"/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characteristics: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can be examined in terms of physical characteristics, especially colour, translucence, specific gravity, clotting time, biochemical composition, cell volume, cell morphology and cell type.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reaction of the peritoneum varies with time and a single examination can be dangerously misleading. 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series of examinations may be necessary, in acute cases at intervals of as short as an hour. 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1633518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0"/>
            <a:ext cx="1843071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1473</Words>
  <Application>Microsoft Office PowerPoint</Application>
  <PresentationFormat>On-screen Show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Collection and Examination of Peritoneal Fluid </vt:lpstr>
      <vt:lpstr>Introduction</vt:lpstr>
      <vt:lpstr> Peritoneal fluid </vt:lpstr>
      <vt:lpstr>Collection Sites</vt:lpstr>
      <vt:lpstr>Collection of Peritoneal Fluid</vt:lpstr>
      <vt:lpstr>Collection… continued</vt:lpstr>
      <vt:lpstr>Collection… continued</vt:lpstr>
      <vt:lpstr>Risks in Collection</vt:lpstr>
      <vt:lpstr>Examination of Peritoneal Fluid</vt:lpstr>
      <vt:lpstr>Changes in peritoneal fluid</vt:lpstr>
      <vt:lpstr>Peritoneal Fluid Analysis</vt:lpstr>
      <vt:lpstr>Clinicopathological examination</vt:lpstr>
      <vt:lpstr>Clinicopatho….. Exam… Continued</vt:lpstr>
      <vt:lpstr> Effect of Enterocentesis </vt:lpstr>
      <vt:lpstr> Cellular and other properties </vt:lpstr>
      <vt:lpstr> Cellular.....continued </vt:lpstr>
      <vt:lpstr>Cellular..... continued</vt:lpstr>
      <vt:lpstr>Cellular..... continued</vt:lpstr>
      <vt:lpstr>Collection Indication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TOSHIBA-</dc:creator>
  <cp:lastModifiedBy>VAIO</cp:lastModifiedBy>
  <cp:revision>129</cp:revision>
  <cp:lastPrinted>2020-12-10T08:20:57Z</cp:lastPrinted>
  <dcterms:created xsi:type="dcterms:W3CDTF">2016-11-14T15:47:44Z</dcterms:created>
  <dcterms:modified xsi:type="dcterms:W3CDTF">2020-12-11T03:15:09Z</dcterms:modified>
</cp:coreProperties>
</file>