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7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-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6B041-7A92-43F1-8D34-DA4C12B53F0E}" type="datetimeFigureOut">
              <a:rPr lang="en-US" smtClean="0"/>
              <a:pPr/>
              <a:t>12/17/2020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7291E-AA03-44BA-B042-AB1B6E1B5F5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020A37-EBCC-49EC-8E17-B7B444D6F37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B532CE-A425-40E9-BB8F-8C976A19B50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F022D4-74B1-4F04-A58C-A8A05E36C6A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94C2E-2D0B-46AE-AE85-0F0B5CC107C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607D-E7A4-4653-888D-9161DD6800F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F436-A237-4DC7-9428-9E22760D9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67020"/>
            <a:ext cx="7772400" cy="13842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900" dirty="0">
                <a:solidFill>
                  <a:schemeClr val="accent4">
                    <a:lumMod val="50000"/>
                  </a:schemeClr>
                </a:solidFill>
              </a:rPr>
              <a:t>Fourth Professional UNIT 3</a:t>
            </a:r>
            <a:br>
              <a:rPr lang="en-US" sz="49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96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6700" dirty="0">
                <a:solidFill>
                  <a:schemeClr val="accent4">
                    <a:lumMod val="50000"/>
                  </a:schemeClr>
                </a:solidFill>
              </a:rPr>
              <a:t>RADIOLOGY-5</a:t>
            </a:r>
            <a:br>
              <a:rPr lang="en-US" sz="67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6700" dirty="0">
                <a:solidFill>
                  <a:schemeClr val="accent4">
                    <a:lumMod val="50000"/>
                  </a:schemeClr>
                </a:solidFill>
              </a:rPr>
              <a:t>F</a:t>
            </a:r>
            <a:endParaRPr lang="en-IN" dirty="0"/>
          </a:p>
        </p:txBody>
      </p:sp>
      <p:pic>
        <p:nvPicPr>
          <p:cNvPr id="5123" name="Picture 7">
            <a:extLst>
              <a:ext uri="{FF2B5EF4-FFF2-40B4-BE49-F238E27FC236}">
                <a16:creationId xmlns:a16="http://schemas.microsoft.com/office/drawing/2014/main" id="{61DE7106-3C3F-4E03-85FB-BF082B7EB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4384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4EDAD5B3-AA86-460E-8BC1-775325C1C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 r="2509" b="1031"/>
          <a:stretch>
            <a:fillRect/>
          </a:stretch>
        </p:blipFill>
        <p:spPr bwMode="auto">
          <a:xfrm>
            <a:off x="7315200" y="152400"/>
            <a:ext cx="16002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5CC087-89F8-44DE-8423-CFC61E39FC5A}"/>
              </a:ext>
            </a:extLst>
          </p:cNvPr>
          <p:cNvSpPr txBox="1"/>
          <p:nvPr/>
        </p:nvSpPr>
        <p:spPr>
          <a:xfrm>
            <a:off x="1562100" y="4891088"/>
            <a:ext cx="6019800" cy="1384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/>
              <a:t>Dr. </a:t>
            </a:r>
            <a:r>
              <a:rPr lang="en-IN" sz="2800" b="1" dirty="0" err="1"/>
              <a:t>Ramesh</a:t>
            </a:r>
            <a:r>
              <a:rPr lang="en-IN" sz="2800" b="1" dirty="0"/>
              <a:t> </a:t>
            </a:r>
            <a:r>
              <a:rPr lang="en-IN" sz="2800" b="1" dirty="0" err="1"/>
              <a:t>Tiwary</a:t>
            </a:r>
            <a:endParaRPr lang="en-IN" sz="2800" b="1" dirty="0"/>
          </a:p>
          <a:p>
            <a:pPr algn="ctr">
              <a:defRPr/>
            </a:pPr>
            <a:r>
              <a:rPr lang="en-IN" sz="2800" b="1" dirty="0"/>
              <a:t>Assistant Professor</a:t>
            </a:r>
          </a:p>
          <a:p>
            <a:pPr algn="ctr">
              <a:defRPr/>
            </a:pPr>
            <a:r>
              <a:rPr lang="en-IN" sz="2800" b="1" dirty="0" err="1"/>
              <a:t>Deptt</a:t>
            </a:r>
            <a:r>
              <a:rPr lang="en-IN" sz="2800" b="1" dirty="0"/>
              <a:t>. of Vet. Surgery and Radiology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A762DA-DFF7-4044-B3A3-45D0C3487C06}"/>
              </a:ext>
            </a:extLst>
          </p:cNvPr>
          <p:cNvSpPr txBox="1">
            <a:spLocks/>
          </p:cNvSpPr>
          <p:nvPr/>
        </p:nvSpPr>
        <p:spPr>
          <a:xfrm>
            <a:off x="685800" y="1885619"/>
            <a:ext cx="77724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CONTRAST RADIOGRAPHY</a:t>
            </a:r>
            <a:endParaRPr lang="en-IN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7772400" cy="735013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cs typeface="Times New Roman" pitchFamily="18" charset="0"/>
              </a:rPr>
              <a:t>Viscous and Oily preparation</a:t>
            </a:r>
            <a:endParaRPr lang="en-IN" sz="3600">
              <a:solidFill>
                <a:schemeClr val="accent2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12192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	Used for Myelography if Non-iodine low osmolarity medium not available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.</a:t>
            </a:r>
            <a:endParaRPr lang="en-IN" sz="4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914400" y="277813"/>
            <a:ext cx="7772400" cy="792162"/>
          </a:xfrm>
        </p:spPr>
        <p:txBody>
          <a:bodyPr/>
          <a:lstStyle/>
          <a:p>
            <a:pPr eaLnBrk="1" hangingPunct="1"/>
            <a:r>
              <a:rPr lang="en-US" sz="2500" b="1">
                <a:cs typeface="Times New Roman" pitchFamily="18" charset="0"/>
              </a:rPr>
              <a:t>EXAMPLES OF CONTRAST RADIOGRAPHY</a:t>
            </a:r>
            <a:endParaRPr lang="en-IN" sz="2500">
              <a:cs typeface="Times New Roman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304800" y="1447800"/>
            <a:ext cx="8382000" cy="5257800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Dacrocystorhinography	:	Nasolacrymal duct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Sialography			:	Salivary gland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Bronchography		:	Bronchioles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Reticulography		:	Reticulum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Pneumocystography		:	Abdominal Cavity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Intravenous Pyelography	:	Urinary tract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Myelography		:	Spinal Cord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Arthrography		:	Joints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Fasciography		:	Tendon and associated structures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Osteomedullography	:	Channels of long bones.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Angiography		:	Arteries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Urethrography		:	Urethra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Cystography		:	Urinary Bladder</a:t>
            </a:r>
            <a:endParaRPr lang="en-IN" sz="21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762000" y="1765300"/>
            <a:ext cx="2133600" cy="3416300"/>
            <a:chOff x="336" y="672"/>
            <a:chExt cx="1440" cy="2440"/>
          </a:xfrm>
        </p:grpSpPr>
        <p:grpSp>
          <p:nvGrpSpPr>
            <p:cNvPr id="3" name="Group 1027"/>
            <p:cNvGrpSpPr>
              <a:grpSpLocks/>
            </p:cNvGrpSpPr>
            <p:nvPr/>
          </p:nvGrpSpPr>
          <p:grpSpPr bwMode="auto">
            <a:xfrm>
              <a:off x="336" y="672"/>
              <a:ext cx="1440" cy="2440"/>
              <a:chOff x="336" y="672"/>
              <a:chExt cx="1440" cy="2440"/>
            </a:xfrm>
          </p:grpSpPr>
          <p:grpSp>
            <p:nvGrpSpPr>
              <p:cNvPr id="4" name="Group 1028"/>
              <p:cNvGrpSpPr>
                <a:grpSpLocks/>
              </p:cNvGrpSpPr>
              <p:nvPr/>
            </p:nvGrpSpPr>
            <p:grpSpPr bwMode="auto">
              <a:xfrm>
                <a:off x="960" y="672"/>
                <a:ext cx="528" cy="2064"/>
                <a:chOff x="960" y="672"/>
                <a:chExt cx="528" cy="2064"/>
              </a:xfrm>
            </p:grpSpPr>
            <p:grpSp>
              <p:nvGrpSpPr>
                <p:cNvPr id="5" name="Group 1029"/>
                <p:cNvGrpSpPr>
                  <a:grpSpLocks/>
                </p:cNvGrpSpPr>
                <p:nvPr/>
              </p:nvGrpSpPr>
              <p:grpSpPr bwMode="auto">
                <a:xfrm>
                  <a:off x="960" y="672"/>
                  <a:ext cx="48" cy="2064"/>
                  <a:chOff x="864" y="816"/>
                  <a:chExt cx="48" cy="2064"/>
                </a:xfrm>
              </p:grpSpPr>
              <p:sp>
                <p:nvSpPr>
                  <p:cNvPr id="17441" name="Line 1030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816"/>
                    <a:ext cx="0" cy="206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  <p:sp>
                <p:nvSpPr>
                  <p:cNvPr id="17442" name="Line 1031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816"/>
                    <a:ext cx="0" cy="206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7439" name="Freeform 1032"/>
                <p:cNvSpPr>
                  <a:spLocks/>
                </p:cNvSpPr>
                <p:nvPr/>
              </p:nvSpPr>
              <p:spPr bwMode="auto">
                <a:xfrm>
                  <a:off x="1200" y="720"/>
                  <a:ext cx="240" cy="2016"/>
                </a:xfrm>
                <a:custGeom>
                  <a:avLst/>
                  <a:gdLst>
                    <a:gd name="T0" fmla="*/ 278 w 231"/>
                    <a:gd name="T1" fmla="*/ 0 h 2016"/>
                    <a:gd name="T2" fmla="*/ 278 w 231"/>
                    <a:gd name="T3" fmla="*/ 467 h 2016"/>
                    <a:gd name="T4" fmla="*/ 278 w 231"/>
                    <a:gd name="T5" fmla="*/ 474 h 2016"/>
                    <a:gd name="T6" fmla="*/ 278 w 231"/>
                    <a:gd name="T7" fmla="*/ 909 h 2016"/>
                    <a:gd name="T8" fmla="*/ 201 w 231"/>
                    <a:gd name="T9" fmla="*/ 781 h 2016"/>
                    <a:gd name="T10" fmla="*/ 116 w 231"/>
                    <a:gd name="T11" fmla="*/ 768 h 2016"/>
                    <a:gd name="T12" fmla="*/ 47 w 231"/>
                    <a:gd name="T13" fmla="*/ 845 h 2016"/>
                    <a:gd name="T14" fmla="*/ 12 w 231"/>
                    <a:gd name="T15" fmla="*/ 954 h 2016"/>
                    <a:gd name="T16" fmla="*/ 0 w 231"/>
                    <a:gd name="T17" fmla="*/ 1018 h 2016"/>
                    <a:gd name="T18" fmla="*/ 0 w 231"/>
                    <a:gd name="T19" fmla="*/ 1082 h 2016"/>
                    <a:gd name="T20" fmla="*/ 24 w 231"/>
                    <a:gd name="T21" fmla="*/ 1184 h 2016"/>
                    <a:gd name="T22" fmla="*/ 54 w 231"/>
                    <a:gd name="T23" fmla="*/ 1254 h 2016"/>
                    <a:gd name="T24" fmla="*/ 100 w 231"/>
                    <a:gd name="T25" fmla="*/ 1299 h 2016"/>
                    <a:gd name="T26" fmla="*/ 169 w 231"/>
                    <a:gd name="T27" fmla="*/ 1331 h 2016"/>
                    <a:gd name="T28" fmla="*/ 217 w 231"/>
                    <a:gd name="T29" fmla="*/ 1299 h 2016"/>
                    <a:gd name="T30" fmla="*/ 278 w 231"/>
                    <a:gd name="T31" fmla="*/ 1242 h 2016"/>
                    <a:gd name="T32" fmla="*/ 278 w 231"/>
                    <a:gd name="T33" fmla="*/ 1459 h 2016"/>
                    <a:gd name="T34" fmla="*/ 279 w 231"/>
                    <a:gd name="T35" fmla="*/ 2016 h 201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31"/>
                    <a:gd name="T55" fmla="*/ 0 h 2016"/>
                    <a:gd name="T56" fmla="*/ 231 w 231"/>
                    <a:gd name="T57" fmla="*/ 2016 h 201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31" h="2016">
                      <a:moveTo>
                        <a:pt x="230" y="0"/>
                      </a:moveTo>
                      <a:lnTo>
                        <a:pt x="230" y="467"/>
                      </a:lnTo>
                      <a:lnTo>
                        <a:pt x="230" y="474"/>
                      </a:lnTo>
                      <a:lnTo>
                        <a:pt x="230" y="909"/>
                      </a:lnTo>
                      <a:lnTo>
                        <a:pt x="166" y="781"/>
                      </a:lnTo>
                      <a:lnTo>
                        <a:pt x="96" y="768"/>
                      </a:lnTo>
                      <a:lnTo>
                        <a:pt x="38" y="845"/>
                      </a:lnTo>
                      <a:lnTo>
                        <a:pt x="12" y="954"/>
                      </a:lnTo>
                      <a:lnTo>
                        <a:pt x="0" y="1018"/>
                      </a:lnTo>
                      <a:lnTo>
                        <a:pt x="0" y="1082"/>
                      </a:lnTo>
                      <a:lnTo>
                        <a:pt x="19" y="1184"/>
                      </a:lnTo>
                      <a:lnTo>
                        <a:pt x="44" y="1254"/>
                      </a:lnTo>
                      <a:lnTo>
                        <a:pt x="83" y="1299"/>
                      </a:lnTo>
                      <a:lnTo>
                        <a:pt x="140" y="1331"/>
                      </a:lnTo>
                      <a:lnTo>
                        <a:pt x="179" y="1299"/>
                      </a:lnTo>
                      <a:lnTo>
                        <a:pt x="230" y="1242"/>
                      </a:lnTo>
                      <a:lnTo>
                        <a:pt x="230" y="1459"/>
                      </a:lnTo>
                      <a:lnTo>
                        <a:pt x="231" y="201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440" name="Line 1033"/>
                <p:cNvSpPr>
                  <a:spLocks noChangeShapeType="1"/>
                </p:cNvSpPr>
                <p:nvPr/>
              </p:nvSpPr>
              <p:spPr bwMode="auto">
                <a:xfrm>
                  <a:off x="1488" y="720"/>
                  <a:ext cx="0" cy="201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7437" name="Text Box 1034"/>
              <p:cNvSpPr txBox="1">
                <a:spLocks noChangeArrowheads="1"/>
              </p:cNvSpPr>
              <p:nvPr/>
            </p:nvSpPr>
            <p:spPr bwMode="auto">
              <a:xfrm>
                <a:off x="336" y="2785"/>
                <a:ext cx="14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th-TH" sz="2400" b="1">
                    <a:latin typeface="Times New Roman" pitchFamily="18" charset="0"/>
                  </a:rPr>
                  <a:t>mucosal mass</a:t>
                </a:r>
                <a:endParaRPr lang="th-TH" sz="2400" b="1"/>
              </a:p>
            </p:txBody>
          </p:sp>
        </p:grpSp>
        <p:sp>
          <p:nvSpPr>
            <p:cNvPr id="17435" name="Text Box 1035"/>
            <p:cNvSpPr txBox="1">
              <a:spLocks noChangeArrowheads="1"/>
            </p:cNvSpPr>
            <p:nvPr/>
          </p:nvSpPr>
          <p:spPr bwMode="auto">
            <a:xfrm>
              <a:off x="528" y="2304"/>
              <a:ext cx="32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200">
                  <a:latin typeface="Times New Roman" pitchFamily="18" charset="0"/>
                </a:rPr>
                <a:t>A</a:t>
              </a:r>
              <a:endParaRPr lang="th-TH"/>
            </a:p>
          </p:txBody>
        </p:sp>
      </p:grpSp>
      <p:grpSp>
        <p:nvGrpSpPr>
          <p:cNvPr id="6" name="Group 1036"/>
          <p:cNvGrpSpPr>
            <a:grpSpLocks/>
          </p:cNvGrpSpPr>
          <p:nvPr/>
        </p:nvGrpSpPr>
        <p:grpSpPr bwMode="auto">
          <a:xfrm>
            <a:off x="3429000" y="1860550"/>
            <a:ext cx="2590800" cy="3662363"/>
            <a:chOff x="2064" y="624"/>
            <a:chExt cx="1968" cy="2794"/>
          </a:xfrm>
        </p:grpSpPr>
        <p:grpSp>
          <p:nvGrpSpPr>
            <p:cNvPr id="7" name="Group 1037"/>
            <p:cNvGrpSpPr>
              <a:grpSpLocks/>
            </p:cNvGrpSpPr>
            <p:nvPr/>
          </p:nvGrpSpPr>
          <p:grpSpPr bwMode="auto">
            <a:xfrm>
              <a:off x="2064" y="624"/>
              <a:ext cx="1968" cy="2794"/>
              <a:chOff x="2064" y="624"/>
              <a:chExt cx="1968" cy="2794"/>
            </a:xfrm>
          </p:grpSpPr>
          <p:grpSp>
            <p:nvGrpSpPr>
              <p:cNvPr id="8" name="Group 1038"/>
              <p:cNvGrpSpPr>
                <a:grpSpLocks/>
              </p:cNvGrpSpPr>
              <p:nvPr/>
            </p:nvGrpSpPr>
            <p:grpSpPr bwMode="auto">
              <a:xfrm>
                <a:off x="2592" y="624"/>
                <a:ext cx="48" cy="2064"/>
                <a:chOff x="864" y="816"/>
                <a:chExt cx="48" cy="2064"/>
              </a:xfrm>
            </p:grpSpPr>
            <p:sp>
              <p:nvSpPr>
                <p:cNvPr id="17432" name="Line 1039"/>
                <p:cNvSpPr>
                  <a:spLocks noChangeShapeType="1"/>
                </p:cNvSpPr>
                <p:nvPr/>
              </p:nvSpPr>
              <p:spPr bwMode="auto">
                <a:xfrm>
                  <a:off x="864" y="816"/>
                  <a:ext cx="0" cy="206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433" name="Line 1040"/>
                <p:cNvSpPr>
                  <a:spLocks noChangeShapeType="1"/>
                </p:cNvSpPr>
                <p:nvPr/>
              </p:nvSpPr>
              <p:spPr bwMode="auto">
                <a:xfrm>
                  <a:off x="912" y="816"/>
                  <a:ext cx="0" cy="206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7428" name="Freeform 1041"/>
              <p:cNvSpPr>
                <a:spLocks/>
              </p:cNvSpPr>
              <p:nvPr/>
            </p:nvSpPr>
            <p:spPr bwMode="auto">
              <a:xfrm>
                <a:off x="2842" y="672"/>
                <a:ext cx="185" cy="2016"/>
              </a:xfrm>
              <a:custGeom>
                <a:avLst/>
                <a:gdLst>
                  <a:gd name="T0" fmla="*/ 182 w 185"/>
                  <a:gd name="T1" fmla="*/ 0 h 2016"/>
                  <a:gd name="T2" fmla="*/ 179 w 185"/>
                  <a:gd name="T3" fmla="*/ 474 h 2016"/>
                  <a:gd name="T4" fmla="*/ 140 w 185"/>
                  <a:gd name="T5" fmla="*/ 602 h 2016"/>
                  <a:gd name="T6" fmla="*/ 70 w 185"/>
                  <a:gd name="T7" fmla="*/ 710 h 2016"/>
                  <a:gd name="T8" fmla="*/ 19 w 185"/>
                  <a:gd name="T9" fmla="*/ 819 h 2016"/>
                  <a:gd name="T10" fmla="*/ 0 w 185"/>
                  <a:gd name="T11" fmla="*/ 986 h 2016"/>
                  <a:gd name="T12" fmla="*/ 12 w 185"/>
                  <a:gd name="T13" fmla="*/ 1107 h 2016"/>
                  <a:gd name="T14" fmla="*/ 32 w 185"/>
                  <a:gd name="T15" fmla="*/ 1190 h 2016"/>
                  <a:gd name="T16" fmla="*/ 70 w 185"/>
                  <a:gd name="T17" fmla="*/ 1274 h 2016"/>
                  <a:gd name="T18" fmla="*/ 140 w 185"/>
                  <a:gd name="T19" fmla="*/ 1382 h 2016"/>
                  <a:gd name="T20" fmla="*/ 172 w 185"/>
                  <a:gd name="T21" fmla="*/ 1478 h 2016"/>
                  <a:gd name="T22" fmla="*/ 185 w 185"/>
                  <a:gd name="T23" fmla="*/ 1581 h 2016"/>
                  <a:gd name="T24" fmla="*/ 183 w 185"/>
                  <a:gd name="T25" fmla="*/ 2016 h 20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5"/>
                  <a:gd name="T40" fmla="*/ 0 h 2016"/>
                  <a:gd name="T41" fmla="*/ 185 w 185"/>
                  <a:gd name="T42" fmla="*/ 2016 h 20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5" h="2016">
                    <a:moveTo>
                      <a:pt x="182" y="0"/>
                    </a:moveTo>
                    <a:lnTo>
                      <a:pt x="179" y="474"/>
                    </a:lnTo>
                    <a:lnTo>
                      <a:pt x="140" y="602"/>
                    </a:lnTo>
                    <a:lnTo>
                      <a:pt x="70" y="710"/>
                    </a:lnTo>
                    <a:lnTo>
                      <a:pt x="19" y="819"/>
                    </a:lnTo>
                    <a:lnTo>
                      <a:pt x="0" y="986"/>
                    </a:lnTo>
                    <a:lnTo>
                      <a:pt x="12" y="1107"/>
                    </a:lnTo>
                    <a:lnTo>
                      <a:pt x="32" y="1190"/>
                    </a:lnTo>
                    <a:lnTo>
                      <a:pt x="70" y="1274"/>
                    </a:lnTo>
                    <a:lnTo>
                      <a:pt x="140" y="1382"/>
                    </a:lnTo>
                    <a:lnTo>
                      <a:pt x="172" y="1478"/>
                    </a:lnTo>
                    <a:lnTo>
                      <a:pt x="185" y="1581"/>
                    </a:lnTo>
                    <a:lnTo>
                      <a:pt x="183" y="201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29" name="Freeform 1042"/>
              <p:cNvSpPr>
                <a:spLocks/>
              </p:cNvSpPr>
              <p:nvPr/>
            </p:nvSpPr>
            <p:spPr bwMode="auto">
              <a:xfrm>
                <a:off x="3072" y="624"/>
                <a:ext cx="141" cy="2064"/>
              </a:xfrm>
              <a:custGeom>
                <a:avLst/>
                <a:gdLst>
                  <a:gd name="T0" fmla="*/ 0 w 141"/>
                  <a:gd name="T1" fmla="*/ 0 h 2064"/>
                  <a:gd name="T2" fmla="*/ 0 w 141"/>
                  <a:gd name="T3" fmla="*/ 528 h 2064"/>
                  <a:gd name="T4" fmla="*/ 19 w 141"/>
                  <a:gd name="T5" fmla="*/ 662 h 2064"/>
                  <a:gd name="T6" fmla="*/ 90 w 141"/>
                  <a:gd name="T7" fmla="*/ 797 h 2064"/>
                  <a:gd name="T8" fmla="*/ 115 w 141"/>
                  <a:gd name="T9" fmla="*/ 880 h 2064"/>
                  <a:gd name="T10" fmla="*/ 141 w 141"/>
                  <a:gd name="T11" fmla="*/ 1002 h 2064"/>
                  <a:gd name="T12" fmla="*/ 134 w 141"/>
                  <a:gd name="T13" fmla="*/ 1142 h 2064"/>
                  <a:gd name="T14" fmla="*/ 109 w 141"/>
                  <a:gd name="T15" fmla="*/ 1251 h 2064"/>
                  <a:gd name="T16" fmla="*/ 26 w 141"/>
                  <a:gd name="T17" fmla="*/ 1437 h 2064"/>
                  <a:gd name="T18" fmla="*/ 0 w 141"/>
                  <a:gd name="T19" fmla="*/ 1571 h 2064"/>
                  <a:gd name="T20" fmla="*/ 1 w 141"/>
                  <a:gd name="T21" fmla="*/ 2064 h 20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1"/>
                  <a:gd name="T34" fmla="*/ 0 h 2064"/>
                  <a:gd name="T35" fmla="*/ 141 w 141"/>
                  <a:gd name="T36" fmla="*/ 2064 h 20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1" h="2064">
                    <a:moveTo>
                      <a:pt x="0" y="0"/>
                    </a:moveTo>
                    <a:lnTo>
                      <a:pt x="0" y="528"/>
                    </a:lnTo>
                    <a:lnTo>
                      <a:pt x="19" y="662"/>
                    </a:lnTo>
                    <a:lnTo>
                      <a:pt x="90" y="797"/>
                    </a:lnTo>
                    <a:lnTo>
                      <a:pt x="115" y="880"/>
                    </a:lnTo>
                    <a:lnTo>
                      <a:pt x="141" y="1002"/>
                    </a:lnTo>
                    <a:lnTo>
                      <a:pt x="134" y="1142"/>
                    </a:lnTo>
                    <a:lnTo>
                      <a:pt x="109" y="1251"/>
                    </a:lnTo>
                    <a:lnTo>
                      <a:pt x="26" y="1437"/>
                    </a:lnTo>
                    <a:lnTo>
                      <a:pt x="0" y="1571"/>
                    </a:lnTo>
                    <a:lnTo>
                      <a:pt x="1" y="2064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30" name="Oval 1043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288" cy="624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Text Box 1044"/>
              <p:cNvSpPr txBox="1">
                <a:spLocks noChangeArrowheads="1"/>
              </p:cNvSpPr>
              <p:nvPr/>
            </p:nvSpPr>
            <p:spPr bwMode="auto">
              <a:xfrm>
                <a:off x="2064" y="2784"/>
                <a:ext cx="1968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th-TH" sz="2400" b="1">
                    <a:latin typeface="Times New Roman" pitchFamily="18" charset="0"/>
                  </a:rPr>
                  <a:t>submucosal or intramural mass</a:t>
                </a:r>
                <a:endParaRPr lang="th-TH" sz="2400" b="1"/>
              </a:p>
            </p:txBody>
          </p:sp>
        </p:grpSp>
        <p:sp>
          <p:nvSpPr>
            <p:cNvPr id="17426" name="Text Box 1045"/>
            <p:cNvSpPr txBox="1">
              <a:spLocks noChangeArrowheads="1"/>
            </p:cNvSpPr>
            <p:nvPr/>
          </p:nvSpPr>
          <p:spPr bwMode="auto">
            <a:xfrm>
              <a:off x="2160" y="2304"/>
              <a:ext cx="347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20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9" name="Group 1046"/>
          <p:cNvGrpSpPr>
            <a:grpSpLocks/>
          </p:cNvGrpSpPr>
          <p:nvPr/>
        </p:nvGrpSpPr>
        <p:grpSpPr bwMode="auto">
          <a:xfrm>
            <a:off x="5943600" y="1871663"/>
            <a:ext cx="2743200" cy="3157537"/>
            <a:chOff x="3600" y="624"/>
            <a:chExt cx="1680" cy="2525"/>
          </a:xfrm>
        </p:grpSpPr>
        <p:grpSp>
          <p:nvGrpSpPr>
            <p:cNvPr id="10" name="Group 1047"/>
            <p:cNvGrpSpPr>
              <a:grpSpLocks/>
            </p:cNvGrpSpPr>
            <p:nvPr/>
          </p:nvGrpSpPr>
          <p:grpSpPr bwMode="auto">
            <a:xfrm>
              <a:off x="3745" y="624"/>
              <a:ext cx="1535" cy="2525"/>
              <a:chOff x="3745" y="624"/>
              <a:chExt cx="1535" cy="2525"/>
            </a:xfrm>
          </p:grpSpPr>
          <p:grpSp>
            <p:nvGrpSpPr>
              <p:cNvPr id="11" name="Group 1048"/>
              <p:cNvGrpSpPr>
                <a:grpSpLocks/>
              </p:cNvGrpSpPr>
              <p:nvPr/>
            </p:nvGrpSpPr>
            <p:grpSpPr bwMode="auto">
              <a:xfrm>
                <a:off x="3984" y="624"/>
                <a:ext cx="48" cy="2064"/>
                <a:chOff x="864" y="816"/>
                <a:chExt cx="48" cy="2064"/>
              </a:xfrm>
            </p:grpSpPr>
            <p:sp>
              <p:nvSpPr>
                <p:cNvPr id="17423" name="Line 1049"/>
                <p:cNvSpPr>
                  <a:spLocks noChangeShapeType="1"/>
                </p:cNvSpPr>
                <p:nvPr/>
              </p:nvSpPr>
              <p:spPr bwMode="auto">
                <a:xfrm>
                  <a:off x="864" y="816"/>
                  <a:ext cx="0" cy="206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424" name="Line 1050"/>
                <p:cNvSpPr>
                  <a:spLocks noChangeShapeType="1"/>
                </p:cNvSpPr>
                <p:nvPr/>
              </p:nvSpPr>
              <p:spPr bwMode="auto">
                <a:xfrm>
                  <a:off x="912" y="816"/>
                  <a:ext cx="0" cy="206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7419" name="Freeform 1051"/>
              <p:cNvSpPr>
                <a:spLocks/>
              </p:cNvSpPr>
              <p:nvPr/>
            </p:nvSpPr>
            <p:spPr bwMode="auto">
              <a:xfrm>
                <a:off x="4339" y="672"/>
                <a:ext cx="126" cy="2016"/>
              </a:xfrm>
              <a:custGeom>
                <a:avLst/>
                <a:gdLst>
                  <a:gd name="T0" fmla="*/ 125 w 126"/>
                  <a:gd name="T1" fmla="*/ 0 h 2016"/>
                  <a:gd name="T2" fmla="*/ 103 w 126"/>
                  <a:gd name="T3" fmla="*/ 275 h 2016"/>
                  <a:gd name="T4" fmla="*/ 51 w 126"/>
                  <a:gd name="T5" fmla="*/ 544 h 2016"/>
                  <a:gd name="T6" fmla="*/ 13 w 126"/>
                  <a:gd name="T7" fmla="*/ 698 h 2016"/>
                  <a:gd name="T8" fmla="*/ 0 w 126"/>
                  <a:gd name="T9" fmla="*/ 864 h 2016"/>
                  <a:gd name="T10" fmla="*/ 13 w 126"/>
                  <a:gd name="T11" fmla="*/ 1030 h 2016"/>
                  <a:gd name="T12" fmla="*/ 39 w 126"/>
                  <a:gd name="T13" fmla="*/ 1158 h 2016"/>
                  <a:gd name="T14" fmla="*/ 83 w 126"/>
                  <a:gd name="T15" fmla="*/ 1338 h 2016"/>
                  <a:gd name="T16" fmla="*/ 96 w 126"/>
                  <a:gd name="T17" fmla="*/ 1421 h 2016"/>
                  <a:gd name="T18" fmla="*/ 103 w 126"/>
                  <a:gd name="T19" fmla="*/ 1510 h 2016"/>
                  <a:gd name="T20" fmla="*/ 126 w 126"/>
                  <a:gd name="T21" fmla="*/ 2016 h 20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6"/>
                  <a:gd name="T34" fmla="*/ 0 h 2016"/>
                  <a:gd name="T35" fmla="*/ 126 w 126"/>
                  <a:gd name="T36" fmla="*/ 2016 h 20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6" h="2016">
                    <a:moveTo>
                      <a:pt x="125" y="0"/>
                    </a:moveTo>
                    <a:lnTo>
                      <a:pt x="103" y="275"/>
                    </a:lnTo>
                    <a:lnTo>
                      <a:pt x="51" y="544"/>
                    </a:lnTo>
                    <a:lnTo>
                      <a:pt x="13" y="698"/>
                    </a:lnTo>
                    <a:lnTo>
                      <a:pt x="0" y="864"/>
                    </a:lnTo>
                    <a:lnTo>
                      <a:pt x="13" y="1030"/>
                    </a:lnTo>
                    <a:lnTo>
                      <a:pt x="39" y="1158"/>
                    </a:lnTo>
                    <a:lnTo>
                      <a:pt x="83" y="1338"/>
                    </a:lnTo>
                    <a:lnTo>
                      <a:pt x="96" y="1421"/>
                    </a:lnTo>
                    <a:lnTo>
                      <a:pt x="103" y="1510"/>
                    </a:lnTo>
                    <a:lnTo>
                      <a:pt x="126" y="201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20" name="Freeform 1052"/>
              <p:cNvSpPr>
                <a:spLocks/>
              </p:cNvSpPr>
              <p:nvPr/>
            </p:nvSpPr>
            <p:spPr bwMode="auto">
              <a:xfrm>
                <a:off x="4288" y="672"/>
                <a:ext cx="129" cy="2016"/>
              </a:xfrm>
              <a:custGeom>
                <a:avLst/>
                <a:gdLst>
                  <a:gd name="T0" fmla="*/ 128 w 129"/>
                  <a:gd name="T1" fmla="*/ 0 h 2016"/>
                  <a:gd name="T2" fmla="*/ 102 w 129"/>
                  <a:gd name="T3" fmla="*/ 326 h 2016"/>
                  <a:gd name="T4" fmla="*/ 64 w 129"/>
                  <a:gd name="T5" fmla="*/ 499 h 2016"/>
                  <a:gd name="T6" fmla="*/ 32 w 129"/>
                  <a:gd name="T7" fmla="*/ 659 h 2016"/>
                  <a:gd name="T8" fmla="*/ 6 w 129"/>
                  <a:gd name="T9" fmla="*/ 838 h 2016"/>
                  <a:gd name="T10" fmla="*/ 6 w 129"/>
                  <a:gd name="T11" fmla="*/ 896 h 2016"/>
                  <a:gd name="T12" fmla="*/ 0 w 129"/>
                  <a:gd name="T13" fmla="*/ 915 h 2016"/>
                  <a:gd name="T14" fmla="*/ 6 w 129"/>
                  <a:gd name="T15" fmla="*/ 954 h 2016"/>
                  <a:gd name="T16" fmla="*/ 26 w 129"/>
                  <a:gd name="T17" fmla="*/ 1050 h 2016"/>
                  <a:gd name="T18" fmla="*/ 64 w 129"/>
                  <a:gd name="T19" fmla="*/ 1229 h 2016"/>
                  <a:gd name="T20" fmla="*/ 90 w 129"/>
                  <a:gd name="T21" fmla="*/ 1357 h 2016"/>
                  <a:gd name="T22" fmla="*/ 102 w 129"/>
                  <a:gd name="T23" fmla="*/ 1472 h 2016"/>
                  <a:gd name="T24" fmla="*/ 129 w 129"/>
                  <a:gd name="T25" fmla="*/ 2016 h 20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9"/>
                  <a:gd name="T40" fmla="*/ 0 h 2016"/>
                  <a:gd name="T41" fmla="*/ 129 w 129"/>
                  <a:gd name="T42" fmla="*/ 2016 h 20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9" h="2016">
                    <a:moveTo>
                      <a:pt x="128" y="0"/>
                    </a:moveTo>
                    <a:lnTo>
                      <a:pt x="102" y="326"/>
                    </a:lnTo>
                    <a:lnTo>
                      <a:pt x="64" y="499"/>
                    </a:lnTo>
                    <a:lnTo>
                      <a:pt x="32" y="659"/>
                    </a:lnTo>
                    <a:lnTo>
                      <a:pt x="6" y="838"/>
                    </a:lnTo>
                    <a:lnTo>
                      <a:pt x="6" y="896"/>
                    </a:lnTo>
                    <a:lnTo>
                      <a:pt x="0" y="915"/>
                    </a:lnTo>
                    <a:lnTo>
                      <a:pt x="6" y="954"/>
                    </a:lnTo>
                    <a:lnTo>
                      <a:pt x="26" y="1050"/>
                    </a:lnTo>
                    <a:lnTo>
                      <a:pt x="64" y="1229"/>
                    </a:lnTo>
                    <a:lnTo>
                      <a:pt x="90" y="1357"/>
                    </a:lnTo>
                    <a:lnTo>
                      <a:pt x="102" y="1472"/>
                    </a:lnTo>
                    <a:lnTo>
                      <a:pt x="129" y="201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21" name="Oval 1053"/>
              <p:cNvSpPr>
                <a:spLocks noChangeArrowheads="1"/>
              </p:cNvSpPr>
              <p:nvPr/>
            </p:nvSpPr>
            <p:spPr bwMode="auto">
              <a:xfrm>
                <a:off x="4368" y="1056"/>
                <a:ext cx="480" cy="1008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Text Box 1054"/>
              <p:cNvSpPr txBox="1">
                <a:spLocks noChangeArrowheads="1"/>
              </p:cNvSpPr>
              <p:nvPr/>
            </p:nvSpPr>
            <p:spPr bwMode="auto">
              <a:xfrm>
                <a:off x="3745" y="2784"/>
                <a:ext cx="153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th-TH" sz="2400" b="1">
                    <a:latin typeface="Times New Roman" pitchFamily="18" charset="0"/>
                  </a:rPr>
                  <a:t>extrinsic mass</a:t>
                </a:r>
                <a:endParaRPr lang="th-TH" sz="2400" b="1"/>
              </a:p>
            </p:txBody>
          </p:sp>
        </p:grpSp>
        <p:sp>
          <p:nvSpPr>
            <p:cNvPr id="17417" name="Text Box 1055"/>
            <p:cNvSpPr txBox="1">
              <a:spLocks noChangeArrowheads="1"/>
            </p:cNvSpPr>
            <p:nvPr/>
          </p:nvSpPr>
          <p:spPr bwMode="auto">
            <a:xfrm>
              <a:off x="3600" y="2304"/>
              <a:ext cx="279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200"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17413" name="Rectangle 1056"/>
          <p:cNvSpPr>
            <a:spLocks noChangeArrowheads="1"/>
          </p:cNvSpPr>
          <p:nvPr/>
        </p:nvSpPr>
        <p:spPr bwMode="auto">
          <a:xfrm>
            <a:off x="381000" y="48768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CordiaUPC" pitchFamily="34" charset="-34"/>
              <a:cs typeface="Cordia New" pitchFamily="34" charset="-34"/>
            </a:endParaRPr>
          </a:p>
        </p:txBody>
      </p:sp>
      <p:sp>
        <p:nvSpPr>
          <p:cNvPr id="17414" name="Rectangle 1057"/>
          <p:cNvSpPr>
            <a:spLocks noChangeArrowheads="1"/>
          </p:cNvSpPr>
          <p:nvPr/>
        </p:nvSpPr>
        <p:spPr bwMode="auto">
          <a:xfrm>
            <a:off x="381000" y="53340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7415" name="Rectangle 1058"/>
          <p:cNvSpPr>
            <a:spLocks noGrp="1" noChangeArrowheads="1"/>
          </p:cNvSpPr>
          <p:nvPr>
            <p:ph type="title"/>
          </p:nvPr>
        </p:nvSpPr>
        <p:spPr>
          <a:xfrm>
            <a:off x="3352800" y="457200"/>
            <a:ext cx="3962400" cy="838200"/>
          </a:xfrm>
        </p:spPr>
        <p:txBody>
          <a:bodyPr/>
          <a:lstStyle/>
          <a:p>
            <a:r>
              <a:rPr lang="en-US" sz="4000" b="1">
                <a:solidFill>
                  <a:srgbClr val="FF0000"/>
                </a:solidFill>
              </a:rPr>
              <a:t>Principles </a:t>
            </a:r>
            <a:endParaRPr lang="th-TH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ordiaUPC" pitchFamily="34" charset="-34"/>
                <a:cs typeface="Cordia New"/>
              </a:rPr>
              <a:t>Mucosal Mass</a:t>
            </a:r>
            <a:endParaRPr lang="th-TH" sz="4000" b="1" dirty="0">
              <a:solidFill>
                <a:schemeClr val="accent6">
                  <a:lumMod val="75000"/>
                </a:schemeClr>
              </a:solidFill>
              <a:latin typeface="CordiaUPC" pitchFamily="34" charset="-34"/>
              <a:cs typeface="Cordia New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658938"/>
            <a:ext cx="8305800" cy="4970462"/>
            <a:chOff x="566" y="336"/>
            <a:chExt cx="4714" cy="2400"/>
          </a:xfrm>
        </p:grpSpPr>
        <p:pic>
          <p:nvPicPr>
            <p:cNvPr id="18436" name="Picture 4" descr="C:\party\New Folder\Be14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76" y="345"/>
              <a:ext cx="2304" cy="2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7" name="Picture 5" descr="C:\party\New Folder\BE15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336"/>
              <a:ext cx="2256" cy="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566" y="2340"/>
              <a:ext cx="22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600" b="1"/>
                <a:t>A</a:t>
              </a:r>
              <a:endParaRPr lang="th-TH"/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2966" y="2349"/>
              <a:ext cx="21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600" b="1">
                  <a:latin typeface="CordiaUPC" pitchFamily="34" charset="-34"/>
                </a:rPr>
                <a:t>B</a:t>
              </a:r>
              <a:endParaRPr lang="th-TH"/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1776" y="1920"/>
              <a:ext cx="240" cy="96"/>
            </a:xfrm>
            <a:prstGeom prst="leftArrow">
              <a:avLst>
                <a:gd name="adj1" fmla="val 50000"/>
                <a:gd name="adj2" fmla="val 6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4176" y="1680"/>
              <a:ext cx="240" cy="96"/>
            </a:xfrm>
            <a:prstGeom prst="rightArrow">
              <a:avLst>
                <a:gd name="adj1" fmla="val 50000"/>
                <a:gd name="adj2" fmla="val 6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:\GI-picture\lleio-es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3375"/>
            <a:ext cx="769620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609600"/>
            <a:ext cx="82518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ordia New"/>
              </a:rPr>
              <a:t>Sub Mucosal or Intra mural mass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286000" y="304800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00B050"/>
                </a:solidFill>
              </a:rPr>
              <a:t>Contrast media</a:t>
            </a:r>
            <a:br>
              <a:rPr lang="en-US">
                <a:solidFill>
                  <a:srgbClr val="FFFF00"/>
                </a:solidFill>
              </a:rPr>
            </a:br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838200" y="2743200"/>
            <a:ext cx="7848600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Wingdings" pitchFamily="2" charset="2"/>
              <a:buChar char="v"/>
              <a:defRPr/>
            </a:pPr>
            <a:r>
              <a:rPr lang="en-US" sz="2400" dirty="0"/>
              <a:t>Substances that attenuates the beam to a   	different degree than the surrounding 	tissue</a:t>
            </a:r>
          </a:p>
          <a:p>
            <a:pPr lvl="1">
              <a:defRPr/>
            </a:pPr>
            <a:endParaRPr lang="en-US" sz="2400" dirty="0"/>
          </a:p>
          <a:p>
            <a:pPr marL="914400" lvl="1" indent="-457200">
              <a:buFont typeface="Wingdings" pitchFamily="2" charset="2"/>
              <a:buChar char="v"/>
              <a:defRPr/>
            </a:pPr>
            <a:r>
              <a:rPr lang="en-US" sz="2400" dirty="0"/>
              <a:t>Used to enhance areas of the body that have 	the same attenuation of surrounding tissue</a:t>
            </a:r>
          </a:p>
          <a:p>
            <a:pPr lvl="1">
              <a:defRPr/>
            </a:pPr>
            <a:endParaRPr lang="en-US" sz="2400" dirty="0"/>
          </a:p>
          <a:p>
            <a:pPr marL="914400" lvl="1" indent="-457200">
              <a:buFont typeface="Wingdings" pitchFamily="2" charset="2"/>
              <a:buChar char="v"/>
              <a:defRPr/>
            </a:pPr>
            <a:r>
              <a:rPr lang="en-US" sz="2400" dirty="0"/>
              <a:t>Contrast media increases contrast on film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Basic Radiographic Opacities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467600" cy="37242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u="sng"/>
              <a:t>Radiographic image:</a:t>
            </a:r>
            <a:r>
              <a:rPr lang="en-US"/>
              <a:t> It is produced when x- ray goes through the body part: penetration and absorption,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	hence==</a:t>
            </a:r>
            <a:r>
              <a:rPr lang="en-US">
                <a:sym typeface="Wingdings" pitchFamily="2" charset="2"/>
              </a:rPr>
              <a:t> What you got??</a:t>
            </a:r>
          </a:p>
          <a:p>
            <a:pPr>
              <a:buFont typeface="Wingdings" pitchFamily="2" charset="2"/>
              <a:buNone/>
            </a:pPr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Basic radiographic opacities</a:t>
            </a:r>
            <a:r>
              <a:rPr lang="en-US"/>
              <a:t> 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791200" y="3276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6553200" y="3352800"/>
            <a:ext cx="0" cy="990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5791200" y="4343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371600" y="4953000"/>
            <a:ext cx="685800" cy="381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286000" y="4953000"/>
            <a:ext cx="6858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200400" y="4953000"/>
            <a:ext cx="685800" cy="3810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114800" y="4953000"/>
            <a:ext cx="6858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105400" y="49530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371600" y="5715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371600" y="54102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  Air              Fat          Water         Bone       Metal/+Contrast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295400" y="5867400"/>
            <a:ext cx="5257800" cy="3667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BLACK</a:t>
            </a:r>
            <a:r>
              <a:rPr lang="en-US" b="1" dirty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b="1" dirty="0">
                <a:solidFill>
                  <a:schemeClr val="bg1">
                    <a:lumMod val="25000"/>
                  </a:schemeClr>
                </a:solidFill>
                <a:sym typeface="Wingdings" pitchFamily="2" charset="2"/>
              </a:rPr>
              <a:t>GREY</a:t>
            </a:r>
            <a:r>
              <a:rPr lang="en-US" b="1" dirty="0">
                <a:solidFill>
                  <a:schemeClr val="tx2"/>
                </a:solidFill>
                <a:sym typeface="Wingdings" pitchFamily="2" charset="2"/>
              </a:rPr>
              <a:t> 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GREY </a:t>
            </a:r>
            <a:r>
              <a:rPr lang="en-US" b="1" dirty="0">
                <a:solidFill>
                  <a:schemeClr val="tx2"/>
                </a:solidFill>
                <a:sym typeface="Wingdings" pitchFamily="2" charset="2"/>
              </a:rPr>
              <a:t>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sym typeface="Wingdings" pitchFamily="2" charset="2"/>
              </a:rPr>
              <a:t>GREY</a:t>
            </a:r>
            <a:r>
              <a:rPr lang="en-US" b="1" dirty="0">
                <a:solidFill>
                  <a:schemeClr val="tx2"/>
                </a:solidFill>
                <a:sym typeface="Wingdings" pitchFamily="2" charset="2"/>
              </a:rPr>
              <a:t>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WHITE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143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Contrast Radiography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01000" cy="4724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dirty="0"/>
              <a:t>Tissue radio density and its surrounding is deliberately altered, for better visualization and demarcation.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/>
              <a:t>Group of radiographic procedures performed by administration of a contrast medium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What for??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Visualization of individual organs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Enhance lesions in a particular organ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Some physiologic information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Always performed after a survey radiograph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Contrast Media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3058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Positive Contrast Media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(absorb X rays = </a:t>
            </a:r>
            <a:r>
              <a:rPr lang="en-US" sz="2400" dirty="0" err="1">
                <a:solidFill>
                  <a:srgbClr val="0070C0"/>
                </a:solidFill>
              </a:rPr>
              <a:t>radiopaque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endParaRPr lang="en-US" sz="2400" b="1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Barium (inert, not metabolized or absorbed)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400" dirty="0"/>
              <a:t>Liquid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400" dirty="0"/>
              <a:t>Paste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Iodine: Tri – iodinated derivatives of benzoic acid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400" dirty="0"/>
              <a:t>Ionic-</a:t>
            </a:r>
            <a:r>
              <a:rPr lang="en-US" sz="2400" dirty="0" err="1"/>
              <a:t>Diatrizoate</a:t>
            </a:r>
            <a:r>
              <a:rPr lang="en-US" sz="2400" dirty="0"/>
              <a:t>, </a:t>
            </a:r>
            <a:r>
              <a:rPr lang="en-US" sz="2400" dirty="0" err="1"/>
              <a:t>Iothalamate</a:t>
            </a:r>
            <a:r>
              <a:rPr lang="en-US" sz="2400" dirty="0"/>
              <a:t> (Anion)</a:t>
            </a:r>
          </a:p>
          <a:p>
            <a:pPr lvl="2">
              <a:lnSpc>
                <a:spcPct val="90000"/>
              </a:lnSpc>
              <a:buNone/>
              <a:defRPr/>
            </a:pPr>
            <a:r>
              <a:rPr lang="en-US" dirty="0"/>
              <a:t>               Sodium, </a:t>
            </a:r>
            <a:r>
              <a:rPr lang="en-US" dirty="0" err="1"/>
              <a:t>Meglumine</a:t>
            </a:r>
            <a:r>
              <a:rPr lang="en-US" dirty="0"/>
              <a:t> (Cation)</a:t>
            </a:r>
            <a:endParaRPr lang="en-US" sz="2400" dirty="0"/>
          </a:p>
          <a:p>
            <a:pPr lvl="2">
              <a:lnSpc>
                <a:spcPct val="90000"/>
              </a:lnSpc>
              <a:defRPr/>
            </a:pPr>
            <a:r>
              <a:rPr lang="en-US" sz="2400" dirty="0"/>
              <a:t>Non – ionic</a:t>
            </a:r>
          </a:p>
          <a:p>
            <a:pPr lvl="2">
              <a:lnSpc>
                <a:spcPct val="90000"/>
              </a:lnSpc>
              <a:buNone/>
              <a:defRPr/>
            </a:pPr>
            <a:r>
              <a:rPr lang="en-US" dirty="0"/>
              <a:t>                 </a:t>
            </a:r>
            <a:r>
              <a:rPr lang="en-US" dirty="0" err="1"/>
              <a:t>Iohexol</a:t>
            </a:r>
            <a:r>
              <a:rPr lang="en-US" dirty="0"/>
              <a:t>, </a:t>
            </a:r>
            <a:r>
              <a:rPr lang="en-US" dirty="0" err="1"/>
              <a:t>Iopamidole</a:t>
            </a:r>
            <a:endParaRPr lang="en-US" sz="2400" dirty="0"/>
          </a:p>
          <a:p>
            <a:pPr lvl="2">
              <a:lnSpc>
                <a:spcPct val="90000"/>
              </a:lnSpc>
              <a:buNone/>
              <a:defRPr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/>
              <a:t>The elements used for positive contrast should have atomic number (Z) above 50. Example -   </a:t>
            </a:r>
            <a:r>
              <a:rPr lang="en-US" baseline="30000" dirty="0"/>
              <a:t>56</a:t>
            </a:r>
            <a:r>
              <a:rPr lang="en-US" dirty="0"/>
              <a:t>Barium,   </a:t>
            </a:r>
            <a:r>
              <a:rPr lang="en-US" baseline="30000" dirty="0"/>
              <a:t>53</a:t>
            </a:r>
            <a:r>
              <a:rPr lang="en-US" dirty="0"/>
              <a:t>Iodine </a:t>
            </a:r>
            <a:endParaRPr lang="en-IN" dirty="0"/>
          </a:p>
          <a:p>
            <a:pPr lvl="2">
              <a:lnSpc>
                <a:spcPct val="90000"/>
              </a:lnSpc>
              <a:buNone/>
              <a:defRPr/>
            </a:pPr>
            <a:endParaRPr lang="en-US" sz="2400" dirty="0"/>
          </a:p>
          <a:p>
            <a:pPr lvl="1">
              <a:lnSpc>
                <a:spcPct val="90000"/>
              </a:lnSpc>
              <a:defRPr/>
            </a:pPr>
            <a:endParaRPr lang="en-US" sz="2000" dirty="0"/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1800" dirty="0"/>
          </a:p>
          <a:p>
            <a:pPr lvl="2">
              <a:lnSpc>
                <a:spcPct val="90000"/>
              </a:lnSpc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endParaRPr lang="en-US" sz="2000" dirty="0"/>
          </a:p>
          <a:p>
            <a:pPr lvl="1">
              <a:lnSpc>
                <a:spcPct val="90000"/>
              </a:lnSpc>
              <a:defRPr/>
            </a:pPr>
            <a:endParaRPr lang="en-US" sz="2000" dirty="0"/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Negative Contrast Media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(do not absorb X rays = radiolucent)</a:t>
            </a:r>
            <a:endParaRPr lang="en-US" sz="2400" b="1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Air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Carbon dioxide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Nitrous oxide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352800"/>
            <a:ext cx="8001000" cy="1752600"/>
          </a:xfrm>
        </p:spPr>
        <p:txBody>
          <a:bodyPr/>
          <a:lstStyle/>
          <a:p>
            <a:pPr algn="just" eaLnBrk="1" hangingPunct="1"/>
            <a:r>
              <a:rPr lang="en-US" sz="2800">
                <a:solidFill>
                  <a:schemeClr val="hlink"/>
                </a:solidFill>
                <a:cs typeface="Times New Roman" pitchFamily="18" charset="0"/>
              </a:rPr>
              <a:t>Not used with ruptured GIT as it will lead to inflammation, formation of granulomatus mass and fibroma.</a:t>
            </a:r>
            <a:endParaRPr lang="en-IN" sz="280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533400" y="73025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Barium Sulphate preparation</a:t>
            </a:r>
            <a:endParaRPr lang="en-IN" sz="36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295400" y="1600200"/>
            <a:ext cx="40179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Insoluble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Non absorbable by GIT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IN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914400" y="533400"/>
            <a:ext cx="7772400" cy="887413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cs typeface="Times New Roman" pitchFamily="18" charset="0"/>
              </a:rPr>
              <a:t>Water Soluble Iodine Compound</a:t>
            </a:r>
            <a:endParaRPr lang="en-IN" sz="360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762000" y="1600200"/>
            <a:ext cx="7924800" cy="1144588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Commonly used contrast medium having low osmolarity.</a:t>
            </a:r>
            <a:endParaRPr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289560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>
              <a:lnSpc>
                <a:spcPct val="125000"/>
              </a:lnSpc>
              <a:buFont typeface="Calibri" pitchFamily="34" charset="0"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Sodium salt of Iothalamic</a:t>
            </a:r>
          </a:p>
          <a:p>
            <a:pPr indent="450850" algn="just">
              <a:lnSpc>
                <a:spcPct val="125000"/>
              </a:lnSpc>
              <a:buFont typeface="Calibri" pitchFamily="34" charset="0"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Meglumine salt of Iothalamic</a:t>
            </a:r>
          </a:p>
          <a:p>
            <a:pPr indent="450850" algn="just">
              <a:lnSpc>
                <a:spcPct val="125000"/>
              </a:lnSpc>
              <a:buFont typeface="Calibri" pitchFamily="34" charset="0"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Sodium salt of Ditriazoic</a:t>
            </a:r>
          </a:p>
          <a:p>
            <a:pPr indent="450850" algn="just">
              <a:lnSpc>
                <a:spcPct val="125000"/>
              </a:lnSpc>
              <a:buFont typeface="Calibri" pitchFamily="34" charset="0"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Meglumine salt of Ditriazoic</a:t>
            </a:r>
            <a:endParaRPr lang="en-IN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371600"/>
            <a:ext cx="7620000" cy="5105400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	Water soluble organic iodine.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Very useful in liver functions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Excreted exclusively through </a:t>
            </a:r>
            <a:r>
              <a:rPr lang="en-US" sz="2400" dirty="0" err="1">
                <a:cs typeface="Times New Roman" pitchFamily="18" charset="0"/>
              </a:rPr>
              <a:t>biliary</a:t>
            </a:r>
            <a:r>
              <a:rPr lang="en-US" sz="2400" dirty="0">
                <a:cs typeface="Times New Roman" pitchFamily="18" charset="0"/>
              </a:rPr>
              <a:t>-system 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Hence used for outlining </a:t>
            </a:r>
            <a:r>
              <a:rPr lang="en-US" sz="2400" dirty="0" err="1">
                <a:cs typeface="Times New Roman" pitchFamily="18" charset="0"/>
              </a:rPr>
              <a:t>biliary</a:t>
            </a:r>
            <a:r>
              <a:rPr lang="en-US" sz="2400" dirty="0">
                <a:cs typeface="Times New Roman" pitchFamily="18" charset="0"/>
              </a:rPr>
              <a:t> system and gall bladder</a:t>
            </a:r>
            <a:br>
              <a:rPr lang="en-US" sz="2400" dirty="0">
                <a:cs typeface="Times New Roman" pitchFamily="18" charset="0"/>
              </a:rPr>
            </a:br>
            <a:r>
              <a:rPr lang="en-US" sz="2400" dirty="0">
                <a:cs typeface="Times New Roman" pitchFamily="18" charset="0"/>
              </a:rPr>
              <a:t>Mostly used as IV</a:t>
            </a:r>
            <a:br>
              <a:rPr lang="en-US" sz="2400" dirty="0">
                <a:cs typeface="Times New Roman" pitchFamily="18" charset="0"/>
              </a:rPr>
            </a:br>
            <a:br>
              <a:rPr lang="en-US" sz="2400" dirty="0">
                <a:cs typeface="Times New Roman" pitchFamily="18" charset="0"/>
              </a:rPr>
            </a:br>
            <a:r>
              <a:rPr lang="en-US" sz="2000" b="1" dirty="0"/>
              <a:t>Intravenous preparations </a:t>
            </a:r>
            <a:r>
              <a:rPr lang="en-US" sz="2000" dirty="0"/>
              <a:t>– </a:t>
            </a:r>
            <a:r>
              <a:rPr lang="en-US" sz="2000" dirty="0" err="1"/>
              <a:t>Meglumine</a:t>
            </a:r>
            <a:r>
              <a:rPr lang="en-US" sz="2000" dirty="0"/>
              <a:t> </a:t>
            </a:r>
            <a:r>
              <a:rPr lang="en-US" sz="2000" dirty="0" err="1"/>
              <a:t>iodoxamate</a:t>
            </a:r>
            <a:r>
              <a:rPr lang="en-US" sz="2000" dirty="0"/>
              <a:t>, </a:t>
            </a:r>
            <a:r>
              <a:rPr lang="en-US" sz="2000" dirty="0" err="1"/>
              <a:t>ioglycamate</a:t>
            </a:r>
            <a:r>
              <a:rPr lang="en-US" sz="2000" dirty="0"/>
              <a:t>, 					</a:t>
            </a:r>
            <a:r>
              <a:rPr lang="en-US" sz="2000" dirty="0" err="1"/>
              <a:t>iotroxate</a:t>
            </a:r>
            <a:r>
              <a:rPr lang="en-US" sz="2000" dirty="0"/>
              <a:t>.</a:t>
            </a:r>
            <a:br>
              <a:rPr lang="en-IN" sz="2000" dirty="0"/>
            </a:br>
            <a:r>
              <a:rPr lang="en-US" sz="2000" b="1" dirty="0"/>
              <a:t>Oral preparation </a:t>
            </a:r>
            <a:r>
              <a:rPr lang="en-US" sz="2000" dirty="0"/>
              <a:t>:- Sodium </a:t>
            </a:r>
            <a:r>
              <a:rPr lang="en-US" sz="2000" dirty="0" err="1"/>
              <a:t>iopodate</a:t>
            </a:r>
            <a:r>
              <a:rPr lang="en-US" sz="2000" dirty="0"/>
              <a:t>, </a:t>
            </a:r>
            <a:r>
              <a:rPr lang="en-US" sz="2000" dirty="0" err="1"/>
              <a:t>iopanoic</a:t>
            </a:r>
            <a:r>
              <a:rPr lang="en-US" sz="2000" dirty="0"/>
              <a:t> acid </a:t>
            </a:r>
            <a:br>
              <a:rPr lang="en-IN" sz="2000" dirty="0"/>
            </a:br>
            <a:br>
              <a:rPr lang="en-US" sz="2400" dirty="0">
                <a:cs typeface="Times New Roman" pitchFamily="18" charset="0"/>
              </a:rPr>
            </a:br>
            <a:endParaRPr lang="en-IN" sz="2400" dirty="0">
              <a:cs typeface="Times New Roman" pitchFamily="18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533400" y="65405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CHOLECYSTAPAQUES</a:t>
            </a:r>
            <a:endParaRPr lang="en-IN" sz="36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530</Words>
  <Application>Microsoft Office PowerPoint</Application>
  <PresentationFormat>On-screen Show (4:3)</PresentationFormat>
  <Paragraphs>91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Cordia New</vt:lpstr>
      <vt:lpstr>CordiaUPC</vt:lpstr>
      <vt:lpstr>Times New Roman</vt:lpstr>
      <vt:lpstr>Wingdings</vt:lpstr>
      <vt:lpstr>Office Theme</vt:lpstr>
      <vt:lpstr>          Fourth Professional UNIT 3          RADIOLOGY-5 F</vt:lpstr>
      <vt:lpstr>PowerPoint Presentation</vt:lpstr>
      <vt:lpstr>Basic Radiographic Opacities</vt:lpstr>
      <vt:lpstr>Contrast Radiography</vt:lpstr>
      <vt:lpstr>Contrast Media</vt:lpstr>
      <vt:lpstr>Negative Contrast Media  </vt:lpstr>
      <vt:lpstr>Not used with ruptured GIT as it will lead to inflammation, formation of granulomatus mass and fibroma.</vt:lpstr>
      <vt:lpstr>Water Soluble Iodine Compound</vt:lpstr>
      <vt:lpstr> Water soluble organic iodine. Very useful in liver functions Excreted exclusively through biliary-system  Hence used for outlining biliary system and gall bladder Mostly used as IV  Intravenous preparations – Meglumine iodoxamate, ioglycamate,      iotroxate. Oral preparation :- Sodium iopodate, iopanoic acid   </vt:lpstr>
      <vt:lpstr>Viscous and Oily preparation</vt:lpstr>
      <vt:lpstr>EXAMPLES OF CONTRAST RADIOGRAPHY</vt:lpstr>
      <vt:lpstr>Principles </vt:lpstr>
      <vt:lpstr>Mucosal Mass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CONTRAST RADIOGRAPHY</dc:title>
  <dc:creator>Ram</dc:creator>
  <cp:lastModifiedBy>vettiwary@gmail.com</cp:lastModifiedBy>
  <cp:revision>10</cp:revision>
  <dcterms:created xsi:type="dcterms:W3CDTF">2006-08-16T00:00:00Z</dcterms:created>
  <dcterms:modified xsi:type="dcterms:W3CDTF">2020-12-17T05:06:38Z</dcterms:modified>
</cp:coreProperties>
</file>