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7" r:id="rId3"/>
    <p:sldId id="259" r:id="rId4"/>
    <p:sldId id="261" r:id="rId5"/>
    <p:sldId id="298" r:id="rId6"/>
    <p:sldId id="263" r:id="rId7"/>
    <p:sldId id="262" r:id="rId8"/>
    <p:sldId id="265" r:id="rId9"/>
    <p:sldId id="266" r:id="rId10"/>
    <p:sldId id="294" r:id="rId11"/>
    <p:sldId id="267" r:id="rId12"/>
    <p:sldId id="269" r:id="rId13"/>
    <p:sldId id="270" r:id="rId14"/>
    <p:sldId id="295" r:id="rId15"/>
    <p:sldId id="271" r:id="rId16"/>
    <p:sldId id="272" r:id="rId17"/>
    <p:sldId id="296" r:id="rId18"/>
    <p:sldId id="268" r:id="rId19"/>
    <p:sldId id="299" r:id="rId20"/>
    <p:sldId id="273" r:id="rId21"/>
    <p:sldId id="274" r:id="rId22"/>
    <p:sldId id="275" r:id="rId23"/>
    <p:sldId id="276" r:id="rId24"/>
    <p:sldId id="277" r:id="rId25"/>
    <p:sldId id="283" r:id="rId26"/>
    <p:sldId id="278" r:id="rId27"/>
    <p:sldId id="281" r:id="rId28"/>
    <p:sldId id="286" r:id="rId29"/>
    <p:sldId id="287" r:id="rId30"/>
    <p:sldId id="288" r:id="rId31"/>
    <p:sldId id="289" r:id="rId32"/>
    <p:sldId id="293" r:id="rId33"/>
    <p:sldId id="290" r:id="rId34"/>
    <p:sldId id="291" r:id="rId35"/>
    <p:sldId id="292" r:id="rId36"/>
    <p:sldId id="279" r:id="rId37"/>
    <p:sldId id="28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08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2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647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666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10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57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06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4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93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88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53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96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14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2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7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71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B6BAF4-1218-423A-95D2-5D8FC567173A}" type="datetimeFigureOut">
              <a:rPr lang="en-IN" smtClean="0"/>
              <a:t>15-12-2020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9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273" y="533400"/>
            <a:ext cx="1034934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- 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Biostatistics and Computer Application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of Experiment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498764"/>
            <a:ext cx="10792691" cy="579119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Use of Replication: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	For </a:t>
            </a: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proper estimation of error component of variance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ii)	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reduce the magnitude of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standard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error, thereby to make the design of experiment efficient and precise.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iii)	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decide the number of observation (replication) to be recorded under each treatment.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iv)	To decide the number treatments to be tested with the available experimental units.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4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i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provide proper estimation of error component of variance.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500" dirty="0">
                <a:latin typeface="Comic Sans MS" panose="030F0702030302020204" pitchFamily="66" charset="0"/>
              </a:rPr>
              <a:t>	</a:t>
            </a:r>
            <a:r>
              <a:rPr lang="en-IN" sz="3500" dirty="0" smtClean="0">
                <a:latin typeface="Comic Sans MS" panose="030F0702030302020204" pitchFamily="66" charset="0"/>
              </a:rPr>
              <a:t>	Only one observation under each treatment cannot provide the estimation of error.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Each observation is the sum of the: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treatment</a:t>
            </a:r>
            <a:endParaRPr lang="en-IN" sz="30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effect of experimental unit</a:t>
            </a:r>
            <a:r>
              <a:rPr lang="en-IN" sz="3500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500" dirty="0" smtClean="0">
                <a:latin typeface="Comic Sans MS" panose="030F0702030302020204" pitchFamily="66" charset="0"/>
              </a:rPr>
              <a:t> </a:t>
            </a:r>
            <a:r>
              <a:rPr lang="en-IN" sz="35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uncontrolled extraneous factor</a:t>
            </a:r>
            <a:r>
              <a:rPr lang="en-IN" sz="3500" dirty="0" smtClean="0">
                <a:latin typeface="Comic Sans MS" panose="030F0702030302020204" pitchFamily="66" charset="0"/>
              </a:rPr>
              <a:t>  (</a:t>
            </a: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error</a:t>
            </a:r>
            <a:r>
              <a:rPr lang="en-IN" sz="3500" dirty="0" smtClean="0">
                <a:latin typeface="Comic Sans MS" panose="030F0702030302020204" pitchFamily="66" charset="0"/>
              </a:rPr>
              <a:t>)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Influence of factors </a:t>
            </a:r>
            <a:r>
              <a:rPr lang="en-IN" sz="3200" dirty="0">
                <a:latin typeface="Comic Sans MS" panose="030F0702030302020204" pitchFamily="66" charset="0"/>
              </a:rPr>
              <a:t>on lactation milk yield of </a:t>
            </a:r>
            <a:r>
              <a:rPr lang="en-IN" sz="3200" dirty="0" smtClean="0">
                <a:latin typeface="Comic Sans MS" panose="030F0702030302020204" pitchFamily="66" charset="0"/>
              </a:rPr>
              <a:t>the cow: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Y1 = C1 + F1 + E1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Y2 = C2 + F2 + E2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Y1 &amp; Y2 = LMY of cow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C1 &amp; C2 = Genetic effect of cow no.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F1 &amp; F2 = effect of </a:t>
            </a:r>
            <a:r>
              <a:rPr lang="en-IN" sz="3200" dirty="0">
                <a:latin typeface="Comic Sans MS" panose="030F0702030302020204" pitchFamily="66" charset="0"/>
              </a:rPr>
              <a:t>Feed 1 &amp; 2 or </a:t>
            </a:r>
            <a:r>
              <a:rPr lang="en-IN" sz="3200" dirty="0" smtClean="0">
                <a:latin typeface="Comic Sans MS" panose="030F0702030302020204" pitchFamily="66" charset="0"/>
              </a:rPr>
              <a:t>treatments.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E1 &amp; E2 = Extraneous factor or error.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(Y1 – Y2) = (C1 – C2) + (F1 - F2) + (E1 – E2)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There is no possibility of getting separate estimation of error.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94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896600" cy="58327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ii)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reduce the magnitude of standard error (SE):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Why?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Effect of two or more treatments are required to be compared.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Reduction </a:t>
            </a:r>
            <a:r>
              <a:rPr lang="en-IN" sz="3200" dirty="0">
                <a:latin typeface="Comic Sans MS" panose="030F0702030302020204" pitchFamily="66" charset="0"/>
              </a:rPr>
              <a:t>in SE helps in detecting even smaller difference between two treatment means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 increase the efficiency of experiment i.e., to make the design of experiment precise.	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But how?</a:t>
            </a:r>
          </a:p>
          <a:p>
            <a:pPr marL="0" indent="0">
              <a:buNone/>
            </a:pP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8145" y="318651"/>
                <a:ext cx="10945091" cy="55279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SE </a:t>
                </a:r>
                <a:r>
                  <a:rPr lang="en-IN" sz="3200" dirty="0">
                    <a:latin typeface="Comic Sans MS" panose="030F0702030302020204" pitchFamily="66" charset="0"/>
                  </a:rPr>
                  <a:t>of mean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(x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 for </a:t>
                </a:r>
                <a:r>
                  <a:rPr lang="en-IN" sz="3200" dirty="0">
                    <a:latin typeface="Comic Sans MS" panose="030F0702030302020204" pitchFamily="66" charset="0"/>
                  </a:rPr>
                  <a:t>treatment 1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rad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of mean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(x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 for </a:t>
                </a:r>
                <a:r>
                  <a:rPr lang="en-IN" sz="3200" dirty="0">
                    <a:latin typeface="Comic Sans MS" panose="030F0702030302020204" pitchFamily="66" charset="0"/>
                  </a:rPr>
                  <a:t>treatment 2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of difference of two treatment means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IN" sz="3200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IN" sz="3200" dirty="0">
                            <a:latin typeface="Comic Sans MS" panose="030F0702030302020204" pitchFamily="66" charset="0"/>
                          </a:rPr>
                          <m:t> + </m:t>
                        </m:r>
                        <m:f>
                          <m:fPr>
                            <m:ctrlPr>
                              <a:rPr lang="en-IN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reduces with the increase of n1 &amp; n2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Comparison of means by making difference: ( 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– 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IN" sz="3600" baseline="-25000" dirty="0" smtClean="0">
                    <a:latin typeface="Comic Sans MS" panose="030F0702030302020204" pitchFamily="66" charset="0"/>
                  </a:rPr>
                  <a:t>Where, S</a:t>
                </a:r>
                <a:r>
                  <a:rPr lang="en-IN" sz="3600" baseline="-25000" dirty="0">
                    <a:latin typeface="Comic Sans MS" panose="030F0702030302020204" pitchFamily="66" charset="0"/>
                  </a:rPr>
                  <a:t>1</a:t>
                </a:r>
                <a:r>
                  <a:rPr lang="en-IN" sz="3600" baseline="-25000" dirty="0" smtClean="0">
                    <a:latin typeface="Comic Sans MS" panose="030F0702030302020204" pitchFamily="66" charset="0"/>
                  </a:rPr>
                  <a:t>2 and S22 are the variance of sample 1 &amp; 2 respectively.</a:t>
                </a:r>
                <a:endParaRPr lang="en-IN" sz="3200" baseline="-250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8145" y="318651"/>
                <a:ext cx="10945091" cy="5527968"/>
              </a:xfrm>
              <a:blipFill rotWithShape="0">
                <a:blip r:embed="rId2"/>
                <a:stretch>
                  <a:fillRect l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3269669" y="662541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434125" y="4392313"/>
            <a:ext cx="33250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0224265" y="4378679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58293" y="1824877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2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iii) To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decide the number of observation to be recorded under each treatment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 make the Design of experiment precise, for safer side, the </a:t>
            </a:r>
            <a:r>
              <a:rPr lang="en-IN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minimum error degrees of freedom (</a:t>
            </a:r>
            <a:r>
              <a:rPr lang="en-IN" sz="3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should be at least 10</a:t>
            </a:r>
            <a:r>
              <a:rPr lang="en-IN" sz="3200" b="1" dirty="0" smtClean="0">
                <a:latin typeface="Comic Sans MS" panose="030F0702030302020204" pitchFamily="66" charset="0"/>
              </a:rPr>
              <a:t>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In CRD, the minimum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error </a:t>
            </a:r>
            <a:r>
              <a:rPr lang="en-IN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will be decided by the following equation </a:t>
            </a:r>
            <a:r>
              <a:rPr lang="en-IN" sz="3200" dirty="0" smtClean="0">
                <a:latin typeface="Comic Sans MS" panose="030F0702030302020204" pitchFamily="66" charset="0"/>
              </a:rPr>
              <a:t>=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t(n – 1)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	t = no. of treatment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no. of replication per treatment.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3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Suppose 4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treatments / feeds 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are to be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compared. If error </a:t>
                </a:r>
                <a:r>
                  <a:rPr lang="en-IN" sz="3200" dirty="0" err="1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df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is 10, then no. of replication per treatment will be: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10 = 4(n – 1) = 4n – 4 or, 4n = 14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or, 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lang="en-IN" sz="3200" dirty="0">
                    <a:latin typeface="Comic Sans MS" panose="030F0702030302020204" pitchFamily="66" charset="0"/>
                  </a:rPr>
                  <a:t> = 14/4 =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3.5 </a:t>
                </a:r>
                <a14:m>
                  <m:oMath xmlns:m="http://schemas.openxmlformats.org/officeDocument/2006/math">
                    <m:r>
                      <a:rPr lang="en-IN" sz="32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</m:t>
                    </m:r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ü"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That is number of replication per treatment = 4</a:t>
                </a:r>
                <a:endParaRPr lang="en-IN" sz="3200" dirty="0">
                  <a:latin typeface="Comic Sans MS" panose="030F0702030302020204" pitchFamily="66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ü"/>
                </a:pPr>
                <a:r>
                  <a:rPr lang="en-IN" sz="3200" dirty="0">
                    <a:latin typeface="Comic Sans MS" panose="030F0702030302020204" pitchFamily="66" charset="0"/>
                  </a:rPr>
                  <a:t>Thus, total no. of experimental units required,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 = </a:t>
                </a:r>
                <a:r>
                  <a:rPr lang="en-IN" sz="3200" dirty="0" err="1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nxt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= 4x4 =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16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								</a:t>
                </a: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  <a:blipFill>
                <a:blip r:embed="rId2"/>
                <a:stretch>
                  <a:fillRect l="-1507" t="-2222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93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443346"/>
            <a:ext cx="9906000" cy="580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iv)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To decide the number treatments to be tested with the available experimental units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 case of CRD, the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t(n – 1)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			 that is t(n -1)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Total number of experimental units,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nxt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t = no. of treatment &amp;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 n = no. of replication per treatment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8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If total no. animals available, N = 20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Then, no. treatments will be decided by allotting at least 1 </a:t>
            </a:r>
            <a:r>
              <a:rPr lang="en-IN" sz="3200" dirty="0" err="1">
                <a:latin typeface="Comic Sans MS" panose="030F0702030302020204" pitchFamily="66" charset="0"/>
              </a:rPr>
              <a:t>df</a:t>
            </a:r>
            <a:r>
              <a:rPr lang="en-IN" sz="3200" dirty="0">
                <a:latin typeface="Comic Sans MS" panose="030F0702030302020204" pitchFamily="66" charset="0"/>
              </a:rPr>
              <a:t> or 2 animals per treatment.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Hence, N = </a:t>
            </a:r>
            <a:r>
              <a:rPr lang="en-IN" sz="3200" dirty="0" err="1">
                <a:latin typeface="Comic Sans MS" panose="030F0702030302020204" pitchFamily="66" charset="0"/>
              </a:rPr>
              <a:t>nxt</a:t>
            </a:r>
            <a:r>
              <a:rPr lang="en-IN" sz="3200" dirty="0">
                <a:latin typeface="Comic Sans MS" panose="030F0702030302020204" pitchFamily="66" charset="0"/>
              </a:rPr>
              <a:t> or, 20 = 2xt or, t = 20/2 = </a:t>
            </a:r>
            <a:r>
              <a:rPr lang="en-IN" sz="3200" dirty="0" smtClean="0">
                <a:latin typeface="Comic Sans MS" panose="030F0702030302020204" pitchFamily="66" charset="0"/>
              </a:rPr>
              <a:t>10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Local control or blocking</a:t>
            </a:r>
            <a:r>
              <a:rPr lang="en-IN" sz="32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Grouping of experimental units is done to reduce the variability among the experimental units within the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4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51842"/>
              </p:ext>
            </p:extLst>
          </p:nvPr>
        </p:nvGraphicFramePr>
        <p:xfrm>
          <a:off x="1205201" y="1343168"/>
          <a:ext cx="934402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338">
                  <a:extLst>
                    <a:ext uri="{9D8B030D-6E8A-4147-A177-3AD203B41FA5}">
                      <a16:colId xmlns:a16="http://schemas.microsoft.com/office/drawing/2014/main" val="3291410336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762611223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1176985146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1566250180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3967656192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1719886458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Example of Local Control or Blocking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05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Feed 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Feed 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Feed 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Feed 4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16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Rhode</a:t>
                      </a:r>
                      <a:r>
                        <a:rPr lang="en-US" sz="2000" b="1" baseline="0" dirty="0" smtClean="0"/>
                        <a:t> Island Red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440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Breed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New Hampshire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7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White</a:t>
                      </a:r>
                      <a:r>
                        <a:rPr lang="en-US" sz="2000" b="1" baseline="0" dirty="0" smtClean="0"/>
                        <a:t> Plymouth Rock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37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Cornish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</a:p>
                    <a:p>
                      <a:pPr algn="ctr"/>
                      <a:endParaRPr lang="en-US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781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28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 of Experiment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97378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Design of Experiment:</a:t>
            </a:r>
            <a:r>
              <a:rPr lang="en-IN" sz="3200" dirty="0" smtClean="0">
                <a:latin typeface="Comic Sans MS" panose="030F0702030302020204" pitchFamily="66" charset="0"/>
              </a:rPr>
              <a:t> Proper allotment of treatment to the available experimental units.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Treatment:</a:t>
            </a:r>
            <a:r>
              <a:rPr lang="en-IN" sz="3200" dirty="0" smtClean="0">
                <a:latin typeface="Comic Sans MS" panose="030F0702030302020204" pitchFamily="66" charset="0"/>
              </a:rPr>
              <a:t>	It is the factor whose effect is to be studied.</a:t>
            </a:r>
          </a:p>
          <a:p>
            <a:pPr marL="0" indent="0" algn="just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Application of drugs, feeds, conditions, methods, etc.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Experimental units: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subjects or individuals upon which an experiment is conducted.</a:t>
            </a:r>
          </a:p>
          <a:p>
            <a:pPr marL="0" indent="0" algn="just">
              <a:buNone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 </a:t>
            </a:r>
            <a:r>
              <a:rPr lang="en-IN" sz="3200" dirty="0" smtClean="0">
                <a:latin typeface="Comic Sans MS" panose="030F0702030302020204" pitchFamily="66" charset="0"/>
              </a:rPr>
              <a:t>Laboratory animals, primates, cattle, buffalo, sheep, goat, poultry, plant, a plot of land,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697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Types of Design: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Completely Randomized Designed (CRD)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Randomized Block Design (RBD)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Latin Square Design (LSD)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02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pPr algn="ctr"/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Completely Randomized design (CRD)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357745"/>
            <a:ext cx="10674927" cy="4819218"/>
          </a:xfrm>
        </p:spPr>
        <p:txBody>
          <a:bodyPr>
            <a:normAutofit lnSpcReduction="10000"/>
          </a:bodyPr>
          <a:lstStyle/>
          <a:p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CRD is used when experimental units form a homogenous group.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Day old chicks of the same breed.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Very young Laboratory animals – mice, rats, etc. 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iii) In agriculture, several plot of land in the same 	field.</a:t>
            </a:r>
          </a:p>
          <a:p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Allotment of treatment to the experimental units: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Allotment takes place completely at random.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2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Let there are N units and ‘t ‘ treatments, N will be multiple of ‘t’. Then,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Each treatment is allotted with n units at random.</a:t>
            </a:r>
          </a:p>
          <a:p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Total no. of experimental units required: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IT is decided by error degrees of freedom.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For precise test of significance in CRD the minimum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should be at least 10.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62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 CRD, the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t(n – 1)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Q. Five (5) treatments are to be compared. How many number of experimental units will be required?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Ans.	</a:t>
            </a:r>
            <a:r>
              <a:rPr lang="en-IN" sz="3200" dirty="0">
                <a:latin typeface="Comic Sans MS" panose="030F0702030302020204" pitchFamily="66" charset="0"/>
              </a:rPr>
              <a:t>t</a:t>
            </a:r>
            <a:r>
              <a:rPr lang="en-IN" sz="3200" dirty="0" smtClean="0">
                <a:latin typeface="Comic Sans MS" panose="030F0702030302020204" pitchFamily="66" charset="0"/>
              </a:rPr>
              <a:t> = 5,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5(n – 1) = 10,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5n – 5 = 10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5n = 10 + 5 = 15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or, n = 15/5 = 3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Hence, total no. of exp. Units,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= 3x5 = 15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05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874328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Degrees of freedom:</a:t>
            </a:r>
          </a:p>
          <a:p>
            <a:pPr marL="0" indent="0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DF for treatment = t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Error DF = t(n – 1)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Total DF = (</a:t>
            </a:r>
            <a:r>
              <a:rPr lang="en-IN" sz="3200" dirty="0" err="1" smtClean="0">
                <a:latin typeface="Comic Sans MS" panose="030F0702030302020204" pitchFamily="66" charset="0"/>
              </a:rPr>
              <a:t>tn</a:t>
            </a:r>
            <a:r>
              <a:rPr lang="en-IN" sz="3200" dirty="0" smtClean="0">
                <a:latin typeface="Comic Sans MS" panose="030F0702030302020204" pitchFamily="66" charset="0"/>
              </a:rPr>
              <a:t> – 1) = N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Analysis of Variance (ANOVA)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96976"/>
              </p:ext>
            </p:extLst>
          </p:nvPr>
        </p:nvGraphicFramePr>
        <p:xfrm>
          <a:off x="1921164" y="3753812"/>
          <a:ext cx="8926945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1225262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1234355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Degrees of Freedom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Bet</a:t>
                      </a:r>
                      <a:r>
                        <a:rPr lang="en-IN" sz="3200" baseline="30000" dirty="0" err="1" smtClean="0"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IN" sz="3200" baseline="30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Treatment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 –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9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Error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t(n – 1)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9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nt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4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42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72836"/>
            <a:ext cx="10576070" cy="5375563"/>
          </a:xfrm>
        </p:spPr>
        <p:txBody>
          <a:bodyPr/>
          <a:lstStyle/>
          <a:p>
            <a:r>
              <a:rPr lang="en-IN" sz="2800" dirty="0" smtClean="0">
                <a:latin typeface="Comic Sans MS" panose="030F0702030302020204" pitchFamily="66" charset="0"/>
              </a:rPr>
              <a:t>Number of Feed (Treatment) = 4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Total number of animal		= 20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39255"/>
              </p:ext>
            </p:extLst>
          </p:nvPr>
        </p:nvGraphicFramePr>
        <p:xfrm>
          <a:off x="1233053" y="2223214"/>
          <a:ext cx="949036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5182">
                  <a:extLst>
                    <a:ext uri="{9D8B030D-6E8A-4147-A177-3AD203B41FA5}">
                      <a16:colId xmlns:a16="http://schemas.microsoft.com/office/drawing/2014/main" val="3719256999"/>
                    </a:ext>
                  </a:extLst>
                </a:gridCol>
                <a:gridCol w="4745182">
                  <a:extLst>
                    <a:ext uri="{9D8B030D-6E8A-4147-A177-3AD203B41FA5}">
                      <a16:colId xmlns:a16="http://schemas.microsoft.com/office/drawing/2014/main" val="3171849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Degrees</a:t>
                      </a:r>
                      <a:r>
                        <a:rPr lang="en-IN" sz="2400" baseline="0" dirty="0" smtClean="0">
                          <a:latin typeface="Comic Sans MS" panose="030F0702030302020204" pitchFamily="66" charset="0"/>
                        </a:rPr>
                        <a:t> of freedom</a:t>
                      </a:r>
                    </a:p>
                    <a:p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8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Feed (treatment)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3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9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 animal within treatment (Error)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4(5 – 1) = 4x4 = 16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5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– 1 = 19 or, 3 + 16 = 19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0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89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Easy to design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Analysis of data is simple &amp; straight forward.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Statistical analysis do not become complicated if some of the experimental units fail to provide information.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94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Disadvantage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design requires homogeneous set of experimental units.</a:t>
            </a: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If experimental units are not homogenous, the error component will be large and this will make the treatment comparison less efficient.</a:t>
            </a:r>
          </a:p>
        </p:txBody>
      </p:sp>
    </p:spTree>
    <p:extLst>
      <p:ext uri="{BB962C8B-B14F-4D97-AF65-F5344CB8AC3E}">
        <p14:creationId xmlns:p14="http://schemas.microsoft.com/office/powerpoint/2010/main" val="3598710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683354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Randomized Block Design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136073"/>
            <a:ext cx="9952615" cy="5112327"/>
          </a:xfrm>
        </p:spPr>
        <p:txBody>
          <a:bodyPr>
            <a:normAutofit/>
          </a:bodyPr>
          <a:lstStyle/>
          <a:p>
            <a:pPr algn="just"/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This is an improvement over CRD.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This is applied when experimental units are heterogeneous.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All the  experimental units are grouped into different homogeneous blocks according to variability.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Number of experimental units within each block are the multiple of treatments.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81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81892"/>
            <a:ext cx="8946541" cy="5666508"/>
          </a:xfrm>
        </p:spPr>
        <p:txBody>
          <a:bodyPr/>
          <a:lstStyle/>
          <a:p>
            <a:pPr algn="just"/>
            <a:r>
              <a:rPr lang="en-IN" sz="3200" dirty="0">
                <a:latin typeface="Comic Sans MS" panose="030F0702030302020204" pitchFamily="66" charset="0"/>
              </a:rPr>
              <a:t>Allotment of treatment is not completely at random like CRD but the allotment is completely at random within the homogeneous block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1079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471055"/>
            <a:ext cx="11152909" cy="57059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Necessity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an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experiment:</a:t>
            </a:r>
            <a:endParaRPr lang="en-IN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1. To get maximum information from the available 	resources.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2.To </a:t>
            </a:r>
            <a:r>
              <a:rPr lang="en-IN" sz="3200" dirty="0">
                <a:latin typeface="Comic Sans MS" panose="030F0702030302020204" pitchFamily="66" charset="0"/>
              </a:rPr>
              <a:t>know the effect of treatment on 	experimental </a:t>
            </a:r>
            <a:r>
              <a:rPr lang="en-IN" sz="3200" dirty="0" smtClean="0">
                <a:latin typeface="Comic Sans MS" panose="030F0702030302020204" pitchFamily="66" charset="0"/>
              </a:rPr>
              <a:t>	units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and to make comparison between treatments.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To know whether the difference between  		the 	effect of two</a:t>
            </a:r>
            <a:r>
              <a:rPr lang="en-IN" sz="3200" dirty="0">
                <a:latin typeface="Comic Sans MS" panose="030F0702030302020204" pitchFamily="66" charset="0"/>
              </a:rPr>
              <a:t> treatments is </a:t>
            </a:r>
            <a:r>
              <a:rPr lang="en-IN" sz="3200" dirty="0" smtClean="0">
                <a:latin typeface="Comic Sans MS" panose="030F0702030302020204" pitchFamily="66" charset="0"/>
              </a:rPr>
              <a:t>significant or not.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A well designed experiment has a well defined 	method of statistical analysis of data.</a:t>
            </a:r>
          </a:p>
        </p:txBody>
      </p:sp>
    </p:spTree>
    <p:extLst>
      <p:ext uri="{BB962C8B-B14F-4D97-AF65-F5344CB8AC3E}">
        <p14:creationId xmlns:p14="http://schemas.microsoft.com/office/powerpoint/2010/main" val="2853791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540328"/>
            <a:ext cx="9767453" cy="570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To study the effect of certain feed on body weight gain of day old chicks.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Chicks are from different breeds say – New Hampshire, Plymouth Rock, Cornish &amp; Sussex.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Total number of chicks = 80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chicks in each breed = 20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female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Block = 4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19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01783"/>
            <a:ext cx="8946541" cy="584661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Degrees of freedom: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In RBD, each treatment is applied to one experimental unit within each block.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replication of each treatment is equal to number of blocks.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 = 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Number of Block = b</a:t>
            </a:r>
            <a:endParaRPr lang="en-IN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21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98569"/>
              </p:ext>
            </p:extLst>
          </p:nvPr>
        </p:nvGraphicFramePr>
        <p:xfrm>
          <a:off x="1059770" y="2235427"/>
          <a:ext cx="89471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3782998785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855567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DF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3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Blocks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treatment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n-IN" sz="3600" b="1" baseline="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91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Error (Block x Tr.)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(b – 1)(t – 1)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err="1" smtClean="0">
                          <a:latin typeface="Comic Sans MS" panose="030F0702030302020204" pitchFamily="66" charset="0"/>
                        </a:rPr>
                        <a:t>bt</a:t>
                      </a:r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 - 1 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7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0"/>
            <a:ext cx="10871200" cy="6248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Precise test of significance: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The number of blocks and number of treatments will be such that the error degrees of freedom should be at lest 10.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Example: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treatment, t = 4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of block = b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10 = (b – 1)x(4 -1) = (b – 1)x3 or, 10 = 3b – 3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3b = 13 or,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  <a:r>
              <a:rPr lang="en-IN" sz="3200" dirty="0" smtClean="0">
                <a:latin typeface="Comic Sans MS" panose="030F0702030302020204" pitchFamily="66" charset="0"/>
              </a:rPr>
              <a:t> = 13/3 = 4.2 or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Total no. of experimental units</a:t>
            </a:r>
            <a:r>
              <a:rPr lang="en-IN" sz="3200" dirty="0" smtClean="0">
                <a:latin typeface="Comic Sans MS" panose="030F0702030302020204" pitchFamily="66" charset="0"/>
              </a:rPr>
              <a:t> = 4x4 =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16</a:t>
            </a:r>
            <a:endParaRPr lang="en-IN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3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4" y="493486"/>
            <a:ext cx="10871200" cy="5754913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Merit of RBD: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Most frequently used design. It is easy to design with one local control.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Statistical analysis of data is simple but little bit tricky than CRD.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It eliminates one assignable causes of variation among experimental units  by using local control or blocking.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error DF in RBD is lesser than that of CRD due to removal of DF for blocks.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76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3486"/>
            <a:ext cx="9738859" cy="575491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Demerit of RBD: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When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>
                <a:latin typeface="Comic Sans MS" panose="030F0702030302020204" pitchFamily="66" charset="0"/>
              </a:rPr>
              <a:t>number of</a:t>
            </a:r>
            <a:r>
              <a:rPr lang="en-IN" sz="3200" dirty="0" smtClean="0">
                <a:latin typeface="Comic Sans MS" panose="030F0702030302020204" pitchFamily="66" charset="0"/>
              </a:rPr>
              <a:t> treatments to be compared is large then it becomes difficult to get large blocks of homogeneous experimental units.</a:t>
            </a: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analysis of data becomes difficult if one or more than one observation in RBD is missing.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Under such condition it will be necessary to 	remove or omit that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70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68036"/>
            <a:ext cx="8946541" cy="5680363"/>
          </a:xfrm>
        </p:spPr>
        <p:txBody>
          <a:bodyPr/>
          <a:lstStyle/>
          <a:p>
            <a:pPr marL="0" indent="0">
              <a:buNone/>
            </a:pPr>
            <a:endParaRPr lang="en-IN" sz="8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8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		YOU</a:t>
            </a:r>
            <a:endParaRPr lang="en-IN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68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44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6. An ill- designed experiment is not likely to give proper estimates of parameters and comparisons between treatments  with desired precision even if the method of data analysis is very good.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7. The design of experiment is essential to get all the important treatment effects to be compared independently.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655"/>
            <a:ext cx="10515600" cy="5858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mportant considerations: 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Objectives of the study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Types of experimental materials available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3. Characters to be </a:t>
            </a:r>
            <a:r>
              <a:rPr lang="en-IN" sz="3200" dirty="0">
                <a:latin typeface="Comic Sans MS" panose="030F0702030302020204" pitchFamily="66" charset="0"/>
              </a:rPr>
              <a:t>s</a:t>
            </a:r>
            <a:r>
              <a:rPr lang="en-IN" sz="3200" dirty="0" smtClean="0">
                <a:latin typeface="Comic Sans MS" panose="030F0702030302020204" pitchFamily="66" charset="0"/>
              </a:rPr>
              <a:t>tudied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Treatments to be undertaken for comparison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5. Precision required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2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04800"/>
            <a:ext cx="10931235" cy="58721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N" sz="3200" dirty="0" smtClean="0"/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Principles of designing an experiment: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Objective of the experiment, Variability in the 	experimental units, Precision required and comparison 	to be made among various treatment effects must be 	very 	clear to the experimenter.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The design shall be least complicated.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3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When new treatments are under </a:t>
            </a:r>
            <a:r>
              <a:rPr lang="en-IN" sz="3200" dirty="0" smtClean="0">
                <a:latin typeface="Comic Sans MS" panose="030F0702030302020204" pitchFamily="66" charset="0"/>
              </a:rPr>
              <a:t>investigation, </a:t>
            </a:r>
            <a:r>
              <a:rPr lang="en-IN" sz="3200" dirty="0">
                <a:latin typeface="Comic Sans MS" panose="030F0702030302020204" pitchFamily="66" charset="0"/>
              </a:rPr>
              <a:t>a </a:t>
            </a:r>
            <a:r>
              <a:rPr lang="en-IN" sz="3200" dirty="0" smtClean="0">
                <a:latin typeface="Comic Sans MS" panose="030F0702030302020204" pitchFamily="66" charset="0"/>
              </a:rPr>
              <a:t>	tested </a:t>
            </a:r>
            <a:r>
              <a:rPr lang="en-IN" sz="3200" dirty="0">
                <a:latin typeface="Comic Sans MS" panose="030F0702030302020204" pitchFamily="66" charset="0"/>
              </a:rPr>
              <a:t>treatment shall be </a:t>
            </a:r>
            <a:r>
              <a:rPr lang="en-IN" sz="3200" dirty="0" smtClean="0">
                <a:latin typeface="Comic Sans MS" panose="030F0702030302020204" pitchFamily="66" charset="0"/>
              </a:rPr>
              <a:t>kept </a:t>
            </a:r>
            <a:r>
              <a:rPr lang="en-IN" sz="3200" dirty="0">
                <a:latin typeface="Comic Sans MS" panose="030F0702030302020204" pitchFamily="66" charset="0"/>
              </a:rPr>
              <a:t>as a control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Statistical analysis of data should be easy as far as 	possible.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to increase the efficiency of experiment: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andomization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in the allotment of 	treatment to 	the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 smtClean="0">
                <a:latin typeface="Comic Sans MS" panose="030F0702030302020204" pitchFamily="66" charset="0"/>
              </a:rPr>
              <a:t>R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eplication </a:t>
            </a:r>
            <a:r>
              <a:rPr lang="en-IN" sz="3200" dirty="0">
                <a:latin typeface="Comic Sans MS" panose="030F0702030302020204" pitchFamily="66" charset="0"/>
              </a:rPr>
              <a:t>under each treatment.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By using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local 	control </a:t>
            </a:r>
            <a:r>
              <a:rPr lang="en-IN" sz="3200" dirty="0" smtClean="0">
                <a:latin typeface="Comic Sans MS" panose="030F0702030302020204" pitchFamily="66" charset="0"/>
              </a:rPr>
              <a:t>(also </a:t>
            </a:r>
            <a:r>
              <a:rPr lang="en-IN" sz="3200" dirty="0">
                <a:latin typeface="Comic Sans MS" panose="030F0702030302020204" pitchFamily="66" charset="0"/>
              </a:rPr>
              <a:t>known as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blocking</a:t>
            </a:r>
            <a:r>
              <a:rPr lang="en-IN" sz="3200" dirty="0" smtClean="0">
                <a:latin typeface="Comic Sans MS" panose="030F0702030302020204" pitchFamily="66" charset="0"/>
              </a:rPr>
              <a:t>). 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Grouping</a:t>
            </a:r>
            <a:r>
              <a:rPr lang="en-IN" sz="3200" dirty="0" smtClean="0">
                <a:latin typeface="Comic Sans MS" panose="030F0702030302020204" pitchFamily="66" charset="0"/>
              </a:rPr>
              <a:t> of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 is made to make 	them 	homogeneous under each group.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Use 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auxiliary character</a:t>
            </a:r>
            <a:r>
              <a:rPr lang="en-IN" sz="3200" dirty="0" smtClean="0">
                <a:latin typeface="Comic Sans MS" panose="030F0702030302020204" pitchFamily="66" charset="0"/>
              </a:rPr>
              <a:t>, if any.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9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Randomization is a process employed to avoid biasness in the allotment of treatments to the experimental units.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	</a:t>
            </a:r>
            <a:r>
              <a:rPr lang="en-IN" sz="3200" dirty="0" smtClean="0">
                <a:latin typeface="Comic Sans MS" panose="030F0702030302020204" pitchFamily="66" charset="0"/>
              </a:rPr>
              <a:t>	Control		F1			F2		F3		Total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Kids			5				5			5			5				20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of 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Lottery system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Using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table of random numbers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3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2. 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Replication: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It is the number of times the effect of treatment is measured.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I</a:t>
            </a:r>
            <a:r>
              <a:rPr lang="en-IN" sz="3200" dirty="0" smtClean="0">
                <a:latin typeface="Comic Sans MS" panose="030F0702030302020204" pitchFamily="66" charset="0"/>
              </a:rPr>
              <a:t>n other words,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is the number of  observations made under each treatment.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treatments – T1, T2, T3, ……….Tt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obs. under each treatment – n1, n2, n3, ……..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no, of replication under the treatments T1, T2, T3, …………..Tt will be n1, n2, n3, ……….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respectively.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27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2117</TotalTime>
  <Words>837</Words>
  <Application>Microsoft Office PowerPoint</Application>
  <PresentationFormat>Widescreen</PresentationFormat>
  <Paragraphs>239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Cambria Math</vt:lpstr>
      <vt:lpstr>Century Gothic</vt:lpstr>
      <vt:lpstr>Comic Sans MS</vt:lpstr>
      <vt:lpstr>Times New Roman</vt:lpstr>
      <vt:lpstr>Wingdings</vt:lpstr>
      <vt:lpstr>Wingdings 3</vt:lpstr>
      <vt:lpstr>Ion</vt:lpstr>
      <vt:lpstr>PowerPoint Presentation</vt:lpstr>
      <vt:lpstr>Design of Experiment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Completely Randomized design (CRD)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Randomized Block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K.G.mandal</cp:lastModifiedBy>
  <cp:revision>127</cp:revision>
  <dcterms:created xsi:type="dcterms:W3CDTF">2020-06-04T06:23:15Z</dcterms:created>
  <dcterms:modified xsi:type="dcterms:W3CDTF">2020-12-15T07:37:50Z</dcterms:modified>
</cp:coreProperties>
</file>