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256" r:id="rId42"/>
    <p:sldId id="257" r:id="rId43"/>
    <p:sldId id="258" r:id="rId44"/>
    <p:sldId id="259" r:id="rId45"/>
    <p:sldId id="260" r:id="rId46"/>
    <p:sldId id="261" r:id="rId47"/>
    <p:sldId id="306" r:id="rId48"/>
    <p:sldId id="304" r:id="rId49"/>
    <p:sldId id="305" r:id="rId50"/>
    <p:sldId id="26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0C30E-8917-4D0D-97C7-C1D2FD58083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CB2023C-6ED0-4620-9057-41049B51EC27}">
      <dgm:prSet phldrT="[Text]" custT="1"/>
      <dgm:spPr>
        <a:solidFill>
          <a:schemeClr val="accent2">
            <a:lumMod val="40000"/>
            <a:lumOff val="60000"/>
          </a:schemeClr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en-IN" sz="2400" b="1" dirty="0" err="1" smtClean="0">
              <a:solidFill>
                <a:schemeClr val="tx1"/>
              </a:solidFill>
            </a:rPr>
            <a:t>Etiology</a:t>
          </a:r>
          <a:endParaRPr lang="en-IN" sz="2400" b="1" dirty="0">
            <a:solidFill>
              <a:schemeClr val="tx1"/>
            </a:solidFill>
          </a:endParaRPr>
        </a:p>
      </dgm:t>
    </dgm:pt>
    <dgm:pt modelId="{0EEF35BE-DB4A-4B11-BC5B-0CC5572A97D1}" type="parTrans" cxnId="{9CC5E6AD-0357-4926-83D3-34D682F536EC}">
      <dgm:prSet/>
      <dgm:spPr/>
      <dgm:t>
        <a:bodyPr/>
        <a:lstStyle/>
        <a:p>
          <a:endParaRPr lang="en-IN"/>
        </a:p>
      </dgm:t>
    </dgm:pt>
    <dgm:pt modelId="{14706BA3-64F3-48B4-B96B-2CEC5E4BD578}" type="sibTrans" cxnId="{9CC5E6AD-0357-4926-83D3-34D682F536EC}">
      <dgm:prSet/>
      <dgm:spPr/>
      <dgm:t>
        <a:bodyPr/>
        <a:lstStyle/>
        <a:p>
          <a:endParaRPr lang="en-IN"/>
        </a:p>
      </dgm:t>
    </dgm:pt>
    <dgm:pt modelId="{0C00E184-1FAA-42F4-869B-75617544A12C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 w="28575"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r>
            <a:rPr lang="en-IN" sz="2400" b="0" dirty="0" smtClean="0"/>
            <a:t>Bullet-shaped, enveloped RNA virus that belongs to the genus </a:t>
          </a:r>
          <a:r>
            <a:rPr lang="en-IN" sz="2400" b="0" dirty="0" err="1" smtClean="0"/>
            <a:t>Lyssavirus</a:t>
          </a:r>
          <a:r>
            <a:rPr lang="en-IN" sz="2400" b="0" dirty="0" smtClean="0"/>
            <a:t>, of </a:t>
          </a:r>
          <a:r>
            <a:rPr lang="en-IN" sz="2400" b="0" dirty="0" err="1" smtClean="0"/>
            <a:t>Rhabdoviridae</a:t>
          </a:r>
          <a:r>
            <a:rPr lang="en-IN" sz="2400" b="0" dirty="0" smtClean="0"/>
            <a:t> family</a:t>
          </a:r>
          <a:endParaRPr lang="en-IN" sz="2400" b="0" dirty="0"/>
        </a:p>
      </dgm:t>
    </dgm:pt>
    <dgm:pt modelId="{330B4401-1EB8-40F1-9CF2-70C543C82492}" type="parTrans" cxnId="{662B47C6-3F9D-407E-BD82-3E19ACA28A52}">
      <dgm:prSet/>
      <dgm:spPr/>
      <dgm:t>
        <a:bodyPr/>
        <a:lstStyle/>
        <a:p>
          <a:endParaRPr lang="en-IN"/>
        </a:p>
      </dgm:t>
    </dgm:pt>
    <dgm:pt modelId="{8EF88C37-907E-4F41-8F23-62FC12782F61}" type="sibTrans" cxnId="{662B47C6-3F9D-407E-BD82-3E19ACA28A52}">
      <dgm:prSet/>
      <dgm:spPr/>
      <dgm:t>
        <a:bodyPr/>
        <a:lstStyle/>
        <a:p>
          <a:endParaRPr lang="en-IN"/>
        </a:p>
      </dgm:t>
    </dgm:pt>
    <dgm:pt modelId="{7E309D8D-BA9E-411A-94AA-3CB35E7C1A1D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 w="28575"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r>
            <a:rPr lang="en-IN" sz="2400" b="0" dirty="0" smtClean="0"/>
            <a:t>Rabies is a deadly, zoonotic, neurologic disease.</a:t>
          </a:r>
          <a:endParaRPr lang="en-IN" sz="2400" b="0" dirty="0"/>
        </a:p>
      </dgm:t>
    </dgm:pt>
    <dgm:pt modelId="{4529824B-50FF-4907-AED3-546E20370DE7}" type="parTrans" cxnId="{63B6A22E-C013-462B-BED8-1E4D807F3147}">
      <dgm:prSet/>
      <dgm:spPr/>
      <dgm:t>
        <a:bodyPr/>
        <a:lstStyle/>
        <a:p>
          <a:endParaRPr lang="en-IN"/>
        </a:p>
      </dgm:t>
    </dgm:pt>
    <dgm:pt modelId="{56DA7E5D-7099-449B-B2F5-C68E89E1EE5B}" type="sibTrans" cxnId="{63B6A22E-C013-462B-BED8-1E4D807F3147}">
      <dgm:prSet/>
      <dgm:spPr/>
      <dgm:t>
        <a:bodyPr/>
        <a:lstStyle/>
        <a:p>
          <a:endParaRPr lang="en-IN"/>
        </a:p>
      </dgm:t>
    </dgm:pt>
    <dgm:pt modelId="{06DBFB47-3CF0-4B82-A28F-4A6162969284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 w="28575"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r>
            <a:rPr lang="en-IN" sz="2400" b="0" dirty="0" smtClean="0"/>
            <a:t>Readily inactivated by a variety of disinfectants, soaps, ultraviolet light, and heat.</a:t>
          </a:r>
          <a:endParaRPr lang="en-IN" sz="2400" b="0" dirty="0"/>
        </a:p>
      </dgm:t>
    </dgm:pt>
    <dgm:pt modelId="{B02F6620-5B4C-4256-B6BF-D7DFA73D3F35}" type="parTrans" cxnId="{0FA60FE3-57B6-4D36-9CA5-5CEB28C91C00}">
      <dgm:prSet/>
      <dgm:spPr/>
      <dgm:t>
        <a:bodyPr/>
        <a:lstStyle/>
        <a:p>
          <a:endParaRPr lang="en-IN"/>
        </a:p>
      </dgm:t>
    </dgm:pt>
    <dgm:pt modelId="{BDC87C37-9DB8-4BFF-907B-6645187630D5}" type="sibTrans" cxnId="{0FA60FE3-57B6-4D36-9CA5-5CEB28C91C00}">
      <dgm:prSet/>
      <dgm:spPr/>
      <dgm:t>
        <a:bodyPr/>
        <a:lstStyle/>
        <a:p>
          <a:endParaRPr lang="en-IN"/>
        </a:p>
      </dgm:t>
    </dgm:pt>
    <dgm:pt modelId="{0236EB8A-B2C4-455E-A3AB-8F29BC105FAD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 w="28575"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r>
            <a:rPr lang="en-IN" sz="2400" b="0" dirty="0" smtClean="0"/>
            <a:t>There are seven </a:t>
          </a:r>
          <a:r>
            <a:rPr lang="en-IN" sz="2400" b="0" dirty="0" err="1" smtClean="0"/>
            <a:t>lyssavirus</a:t>
          </a:r>
          <a:r>
            <a:rPr lang="en-IN" sz="2400" b="0" dirty="0" smtClean="0"/>
            <a:t> genotypes, where classical rabies virus belongs to genotype 1.</a:t>
          </a:r>
          <a:endParaRPr lang="en-IN" sz="2400" b="0" dirty="0"/>
        </a:p>
      </dgm:t>
    </dgm:pt>
    <dgm:pt modelId="{81E10376-F2A7-4232-A329-46F669BDC7E2}" type="parTrans" cxnId="{120DE57F-11A0-4FC0-8618-7069DD107009}">
      <dgm:prSet/>
      <dgm:spPr/>
      <dgm:t>
        <a:bodyPr/>
        <a:lstStyle/>
        <a:p>
          <a:endParaRPr lang="en-IN"/>
        </a:p>
      </dgm:t>
    </dgm:pt>
    <dgm:pt modelId="{B120774C-38A7-4F31-854B-6098C2A725D6}" type="sibTrans" cxnId="{120DE57F-11A0-4FC0-8618-7069DD107009}">
      <dgm:prSet/>
      <dgm:spPr/>
      <dgm:t>
        <a:bodyPr/>
        <a:lstStyle/>
        <a:p>
          <a:endParaRPr lang="en-IN"/>
        </a:p>
      </dgm:t>
    </dgm:pt>
    <dgm:pt modelId="{39A7E1AD-BCF8-443F-8914-5AFD653A3CB7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 w="28575"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r>
            <a:rPr lang="en-IN" sz="2400" b="0" dirty="0" smtClean="0"/>
            <a:t>The remaining six </a:t>
          </a:r>
          <a:r>
            <a:rPr lang="en-IN" sz="2400" b="0" dirty="0" err="1" smtClean="0"/>
            <a:t>lyssavirus</a:t>
          </a:r>
          <a:r>
            <a:rPr lang="en-IN" sz="2400" b="0" dirty="0" smtClean="0"/>
            <a:t> genotypes primarily infect bats and less frequently cause fatal human encephalitis, which is clinically indistinguishable from classical rabies</a:t>
          </a:r>
          <a:endParaRPr lang="en-IN" sz="2400" b="0" dirty="0"/>
        </a:p>
      </dgm:t>
    </dgm:pt>
    <dgm:pt modelId="{3C275AB3-2C75-4507-A1AD-9F89564DF849}" type="parTrans" cxnId="{BDEDBADE-50C5-434B-9DDE-AF4626BDAACB}">
      <dgm:prSet/>
      <dgm:spPr/>
      <dgm:t>
        <a:bodyPr/>
        <a:lstStyle/>
        <a:p>
          <a:endParaRPr lang="en-IN"/>
        </a:p>
      </dgm:t>
    </dgm:pt>
    <dgm:pt modelId="{97FC2FBD-C6A1-4849-A8EF-35DC7749D02B}" type="sibTrans" cxnId="{BDEDBADE-50C5-434B-9DDE-AF4626BDAACB}">
      <dgm:prSet/>
      <dgm:spPr/>
      <dgm:t>
        <a:bodyPr/>
        <a:lstStyle/>
        <a:p>
          <a:endParaRPr lang="en-IN"/>
        </a:p>
      </dgm:t>
    </dgm:pt>
    <dgm:pt modelId="{44CD6CAD-2AAA-4698-8EAB-BACA503CD79D}" type="pres">
      <dgm:prSet presAssocID="{58D0C30E-8917-4D0D-97C7-C1D2FD5808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0742CE9-3C90-40C6-83D3-E5A5538C41AE}" type="pres">
      <dgm:prSet presAssocID="{CCB2023C-6ED0-4620-9057-41049B51EC27}" presName="linNode" presStyleCnt="0"/>
      <dgm:spPr/>
    </dgm:pt>
    <dgm:pt modelId="{B23B62C8-7553-4E22-A059-5D84726601D9}" type="pres">
      <dgm:prSet presAssocID="{CCB2023C-6ED0-4620-9057-41049B51EC27}" presName="parentText" presStyleLbl="node1" presStyleIdx="0" presStyleCnt="1" custScaleX="97262" custScaleY="100000" custLinFactNeighborX="-216" custLinFactNeighborY="-104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AB2384-2C6C-4866-B2AA-69B2E23F6A12}" type="pres">
      <dgm:prSet presAssocID="{CCB2023C-6ED0-4620-9057-41049B51EC27}" presName="descendantText" presStyleLbl="alignAccFollowNode1" presStyleIdx="0" presStyleCnt="1" custScaleY="125000" custLinFactNeighborX="2738" custLinFactNeighborY="124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62B47C6-3F9D-407E-BD82-3E19ACA28A52}" srcId="{CCB2023C-6ED0-4620-9057-41049B51EC27}" destId="{0C00E184-1FAA-42F4-869B-75617544A12C}" srcOrd="1" destOrd="0" parTransId="{330B4401-1EB8-40F1-9CF2-70C543C82492}" sibTransId="{8EF88C37-907E-4F41-8F23-62FC12782F61}"/>
    <dgm:cxn modelId="{3DA2B940-8F76-486A-8AA7-AF7FB84CBE91}" type="presOf" srcId="{0236EB8A-B2C4-455E-A3AB-8F29BC105FAD}" destId="{97AB2384-2C6C-4866-B2AA-69B2E23F6A12}" srcOrd="0" destOrd="3" presId="urn:microsoft.com/office/officeart/2005/8/layout/vList5"/>
    <dgm:cxn modelId="{BDEDBADE-50C5-434B-9DDE-AF4626BDAACB}" srcId="{CCB2023C-6ED0-4620-9057-41049B51EC27}" destId="{39A7E1AD-BCF8-443F-8914-5AFD653A3CB7}" srcOrd="4" destOrd="0" parTransId="{3C275AB3-2C75-4507-A1AD-9F89564DF849}" sibTransId="{97FC2FBD-C6A1-4849-A8EF-35DC7749D02B}"/>
    <dgm:cxn modelId="{B303F4B7-4F1E-4EEF-8704-ED49BB2DBDCF}" type="presOf" srcId="{0C00E184-1FAA-42F4-869B-75617544A12C}" destId="{97AB2384-2C6C-4866-B2AA-69B2E23F6A12}" srcOrd="0" destOrd="1" presId="urn:microsoft.com/office/officeart/2005/8/layout/vList5"/>
    <dgm:cxn modelId="{120DE57F-11A0-4FC0-8618-7069DD107009}" srcId="{CCB2023C-6ED0-4620-9057-41049B51EC27}" destId="{0236EB8A-B2C4-455E-A3AB-8F29BC105FAD}" srcOrd="3" destOrd="0" parTransId="{81E10376-F2A7-4232-A329-46F669BDC7E2}" sibTransId="{B120774C-38A7-4F31-854B-6098C2A725D6}"/>
    <dgm:cxn modelId="{502FF439-650A-4A20-B21D-54FF8E6FB211}" type="presOf" srcId="{CCB2023C-6ED0-4620-9057-41049B51EC27}" destId="{B23B62C8-7553-4E22-A059-5D84726601D9}" srcOrd="0" destOrd="0" presId="urn:microsoft.com/office/officeart/2005/8/layout/vList5"/>
    <dgm:cxn modelId="{BC4AD30F-DBDE-41C0-BC61-214FD5C54001}" type="presOf" srcId="{58D0C30E-8917-4D0D-97C7-C1D2FD580834}" destId="{44CD6CAD-2AAA-4698-8EAB-BACA503CD79D}" srcOrd="0" destOrd="0" presId="urn:microsoft.com/office/officeart/2005/8/layout/vList5"/>
    <dgm:cxn modelId="{0FA60FE3-57B6-4D36-9CA5-5CEB28C91C00}" srcId="{CCB2023C-6ED0-4620-9057-41049B51EC27}" destId="{06DBFB47-3CF0-4B82-A28F-4A6162969284}" srcOrd="2" destOrd="0" parTransId="{B02F6620-5B4C-4256-B6BF-D7DFA73D3F35}" sibTransId="{BDC87C37-9DB8-4BFF-907B-6645187630D5}"/>
    <dgm:cxn modelId="{9CC5E6AD-0357-4926-83D3-34D682F536EC}" srcId="{58D0C30E-8917-4D0D-97C7-C1D2FD580834}" destId="{CCB2023C-6ED0-4620-9057-41049B51EC27}" srcOrd="0" destOrd="0" parTransId="{0EEF35BE-DB4A-4B11-BC5B-0CC5572A97D1}" sibTransId="{14706BA3-64F3-48B4-B96B-2CEC5E4BD578}"/>
    <dgm:cxn modelId="{3F24520C-CCD0-4881-99CA-283946ABBEF5}" type="presOf" srcId="{06DBFB47-3CF0-4B82-A28F-4A6162969284}" destId="{97AB2384-2C6C-4866-B2AA-69B2E23F6A12}" srcOrd="0" destOrd="2" presId="urn:microsoft.com/office/officeart/2005/8/layout/vList5"/>
    <dgm:cxn modelId="{63B6A22E-C013-462B-BED8-1E4D807F3147}" srcId="{CCB2023C-6ED0-4620-9057-41049B51EC27}" destId="{7E309D8D-BA9E-411A-94AA-3CB35E7C1A1D}" srcOrd="0" destOrd="0" parTransId="{4529824B-50FF-4907-AED3-546E20370DE7}" sibTransId="{56DA7E5D-7099-449B-B2F5-C68E89E1EE5B}"/>
    <dgm:cxn modelId="{4FFC8F17-5D36-4DF0-8D0F-B87CD5A82F66}" type="presOf" srcId="{7E309D8D-BA9E-411A-94AA-3CB35E7C1A1D}" destId="{97AB2384-2C6C-4866-B2AA-69B2E23F6A12}" srcOrd="0" destOrd="0" presId="urn:microsoft.com/office/officeart/2005/8/layout/vList5"/>
    <dgm:cxn modelId="{CB280217-367C-4DEE-99CD-A900572FEAF2}" type="presOf" srcId="{39A7E1AD-BCF8-443F-8914-5AFD653A3CB7}" destId="{97AB2384-2C6C-4866-B2AA-69B2E23F6A12}" srcOrd="0" destOrd="4" presId="urn:microsoft.com/office/officeart/2005/8/layout/vList5"/>
    <dgm:cxn modelId="{518D5E9B-5338-4DE5-85E2-8BC47A87172E}" type="presParOf" srcId="{44CD6CAD-2AAA-4698-8EAB-BACA503CD79D}" destId="{60742CE9-3C90-40C6-83D3-E5A5538C41AE}" srcOrd="0" destOrd="0" presId="urn:microsoft.com/office/officeart/2005/8/layout/vList5"/>
    <dgm:cxn modelId="{94BA3D67-E5A1-4DFB-BB06-A2C8A2A80DAC}" type="presParOf" srcId="{60742CE9-3C90-40C6-83D3-E5A5538C41AE}" destId="{B23B62C8-7553-4E22-A059-5D84726601D9}" srcOrd="0" destOrd="0" presId="urn:microsoft.com/office/officeart/2005/8/layout/vList5"/>
    <dgm:cxn modelId="{E6763162-8616-449B-9498-668D9E24E6F9}" type="presParOf" srcId="{60742CE9-3C90-40C6-83D3-E5A5538C41AE}" destId="{97AB2384-2C6C-4866-B2AA-69B2E23F6A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A07E25-2439-44AA-AE9D-0F9DD0648A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A7D1EDF-9744-47EB-8315-D628ABFB33C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IN" sz="2400" b="1" dirty="0" smtClean="0">
              <a:solidFill>
                <a:schemeClr val="tx1"/>
              </a:solidFill>
            </a:rPr>
            <a:t>Host affected</a:t>
          </a:r>
          <a:endParaRPr lang="en-IN" sz="2400" b="1" dirty="0">
            <a:solidFill>
              <a:schemeClr val="tx1"/>
            </a:solidFill>
          </a:endParaRPr>
        </a:p>
      </dgm:t>
    </dgm:pt>
    <dgm:pt modelId="{4D62C218-B2A2-4153-B249-C1FF4F8E8F9E}" type="parTrans" cxnId="{59ACA98C-4D62-41BA-B448-DCBCE34B708A}">
      <dgm:prSet/>
      <dgm:spPr/>
      <dgm:t>
        <a:bodyPr/>
        <a:lstStyle/>
        <a:p>
          <a:endParaRPr lang="en-IN"/>
        </a:p>
      </dgm:t>
    </dgm:pt>
    <dgm:pt modelId="{79690293-39EC-4850-B161-56BC778C76AA}" type="sibTrans" cxnId="{59ACA98C-4D62-41BA-B448-DCBCE34B708A}">
      <dgm:prSet/>
      <dgm:spPr/>
      <dgm:t>
        <a:bodyPr/>
        <a:lstStyle/>
        <a:p>
          <a:endParaRPr lang="en-IN"/>
        </a:p>
      </dgm:t>
    </dgm:pt>
    <dgm:pt modelId="{F4535763-1092-458E-BD8F-59D8A1A0043A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IN" dirty="0" smtClean="0"/>
            <a:t>All warm-blooded animals</a:t>
          </a:r>
          <a:endParaRPr lang="en-IN" dirty="0"/>
        </a:p>
      </dgm:t>
    </dgm:pt>
    <dgm:pt modelId="{4E386C74-993D-4BC1-999F-6139D9D6C6BF}" type="parTrans" cxnId="{C239AC58-0EDE-44FC-BB6A-44C5D99E4449}">
      <dgm:prSet/>
      <dgm:spPr/>
      <dgm:t>
        <a:bodyPr/>
        <a:lstStyle/>
        <a:p>
          <a:endParaRPr lang="en-IN"/>
        </a:p>
      </dgm:t>
    </dgm:pt>
    <dgm:pt modelId="{74FF7003-C70C-4738-AA9D-75EB0F950659}" type="sibTrans" cxnId="{C239AC58-0EDE-44FC-BB6A-44C5D99E4449}">
      <dgm:prSet/>
      <dgm:spPr/>
      <dgm:t>
        <a:bodyPr/>
        <a:lstStyle/>
        <a:p>
          <a:endParaRPr lang="en-IN"/>
        </a:p>
      </dgm:t>
    </dgm:pt>
    <dgm:pt modelId="{E280A53C-D66F-4C14-BD1B-DA49354E975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IN" sz="2400" b="1" dirty="0" smtClean="0">
              <a:solidFill>
                <a:schemeClr val="tx1"/>
              </a:solidFill>
            </a:rPr>
            <a:t>Mode of transmission</a:t>
          </a:r>
          <a:endParaRPr lang="en-IN" sz="2400" b="1" dirty="0">
            <a:solidFill>
              <a:schemeClr val="tx1"/>
            </a:solidFill>
          </a:endParaRPr>
        </a:p>
      </dgm:t>
    </dgm:pt>
    <dgm:pt modelId="{F7F181C4-7D54-41FC-B252-D1209EBE5105}" type="parTrans" cxnId="{74FD2103-AA3A-4EB3-8FBD-D960336BE0A0}">
      <dgm:prSet/>
      <dgm:spPr/>
      <dgm:t>
        <a:bodyPr/>
        <a:lstStyle/>
        <a:p>
          <a:endParaRPr lang="en-IN"/>
        </a:p>
      </dgm:t>
    </dgm:pt>
    <dgm:pt modelId="{7399B0E6-088A-4F3C-B908-6713E65E40EE}" type="sibTrans" cxnId="{74FD2103-AA3A-4EB3-8FBD-D960336BE0A0}">
      <dgm:prSet/>
      <dgm:spPr/>
      <dgm:t>
        <a:bodyPr/>
        <a:lstStyle/>
        <a:p>
          <a:endParaRPr lang="en-IN"/>
        </a:p>
      </dgm:t>
    </dgm:pt>
    <dgm:pt modelId="{FE0FC590-C3AA-4497-A372-8D2567B8CCC9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IN" dirty="0" smtClean="0"/>
            <a:t>Biting, with inoculation of saliva containing the virus</a:t>
          </a:r>
          <a:endParaRPr lang="en-IN" dirty="0"/>
        </a:p>
      </dgm:t>
    </dgm:pt>
    <dgm:pt modelId="{17F4739A-F110-4E6C-94EE-0FC66C85DEBD}" type="parTrans" cxnId="{A5EC253E-F302-4A7C-B599-1155602C1A60}">
      <dgm:prSet/>
      <dgm:spPr/>
      <dgm:t>
        <a:bodyPr/>
        <a:lstStyle/>
        <a:p>
          <a:endParaRPr lang="en-IN"/>
        </a:p>
      </dgm:t>
    </dgm:pt>
    <dgm:pt modelId="{473ACE5A-6806-49C1-8849-C5B72ED47D6B}" type="sibTrans" cxnId="{A5EC253E-F302-4A7C-B599-1155602C1A60}">
      <dgm:prSet/>
      <dgm:spPr/>
      <dgm:t>
        <a:bodyPr/>
        <a:lstStyle/>
        <a:p>
          <a:endParaRPr lang="en-IN"/>
        </a:p>
      </dgm:t>
    </dgm:pt>
    <dgm:pt modelId="{DF36693A-62B7-44D4-BC5D-FC72C8354CD2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dirty="0" smtClean="0"/>
            <a:t>Highly susceptible hosts include wolves, foxes, coyotes, jackals, dogs, cattle, raccoons, skunks, bats, and mongooses.</a:t>
          </a:r>
          <a:endParaRPr lang="en-IN" dirty="0"/>
        </a:p>
      </dgm:t>
    </dgm:pt>
    <dgm:pt modelId="{63F42316-F293-457B-9347-E5DDD06963EF}" type="parTrans" cxnId="{E12A2238-361F-4589-997C-67282E69FB61}">
      <dgm:prSet/>
      <dgm:spPr/>
      <dgm:t>
        <a:bodyPr/>
        <a:lstStyle/>
        <a:p>
          <a:endParaRPr lang="en-IN"/>
        </a:p>
      </dgm:t>
    </dgm:pt>
    <dgm:pt modelId="{50BE7E32-9745-4FA8-BC39-DB38FBA5B654}" type="sibTrans" cxnId="{E12A2238-361F-4589-997C-67282E69FB61}">
      <dgm:prSet/>
      <dgm:spPr/>
      <dgm:t>
        <a:bodyPr/>
        <a:lstStyle/>
        <a:p>
          <a:endParaRPr lang="en-IN"/>
        </a:p>
      </dgm:t>
    </dgm:pt>
    <dgm:pt modelId="{3294A6AB-8394-4B5A-804D-4DFDFAA5F831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dirty="0" smtClean="0"/>
            <a:t>Moderately susceptible hosts include cats, ferrets, primates, sheep, goats, and horses.</a:t>
          </a:r>
          <a:endParaRPr lang="en-IN" dirty="0"/>
        </a:p>
      </dgm:t>
    </dgm:pt>
    <dgm:pt modelId="{D7B09638-3A7E-42CD-B143-6DCDE3072267}" type="parTrans" cxnId="{F32DDADF-F21A-467D-885C-59779D7EAD0F}">
      <dgm:prSet/>
      <dgm:spPr/>
      <dgm:t>
        <a:bodyPr/>
        <a:lstStyle/>
        <a:p>
          <a:endParaRPr lang="en-IN"/>
        </a:p>
      </dgm:t>
    </dgm:pt>
    <dgm:pt modelId="{675AFAD1-E5B4-41B5-BBA6-1188CF8C7CB8}" type="sibTrans" cxnId="{F32DDADF-F21A-467D-885C-59779D7EAD0F}">
      <dgm:prSet/>
      <dgm:spPr/>
      <dgm:t>
        <a:bodyPr/>
        <a:lstStyle/>
        <a:p>
          <a:endParaRPr lang="en-IN"/>
        </a:p>
      </dgm:t>
    </dgm:pt>
    <dgm:pt modelId="{5BB11F8C-D9B5-43C9-9651-4B9C45EED41C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IN" dirty="0" smtClean="0"/>
            <a:t>Large majority of the cases occur after a dog bite</a:t>
          </a:r>
          <a:endParaRPr lang="en-IN" dirty="0"/>
        </a:p>
      </dgm:t>
    </dgm:pt>
    <dgm:pt modelId="{DFA22CEA-8AF8-4DB9-B383-00ACA3D5B2C9}" type="parTrans" cxnId="{9184E0CC-603C-427C-9E47-6E42BBCF4CC8}">
      <dgm:prSet/>
      <dgm:spPr/>
      <dgm:t>
        <a:bodyPr/>
        <a:lstStyle/>
        <a:p>
          <a:endParaRPr lang="en-IN"/>
        </a:p>
      </dgm:t>
    </dgm:pt>
    <dgm:pt modelId="{7AE8C105-ACD7-4C99-94B8-2A9F871EA098}" type="sibTrans" cxnId="{9184E0CC-603C-427C-9E47-6E42BBCF4CC8}">
      <dgm:prSet/>
      <dgm:spPr/>
      <dgm:t>
        <a:bodyPr/>
        <a:lstStyle/>
        <a:p>
          <a:endParaRPr lang="en-IN"/>
        </a:p>
      </dgm:t>
    </dgm:pt>
    <dgm:pt modelId="{728D3593-7B98-4560-B947-62F623F91FD8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dirty="0" smtClean="0"/>
            <a:t>Other routes of transmission </a:t>
          </a:r>
          <a:r>
            <a:rPr lang="en-IN" b="1" i="1" dirty="0" smtClean="0"/>
            <a:t>corneal or solid-organ transplantation</a:t>
          </a:r>
          <a:r>
            <a:rPr lang="en-IN" dirty="0" smtClean="0"/>
            <a:t> in human patients</a:t>
          </a:r>
          <a:endParaRPr lang="en-IN" dirty="0"/>
        </a:p>
      </dgm:t>
    </dgm:pt>
    <dgm:pt modelId="{96CA1DE7-1CBD-4832-A3CE-E9E082842864}" type="parTrans" cxnId="{0DBE585E-5586-41FC-ACB3-C630F088A8B7}">
      <dgm:prSet/>
      <dgm:spPr/>
      <dgm:t>
        <a:bodyPr/>
        <a:lstStyle/>
        <a:p>
          <a:endParaRPr lang="en-IN"/>
        </a:p>
      </dgm:t>
    </dgm:pt>
    <dgm:pt modelId="{9C502366-E09E-4C57-B96F-6CFE6531C682}" type="sibTrans" cxnId="{0DBE585E-5586-41FC-ACB3-C630F088A8B7}">
      <dgm:prSet/>
      <dgm:spPr/>
      <dgm:t>
        <a:bodyPr/>
        <a:lstStyle/>
        <a:p>
          <a:endParaRPr lang="en-IN"/>
        </a:p>
      </dgm:t>
    </dgm:pt>
    <dgm:pt modelId="{647ED31E-9527-47D3-BF5F-A4F606EB7270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dirty="0" smtClean="0"/>
            <a:t>Aerosol transmission, such as that occurring within caves containing large numbers of bats</a:t>
          </a:r>
          <a:endParaRPr lang="en-IN" dirty="0"/>
        </a:p>
      </dgm:t>
    </dgm:pt>
    <dgm:pt modelId="{1F401048-0474-4318-B978-4FBA05F09E19}" type="parTrans" cxnId="{585A8DB9-56EB-4FE2-AB71-D1F75E9D7772}">
      <dgm:prSet/>
      <dgm:spPr/>
      <dgm:t>
        <a:bodyPr/>
        <a:lstStyle/>
        <a:p>
          <a:endParaRPr lang="en-IN"/>
        </a:p>
      </dgm:t>
    </dgm:pt>
    <dgm:pt modelId="{42F42F0C-4E91-4965-9AF7-F88FD9D9FDBC}" type="sibTrans" cxnId="{585A8DB9-56EB-4FE2-AB71-D1F75E9D7772}">
      <dgm:prSet/>
      <dgm:spPr/>
      <dgm:t>
        <a:bodyPr/>
        <a:lstStyle/>
        <a:p>
          <a:endParaRPr lang="en-IN"/>
        </a:p>
      </dgm:t>
    </dgm:pt>
    <dgm:pt modelId="{30EEEBA3-9925-40ED-A403-0A4AA253D919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dirty="0" smtClean="0"/>
            <a:t>Dogs, wild carnivores, and bats are considered the main natural reservoirs of rabies virus.</a:t>
          </a:r>
          <a:endParaRPr lang="en-IN" dirty="0"/>
        </a:p>
      </dgm:t>
    </dgm:pt>
    <dgm:pt modelId="{5A13666D-5488-47E4-9D79-F65DCCF22A5C}" type="parTrans" cxnId="{477D5D03-F435-4B88-9BBD-3E42F3BDB730}">
      <dgm:prSet/>
      <dgm:spPr/>
      <dgm:t>
        <a:bodyPr/>
        <a:lstStyle/>
        <a:p>
          <a:endParaRPr lang="en-IN"/>
        </a:p>
      </dgm:t>
    </dgm:pt>
    <dgm:pt modelId="{55D06321-9365-4DE0-A24C-F9575EEDC598}" type="sibTrans" cxnId="{477D5D03-F435-4B88-9BBD-3E42F3BDB730}">
      <dgm:prSet/>
      <dgm:spPr/>
      <dgm:t>
        <a:bodyPr/>
        <a:lstStyle/>
        <a:p>
          <a:endParaRPr lang="en-IN"/>
        </a:p>
      </dgm:t>
    </dgm:pt>
    <dgm:pt modelId="{BC81E7D5-1E5B-4BF3-87D7-F9B3656E8174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dirty="0" smtClean="0"/>
            <a:t>Ingestion of infected tissues or milk</a:t>
          </a:r>
          <a:endParaRPr lang="en-IN" dirty="0"/>
        </a:p>
      </dgm:t>
    </dgm:pt>
    <dgm:pt modelId="{910945D8-7132-4B92-BAFA-4D76E53859CD}" type="parTrans" cxnId="{648B40DA-80D3-4917-86E4-519A6A34C0FF}">
      <dgm:prSet/>
      <dgm:spPr/>
    </dgm:pt>
    <dgm:pt modelId="{67D416E6-4984-4E99-AE44-8B9E8B1B394C}" type="sibTrans" cxnId="{648B40DA-80D3-4917-86E4-519A6A34C0FF}">
      <dgm:prSet/>
      <dgm:spPr/>
    </dgm:pt>
    <dgm:pt modelId="{B71CA5E5-F092-4B3D-B6CD-AFDFB4071319}" type="pres">
      <dgm:prSet presAssocID="{BFA07E25-2439-44AA-AE9D-0F9DD0648A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6A52F24-76D2-4D8E-92FA-5D6DE04A6062}" type="pres">
      <dgm:prSet presAssocID="{5A7D1EDF-9744-47EB-8315-D628ABFB33C7}" presName="linNode" presStyleCnt="0"/>
      <dgm:spPr/>
    </dgm:pt>
    <dgm:pt modelId="{01601A62-DF39-4D8D-A6C9-9E9CAD9C6FE3}" type="pres">
      <dgm:prSet presAssocID="{5A7D1EDF-9744-47EB-8315-D628ABFB33C7}" presName="parentText" presStyleLbl="node1" presStyleIdx="0" presStyleCnt="2" custScaleX="74690" custScaleY="16639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5B87359-0344-4E4D-BB61-147227BBF3CD}" type="pres">
      <dgm:prSet presAssocID="{5A7D1EDF-9744-47EB-8315-D628ABFB33C7}" presName="descendantText" presStyleLbl="alignAccFollowNode1" presStyleIdx="0" presStyleCnt="2" custScaleX="114360" custScaleY="203402" custLinFactNeighborX="625" custLinFactNeighborY="-880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FB165A7-BFAF-4E5E-9A78-B1F90C581AC1}" type="pres">
      <dgm:prSet presAssocID="{79690293-39EC-4850-B161-56BC778C76AA}" presName="sp" presStyleCnt="0"/>
      <dgm:spPr/>
    </dgm:pt>
    <dgm:pt modelId="{CF0CB16F-B4AE-4A27-B3C2-35EDDC00732F}" type="pres">
      <dgm:prSet presAssocID="{E280A53C-D66F-4C14-BD1B-DA49354E9757}" presName="linNode" presStyleCnt="0"/>
      <dgm:spPr/>
    </dgm:pt>
    <dgm:pt modelId="{5E2E3156-888C-4525-B77B-35501C705248}" type="pres">
      <dgm:prSet presAssocID="{E280A53C-D66F-4C14-BD1B-DA49354E9757}" presName="parentText" presStyleLbl="node1" presStyleIdx="1" presStyleCnt="2" custScaleX="75905" custScaleY="21515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A8B5000-601E-4595-8AA2-95B6E78B2CCC}" type="pres">
      <dgm:prSet presAssocID="{E280A53C-D66F-4C14-BD1B-DA49354E9757}" presName="descendantText" presStyleLbl="alignAccFollowNode1" presStyleIdx="1" presStyleCnt="2" custScaleX="121501" custScaleY="27800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32DDADF-F21A-467D-885C-59779D7EAD0F}" srcId="{5A7D1EDF-9744-47EB-8315-D628ABFB33C7}" destId="{3294A6AB-8394-4B5A-804D-4DFDFAA5F831}" srcOrd="2" destOrd="0" parTransId="{D7B09638-3A7E-42CD-B143-6DCDE3072267}" sibTransId="{675AFAD1-E5B4-41B5-BBA6-1188CF8C7CB8}"/>
    <dgm:cxn modelId="{9D5C141F-6A21-41AC-B6B1-EC79C12DEC43}" type="presOf" srcId="{647ED31E-9527-47D3-BF5F-A4F606EB7270}" destId="{BA8B5000-601E-4595-8AA2-95B6E78B2CCC}" srcOrd="0" destOrd="3" presId="urn:microsoft.com/office/officeart/2005/8/layout/vList5"/>
    <dgm:cxn modelId="{477D5D03-F435-4B88-9BBD-3E42F3BDB730}" srcId="{E280A53C-D66F-4C14-BD1B-DA49354E9757}" destId="{30EEEBA3-9925-40ED-A403-0A4AA253D919}" srcOrd="5" destOrd="0" parTransId="{5A13666D-5488-47E4-9D79-F65DCCF22A5C}" sibTransId="{55D06321-9365-4DE0-A24C-F9575EEDC598}"/>
    <dgm:cxn modelId="{9E52B510-3461-4C20-8563-5EB4D63C666E}" type="presOf" srcId="{5BB11F8C-D9B5-43C9-9651-4B9C45EED41C}" destId="{BA8B5000-601E-4595-8AA2-95B6E78B2CCC}" srcOrd="0" destOrd="1" presId="urn:microsoft.com/office/officeart/2005/8/layout/vList5"/>
    <dgm:cxn modelId="{26EFF391-8A6E-49F4-AF30-B12FEA46803D}" type="presOf" srcId="{FE0FC590-C3AA-4497-A372-8D2567B8CCC9}" destId="{BA8B5000-601E-4595-8AA2-95B6E78B2CCC}" srcOrd="0" destOrd="0" presId="urn:microsoft.com/office/officeart/2005/8/layout/vList5"/>
    <dgm:cxn modelId="{C239AC58-0EDE-44FC-BB6A-44C5D99E4449}" srcId="{5A7D1EDF-9744-47EB-8315-D628ABFB33C7}" destId="{F4535763-1092-458E-BD8F-59D8A1A0043A}" srcOrd="0" destOrd="0" parTransId="{4E386C74-993D-4BC1-999F-6139D9D6C6BF}" sibTransId="{74FF7003-C70C-4738-AA9D-75EB0F950659}"/>
    <dgm:cxn modelId="{7DD2435C-12FF-4FA3-B525-F64DFF6DB252}" type="presOf" srcId="{5A7D1EDF-9744-47EB-8315-D628ABFB33C7}" destId="{01601A62-DF39-4D8D-A6C9-9E9CAD9C6FE3}" srcOrd="0" destOrd="0" presId="urn:microsoft.com/office/officeart/2005/8/layout/vList5"/>
    <dgm:cxn modelId="{0DBE585E-5586-41FC-ACB3-C630F088A8B7}" srcId="{E280A53C-D66F-4C14-BD1B-DA49354E9757}" destId="{728D3593-7B98-4560-B947-62F623F91FD8}" srcOrd="2" destOrd="0" parTransId="{96CA1DE7-1CBD-4832-A3CE-E9E082842864}" sibTransId="{9C502366-E09E-4C57-B96F-6CFE6531C682}"/>
    <dgm:cxn modelId="{3A403D2D-ECBC-4C00-A098-0E12E8C87DAB}" type="presOf" srcId="{F4535763-1092-458E-BD8F-59D8A1A0043A}" destId="{F5B87359-0344-4E4D-BB61-147227BBF3CD}" srcOrd="0" destOrd="0" presId="urn:microsoft.com/office/officeart/2005/8/layout/vList5"/>
    <dgm:cxn modelId="{648B40DA-80D3-4917-86E4-519A6A34C0FF}" srcId="{E280A53C-D66F-4C14-BD1B-DA49354E9757}" destId="{BC81E7D5-1E5B-4BF3-87D7-F9B3656E8174}" srcOrd="4" destOrd="0" parTransId="{910945D8-7132-4B92-BAFA-4D76E53859CD}" sibTransId="{67D416E6-4984-4E99-AE44-8B9E8B1B394C}"/>
    <dgm:cxn modelId="{0B5E126F-5195-47D9-AE5D-6CC097421CFB}" type="presOf" srcId="{BC81E7D5-1E5B-4BF3-87D7-F9B3656E8174}" destId="{BA8B5000-601E-4595-8AA2-95B6E78B2CCC}" srcOrd="0" destOrd="4" presId="urn:microsoft.com/office/officeart/2005/8/layout/vList5"/>
    <dgm:cxn modelId="{B92189E0-FADA-4810-B9A1-7BF8D2EBF274}" type="presOf" srcId="{DF36693A-62B7-44D4-BC5D-FC72C8354CD2}" destId="{F5B87359-0344-4E4D-BB61-147227BBF3CD}" srcOrd="0" destOrd="1" presId="urn:microsoft.com/office/officeart/2005/8/layout/vList5"/>
    <dgm:cxn modelId="{74FD2103-AA3A-4EB3-8FBD-D960336BE0A0}" srcId="{BFA07E25-2439-44AA-AE9D-0F9DD0648AAC}" destId="{E280A53C-D66F-4C14-BD1B-DA49354E9757}" srcOrd="1" destOrd="0" parTransId="{F7F181C4-7D54-41FC-B252-D1209EBE5105}" sibTransId="{7399B0E6-088A-4F3C-B908-6713E65E40EE}"/>
    <dgm:cxn modelId="{0449C472-5DB9-471B-AE77-E06A1BBF20F8}" type="presOf" srcId="{BFA07E25-2439-44AA-AE9D-0F9DD0648AAC}" destId="{B71CA5E5-F092-4B3D-B6CD-AFDFB4071319}" srcOrd="0" destOrd="0" presId="urn:microsoft.com/office/officeart/2005/8/layout/vList5"/>
    <dgm:cxn modelId="{9184E0CC-603C-427C-9E47-6E42BBCF4CC8}" srcId="{E280A53C-D66F-4C14-BD1B-DA49354E9757}" destId="{5BB11F8C-D9B5-43C9-9651-4B9C45EED41C}" srcOrd="1" destOrd="0" parTransId="{DFA22CEA-8AF8-4DB9-B383-00ACA3D5B2C9}" sibTransId="{7AE8C105-ACD7-4C99-94B8-2A9F871EA098}"/>
    <dgm:cxn modelId="{585A8DB9-56EB-4FE2-AB71-D1F75E9D7772}" srcId="{E280A53C-D66F-4C14-BD1B-DA49354E9757}" destId="{647ED31E-9527-47D3-BF5F-A4F606EB7270}" srcOrd="3" destOrd="0" parTransId="{1F401048-0474-4318-B978-4FBA05F09E19}" sibTransId="{42F42F0C-4E91-4965-9AF7-F88FD9D9FDBC}"/>
    <dgm:cxn modelId="{6132634B-372A-4AD9-BD20-5824DE1D7DF0}" type="presOf" srcId="{E280A53C-D66F-4C14-BD1B-DA49354E9757}" destId="{5E2E3156-888C-4525-B77B-35501C705248}" srcOrd="0" destOrd="0" presId="urn:microsoft.com/office/officeart/2005/8/layout/vList5"/>
    <dgm:cxn modelId="{E12A2238-361F-4589-997C-67282E69FB61}" srcId="{5A7D1EDF-9744-47EB-8315-D628ABFB33C7}" destId="{DF36693A-62B7-44D4-BC5D-FC72C8354CD2}" srcOrd="1" destOrd="0" parTransId="{63F42316-F293-457B-9347-E5DDD06963EF}" sibTransId="{50BE7E32-9745-4FA8-BC39-DB38FBA5B654}"/>
    <dgm:cxn modelId="{F1090DBC-EF83-469B-A464-9562AFB8B61C}" type="presOf" srcId="{728D3593-7B98-4560-B947-62F623F91FD8}" destId="{BA8B5000-601E-4595-8AA2-95B6E78B2CCC}" srcOrd="0" destOrd="2" presId="urn:microsoft.com/office/officeart/2005/8/layout/vList5"/>
    <dgm:cxn modelId="{2811A895-9212-4B38-84CA-DBB7288E5558}" type="presOf" srcId="{30EEEBA3-9925-40ED-A403-0A4AA253D919}" destId="{BA8B5000-601E-4595-8AA2-95B6E78B2CCC}" srcOrd="0" destOrd="5" presId="urn:microsoft.com/office/officeart/2005/8/layout/vList5"/>
    <dgm:cxn modelId="{59ACA98C-4D62-41BA-B448-DCBCE34B708A}" srcId="{BFA07E25-2439-44AA-AE9D-0F9DD0648AAC}" destId="{5A7D1EDF-9744-47EB-8315-D628ABFB33C7}" srcOrd="0" destOrd="0" parTransId="{4D62C218-B2A2-4153-B249-C1FF4F8E8F9E}" sibTransId="{79690293-39EC-4850-B161-56BC778C76AA}"/>
    <dgm:cxn modelId="{7AF56D26-0D6E-4F03-972A-44DFBF3B0E7D}" type="presOf" srcId="{3294A6AB-8394-4B5A-804D-4DFDFAA5F831}" destId="{F5B87359-0344-4E4D-BB61-147227BBF3CD}" srcOrd="0" destOrd="2" presId="urn:microsoft.com/office/officeart/2005/8/layout/vList5"/>
    <dgm:cxn modelId="{A5EC253E-F302-4A7C-B599-1155602C1A60}" srcId="{E280A53C-D66F-4C14-BD1B-DA49354E9757}" destId="{FE0FC590-C3AA-4497-A372-8D2567B8CCC9}" srcOrd="0" destOrd="0" parTransId="{17F4739A-F110-4E6C-94EE-0FC66C85DEBD}" sibTransId="{473ACE5A-6806-49C1-8849-C5B72ED47D6B}"/>
    <dgm:cxn modelId="{E8EB14F3-940D-4736-908E-96908AA300AD}" type="presParOf" srcId="{B71CA5E5-F092-4B3D-B6CD-AFDFB4071319}" destId="{46A52F24-76D2-4D8E-92FA-5D6DE04A6062}" srcOrd="0" destOrd="0" presId="urn:microsoft.com/office/officeart/2005/8/layout/vList5"/>
    <dgm:cxn modelId="{EF52EBD9-14CF-42D7-A0F3-8ACAC6A23C52}" type="presParOf" srcId="{46A52F24-76D2-4D8E-92FA-5D6DE04A6062}" destId="{01601A62-DF39-4D8D-A6C9-9E9CAD9C6FE3}" srcOrd="0" destOrd="0" presId="urn:microsoft.com/office/officeart/2005/8/layout/vList5"/>
    <dgm:cxn modelId="{D6061BA5-3330-4FEB-94F4-93E7A5AD7A93}" type="presParOf" srcId="{46A52F24-76D2-4D8E-92FA-5D6DE04A6062}" destId="{F5B87359-0344-4E4D-BB61-147227BBF3CD}" srcOrd="1" destOrd="0" presId="urn:microsoft.com/office/officeart/2005/8/layout/vList5"/>
    <dgm:cxn modelId="{1E9EFFCF-A38F-4E46-8ABA-75D3CF429DF6}" type="presParOf" srcId="{B71CA5E5-F092-4B3D-B6CD-AFDFB4071319}" destId="{9FB165A7-BFAF-4E5E-9A78-B1F90C581AC1}" srcOrd="1" destOrd="0" presId="urn:microsoft.com/office/officeart/2005/8/layout/vList5"/>
    <dgm:cxn modelId="{3A4B525B-233F-4453-AF1F-E90C37CAFCF4}" type="presParOf" srcId="{B71CA5E5-F092-4B3D-B6CD-AFDFB4071319}" destId="{CF0CB16F-B4AE-4A27-B3C2-35EDDC00732F}" srcOrd="2" destOrd="0" presId="urn:microsoft.com/office/officeart/2005/8/layout/vList5"/>
    <dgm:cxn modelId="{481ABB1D-7F8B-4A9F-BF9D-B533B00C942D}" type="presParOf" srcId="{CF0CB16F-B4AE-4A27-B3C2-35EDDC00732F}" destId="{5E2E3156-888C-4525-B77B-35501C705248}" srcOrd="0" destOrd="0" presId="urn:microsoft.com/office/officeart/2005/8/layout/vList5"/>
    <dgm:cxn modelId="{273C1655-CFFC-4A05-997C-B2DA626AADBC}" type="presParOf" srcId="{CF0CB16F-B4AE-4A27-B3C2-35EDDC00732F}" destId="{BA8B5000-601E-4595-8AA2-95B6E78B2CCC}" srcOrd="1" destOrd="0" presId="urn:microsoft.com/office/officeart/2005/8/layout/vList5"/>
  </dgm:cxnLst>
  <dgm:bg/>
  <dgm:whole>
    <a:ln w="28575"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211D8-4DD2-4A03-90B3-EEC4BCC2A1D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9462773-AB93-4463-9431-2621CABC6AE1}">
      <dgm:prSet phldrT="[Text]" custT="1"/>
      <dgm:spPr>
        <a:solidFill>
          <a:schemeClr val="accent2">
            <a:lumMod val="40000"/>
            <a:lumOff val="60000"/>
          </a:schemeClr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en-IN" sz="2400" b="1" dirty="0" smtClean="0">
              <a:solidFill>
                <a:schemeClr val="tx1"/>
              </a:solidFill>
            </a:rPr>
            <a:t>Incubation Period</a:t>
          </a:r>
          <a:endParaRPr lang="en-IN" sz="2400" b="1" dirty="0">
            <a:solidFill>
              <a:schemeClr val="tx1"/>
            </a:solidFill>
          </a:endParaRPr>
        </a:p>
      </dgm:t>
    </dgm:pt>
    <dgm:pt modelId="{DA5C85EE-2A35-4C9A-9491-927299A2369A}" type="parTrans" cxnId="{8859CB7A-E90B-4A06-8587-2AEAD5B7C4D9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89B59C83-5ED3-422A-946C-B5D977ED5E9B}" type="sibTrans" cxnId="{8859CB7A-E90B-4A06-8587-2AEAD5B7C4D9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0E66C7D2-5389-48F5-A627-5F61F71DFED8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IN" sz="2400" dirty="0" smtClean="0">
              <a:solidFill>
                <a:schemeClr val="tx1"/>
              </a:solidFill>
            </a:rPr>
            <a:t>In dogs IP varies from a week to many months</a:t>
          </a:r>
          <a:endParaRPr lang="en-IN" sz="2400" dirty="0">
            <a:solidFill>
              <a:schemeClr val="tx1"/>
            </a:solidFill>
          </a:endParaRPr>
        </a:p>
      </dgm:t>
    </dgm:pt>
    <dgm:pt modelId="{6C5490A8-5BE5-499E-8058-8FC6EE5D5278}" type="parTrans" cxnId="{9AFB8C8E-6811-4140-8DF0-D554059672AF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8A0C039B-79EE-4303-9233-0D0D67DF21AF}" type="sibTrans" cxnId="{9AFB8C8E-6811-4140-8DF0-D554059672AF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32555959-23D5-4B7C-B234-F50047241D95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IN" sz="2400" dirty="0" smtClean="0">
              <a:solidFill>
                <a:schemeClr val="tx1"/>
              </a:solidFill>
            </a:rPr>
            <a:t>The outcome after a bite from a rabid animal include:</a:t>
          </a:r>
          <a:endParaRPr lang="en-IN" sz="2400" dirty="0">
            <a:solidFill>
              <a:schemeClr val="tx1"/>
            </a:solidFill>
          </a:endParaRPr>
        </a:p>
      </dgm:t>
    </dgm:pt>
    <dgm:pt modelId="{60310419-9CC9-4740-BE8F-57DF09132498}" type="parTrans" cxnId="{0DBB02A6-EDF6-42E5-8D34-4839B5DA6CD2}">
      <dgm:prSet/>
      <dgm:spPr/>
      <dgm:t>
        <a:bodyPr/>
        <a:lstStyle/>
        <a:p>
          <a:endParaRPr lang="en-IN"/>
        </a:p>
      </dgm:t>
    </dgm:pt>
    <dgm:pt modelId="{FB4951A5-BBA0-4FF8-BC59-E64E52C43113}" type="sibTrans" cxnId="{0DBB02A6-EDF6-42E5-8D34-4839B5DA6CD2}">
      <dgm:prSet/>
      <dgm:spPr/>
      <dgm:t>
        <a:bodyPr/>
        <a:lstStyle/>
        <a:p>
          <a:endParaRPr lang="en-IN"/>
        </a:p>
      </dgm:t>
    </dgm:pt>
    <dgm:pt modelId="{0CB27877-069D-4C5E-8F2A-E1E033D46802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2400" i="1" dirty="0" smtClean="0">
              <a:solidFill>
                <a:srgbClr val="FF0000"/>
              </a:solidFill>
            </a:rPr>
            <a:t>The proximity of the bite site to the central nervous system (CNS)</a:t>
          </a:r>
          <a:endParaRPr lang="en-IN" sz="2400" i="1" dirty="0">
            <a:solidFill>
              <a:srgbClr val="FF0000"/>
            </a:solidFill>
          </a:endParaRPr>
        </a:p>
      </dgm:t>
    </dgm:pt>
    <dgm:pt modelId="{19549CF6-EFD7-447B-A114-DEEB9EBB1A70}" type="parTrans" cxnId="{0A4B77AC-DB51-44D9-8239-590739374168}">
      <dgm:prSet/>
      <dgm:spPr/>
      <dgm:t>
        <a:bodyPr/>
        <a:lstStyle/>
        <a:p>
          <a:endParaRPr lang="en-IN"/>
        </a:p>
      </dgm:t>
    </dgm:pt>
    <dgm:pt modelId="{53C36E32-6C75-4DE2-9FE1-9A09B7B57585}" type="sibTrans" cxnId="{0A4B77AC-DB51-44D9-8239-590739374168}">
      <dgm:prSet/>
      <dgm:spPr/>
      <dgm:t>
        <a:bodyPr/>
        <a:lstStyle/>
        <a:p>
          <a:endParaRPr lang="en-IN"/>
        </a:p>
      </dgm:t>
    </dgm:pt>
    <dgm:pt modelId="{3F3FFF34-417A-492F-8EDE-A2EBF97C9313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2400" i="1" dirty="0" smtClean="0">
              <a:solidFill>
                <a:srgbClr val="FF0000"/>
              </a:solidFill>
            </a:rPr>
            <a:t> The degree of innervation of the bite site</a:t>
          </a:r>
          <a:endParaRPr lang="en-IN" sz="2400" i="1" dirty="0">
            <a:solidFill>
              <a:srgbClr val="FF0000"/>
            </a:solidFill>
          </a:endParaRPr>
        </a:p>
      </dgm:t>
    </dgm:pt>
    <dgm:pt modelId="{D500D229-3EA5-4FCC-9284-FD00359CB709}" type="parTrans" cxnId="{58017A34-1FEC-4165-A9B3-37BF85E8B6E6}">
      <dgm:prSet/>
      <dgm:spPr/>
      <dgm:t>
        <a:bodyPr/>
        <a:lstStyle/>
        <a:p>
          <a:endParaRPr lang="en-IN"/>
        </a:p>
      </dgm:t>
    </dgm:pt>
    <dgm:pt modelId="{52D3BE35-D0CC-43EA-8CB8-CACB9D3FBE0A}" type="sibTrans" cxnId="{58017A34-1FEC-4165-A9B3-37BF85E8B6E6}">
      <dgm:prSet/>
      <dgm:spPr/>
      <dgm:t>
        <a:bodyPr/>
        <a:lstStyle/>
        <a:p>
          <a:endParaRPr lang="en-IN"/>
        </a:p>
      </dgm:t>
    </dgm:pt>
    <dgm:pt modelId="{B1277DAC-B466-497F-9CB8-C6A4AC65F306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2400" i="1" dirty="0" smtClean="0">
              <a:solidFill>
                <a:srgbClr val="FF0000"/>
              </a:solidFill>
            </a:rPr>
            <a:t> The age of the host (young animals are more susceptible)</a:t>
          </a:r>
          <a:endParaRPr lang="en-IN" sz="2400" i="1" dirty="0">
            <a:solidFill>
              <a:srgbClr val="FF0000"/>
            </a:solidFill>
          </a:endParaRPr>
        </a:p>
      </dgm:t>
    </dgm:pt>
    <dgm:pt modelId="{6E46550B-3135-4C47-9804-7D3978690D36}" type="parTrans" cxnId="{DA0BF12F-BAED-4B70-A600-1E3F541CEA9C}">
      <dgm:prSet/>
      <dgm:spPr/>
      <dgm:t>
        <a:bodyPr/>
        <a:lstStyle/>
        <a:p>
          <a:endParaRPr lang="en-IN"/>
        </a:p>
      </dgm:t>
    </dgm:pt>
    <dgm:pt modelId="{AC1AC6E0-BE76-434B-89FE-B41A7FD5A43C}" type="sibTrans" cxnId="{DA0BF12F-BAED-4B70-A600-1E3F541CEA9C}">
      <dgm:prSet/>
      <dgm:spPr/>
      <dgm:t>
        <a:bodyPr/>
        <a:lstStyle/>
        <a:p>
          <a:endParaRPr lang="en-IN"/>
        </a:p>
      </dgm:t>
    </dgm:pt>
    <dgm:pt modelId="{D4B30B8A-73AA-457E-A454-A9797E8965DB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2400" i="1" dirty="0" smtClean="0">
              <a:solidFill>
                <a:srgbClr val="FF0000"/>
              </a:solidFill>
            </a:rPr>
            <a:t> The amount of virus inoculated, and</a:t>
          </a:r>
          <a:endParaRPr lang="en-IN" sz="2400" i="1" dirty="0">
            <a:solidFill>
              <a:srgbClr val="FF0000"/>
            </a:solidFill>
          </a:endParaRPr>
        </a:p>
      </dgm:t>
    </dgm:pt>
    <dgm:pt modelId="{09AE106D-E0F8-440C-AADD-AED32CE9826B}" type="parTrans" cxnId="{0571E8D3-E02A-4095-B91A-F9E8D10D2B82}">
      <dgm:prSet/>
      <dgm:spPr/>
      <dgm:t>
        <a:bodyPr/>
        <a:lstStyle/>
        <a:p>
          <a:endParaRPr lang="en-IN"/>
        </a:p>
      </dgm:t>
    </dgm:pt>
    <dgm:pt modelId="{237A2130-76C1-4A0F-9D63-CEB05C4B200B}" type="sibTrans" cxnId="{0571E8D3-E02A-4095-B91A-F9E8D10D2B82}">
      <dgm:prSet/>
      <dgm:spPr/>
      <dgm:t>
        <a:bodyPr/>
        <a:lstStyle/>
        <a:p>
          <a:endParaRPr lang="en-IN"/>
        </a:p>
      </dgm:t>
    </dgm:pt>
    <dgm:pt modelId="{31776E40-8F4E-4E37-9F4B-DFF8CDB30C72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2400" i="1" dirty="0" smtClean="0">
              <a:solidFill>
                <a:srgbClr val="FF0000"/>
              </a:solidFill>
            </a:rPr>
            <a:t>The </a:t>
          </a:r>
          <a:r>
            <a:rPr lang="en-IN" sz="2400" i="1" dirty="0" err="1" smtClean="0">
              <a:solidFill>
                <a:srgbClr val="FF0000"/>
              </a:solidFill>
            </a:rPr>
            <a:t>neuro</a:t>
          </a:r>
          <a:r>
            <a:rPr lang="en-IN" sz="2400" i="1" dirty="0" smtClean="0">
              <a:solidFill>
                <a:srgbClr val="FF0000"/>
              </a:solidFill>
            </a:rPr>
            <a:t>-invasiveness of the rabies virus variant involved</a:t>
          </a:r>
          <a:endParaRPr lang="en-IN" sz="2400" i="1" dirty="0">
            <a:solidFill>
              <a:srgbClr val="FF0000"/>
            </a:solidFill>
          </a:endParaRPr>
        </a:p>
      </dgm:t>
    </dgm:pt>
    <dgm:pt modelId="{52221271-F67D-4D5C-BEAB-1FCFC35F6459}" type="parTrans" cxnId="{CFF224CF-0C9D-4848-8B49-B235F251D370}">
      <dgm:prSet/>
      <dgm:spPr/>
      <dgm:t>
        <a:bodyPr/>
        <a:lstStyle/>
        <a:p>
          <a:endParaRPr lang="en-IN"/>
        </a:p>
      </dgm:t>
    </dgm:pt>
    <dgm:pt modelId="{D4532DAC-1F58-4470-A303-1CD84E744467}" type="sibTrans" cxnId="{CFF224CF-0C9D-4848-8B49-B235F251D370}">
      <dgm:prSet/>
      <dgm:spPr/>
      <dgm:t>
        <a:bodyPr/>
        <a:lstStyle/>
        <a:p>
          <a:endParaRPr lang="en-IN"/>
        </a:p>
      </dgm:t>
    </dgm:pt>
    <dgm:pt modelId="{FDB406D0-2206-4BD9-BF74-B4D8268402FC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2400" i="1" dirty="0" smtClean="0">
              <a:solidFill>
                <a:schemeClr val="tx1"/>
              </a:solidFill>
            </a:rPr>
            <a:t>The course of rabies typically lasts 3 to 8 days in dogs</a:t>
          </a:r>
          <a:endParaRPr lang="en-IN" sz="2400" i="1" dirty="0">
            <a:solidFill>
              <a:schemeClr val="tx1"/>
            </a:solidFill>
          </a:endParaRPr>
        </a:p>
      </dgm:t>
    </dgm:pt>
    <dgm:pt modelId="{9512F0D5-52C0-4BBE-8872-5A2C6E317578}" type="parTrans" cxnId="{66EACAFE-1A20-476A-B4DA-B6F4B873B983}">
      <dgm:prSet/>
      <dgm:spPr/>
      <dgm:t>
        <a:bodyPr/>
        <a:lstStyle/>
        <a:p>
          <a:endParaRPr lang="en-IN"/>
        </a:p>
      </dgm:t>
    </dgm:pt>
    <dgm:pt modelId="{9D9923F9-DA40-4330-9DB3-77119F42D0E3}" type="sibTrans" cxnId="{66EACAFE-1A20-476A-B4DA-B6F4B873B983}">
      <dgm:prSet/>
      <dgm:spPr/>
      <dgm:t>
        <a:bodyPr/>
        <a:lstStyle/>
        <a:p>
          <a:endParaRPr lang="en-IN"/>
        </a:p>
      </dgm:t>
    </dgm:pt>
    <dgm:pt modelId="{E8BF3ADD-205F-4F22-B45F-15510091EBB0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2400" dirty="0" smtClean="0">
              <a:solidFill>
                <a:schemeClr val="tx1"/>
              </a:solidFill>
            </a:rPr>
            <a:t>Most rabies cases in dogs develop within 21–80 days after exposure, but the incubation period may be shorter or considerably longer.</a:t>
          </a:r>
          <a:endParaRPr lang="en-IN" sz="2400" dirty="0">
            <a:solidFill>
              <a:schemeClr val="tx1"/>
            </a:solidFill>
          </a:endParaRPr>
        </a:p>
      </dgm:t>
    </dgm:pt>
    <dgm:pt modelId="{8090AB92-79B3-453C-BDA3-BC698B4BA6CF}" type="parTrans" cxnId="{FA774362-27A2-4C7D-9B21-847BBEB3E3B2}">
      <dgm:prSet/>
      <dgm:spPr/>
    </dgm:pt>
    <dgm:pt modelId="{CAEC9510-E9CE-4CEB-8C38-78C5D46AB3E1}" type="sibTrans" cxnId="{FA774362-27A2-4C7D-9B21-847BBEB3E3B2}">
      <dgm:prSet/>
      <dgm:spPr/>
    </dgm:pt>
    <dgm:pt modelId="{3B97A1BE-359C-41C9-BA04-03F3A9809370}" type="pres">
      <dgm:prSet presAssocID="{4BA211D8-4DD2-4A03-90B3-EEC4BCC2A1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43810E2-808D-4228-B957-A5BAA67C00E6}" type="pres">
      <dgm:prSet presAssocID="{79462773-AB93-4463-9431-2621CABC6AE1}" presName="linNode" presStyleCnt="0"/>
      <dgm:spPr/>
    </dgm:pt>
    <dgm:pt modelId="{FDE93198-5B23-42FD-A735-B86D99CAF28D}" type="pres">
      <dgm:prSet presAssocID="{79462773-AB93-4463-9431-2621CABC6AE1}" presName="parentText" presStyleLbl="node1" presStyleIdx="0" presStyleCnt="1" custScaleX="8597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AD53BC6-B0AC-4A79-A0FF-6FE6BE12D14C}" type="pres">
      <dgm:prSet presAssocID="{79462773-AB93-4463-9431-2621CABC6AE1}" presName="descendantText" presStyleLbl="alignAccFollowNode1" presStyleIdx="0" presStyleCnt="1" custScaleX="151369" custScaleY="125006" custLinFactNeighborX="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C2E80A8-B4B7-4232-A66F-1351EBB4D041}" type="presOf" srcId="{32555959-23D5-4B7C-B234-F50047241D95}" destId="{4AD53BC6-B0AC-4A79-A0FF-6FE6BE12D14C}" srcOrd="0" destOrd="2" presId="urn:microsoft.com/office/officeart/2005/8/layout/vList5"/>
    <dgm:cxn modelId="{429DC7F8-2585-46B9-B0BB-2E0600B973DD}" type="presOf" srcId="{E8BF3ADD-205F-4F22-B45F-15510091EBB0}" destId="{4AD53BC6-B0AC-4A79-A0FF-6FE6BE12D14C}" srcOrd="0" destOrd="1" presId="urn:microsoft.com/office/officeart/2005/8/layout/vList5"/>
    <dgm:cxn modelId="{0A4B77AC-DB51-44D9-8239-590739374168}" srcId="{79462773-AB93-4463-9431-2621CABC6AE1}" destId="{0CB27877-069D-4C5E-8F2A-E1E033D46802}" srcOrd="3" destOrd="0" parTransId="{19549CF6-EFD7-447B-A114-DEEB9EBB1A70}" sibTransId="{53C36E32-6C75-4DE2-9FE1-9A09B7B57585}"/>
    <dgm:cxn modelId="{66EACAFE-1A20-476A-B4DA-B6F4B873B983}" srcId="{79462773-AB93-4463-9431-2621CABC6AE1}" destId="{FDB406D0-2206-4BD9-BF74-B4D8268402FC}" srcOrd="8" destOrd="0" parTransId="{9512F0D5-52C0-4BBE-8872-5A2C6E317578}" sibTransId="{9D9923F9-DA40-4330-9DB3-77119F42D0E3}"/>
    <dgm:cxn modelId="{77553FC9-78D8-40A9-8CCC-EF812416FC0D}" type="presOf" srcId="{D4B30B8A-73AA-457E-A454-A9797E8965DB}" destId="{4AD53BC6-B0AC-4A79-A0FF-6FE6BE12D14C}" srcOrd="0" destOrd="6" presId="urn:microsoft.com/office/officeart/2005/8/layout/vList5"/>
    <dgm:cxn modelId="{8859CB7A-E90B-4A06-8587-2AEAD5B7C4D9}" srcId="{4BA211D8-4DD2-4A03-90B3-EEC4BCC2A1DB}" destId="{79462773-AB93-4463-9431-2621CABC6AE1}" srcOrd="0" destOrd="0" parTransId="{DA5C85EE-2A35-4C9A-9491-927299A2369A}" sibTransId="{89B59C83-5ED3-422A-946C-B5D977ED5E9B}"/>
    <dgm:cxn modelId="{DA0BF12F-BAED-4B70-A600-1E3F541CEA9C}" srcId="{79462773-AB93-4463-9431-2621CABC6AE1}" destId="{B1277DAC-B466-497F-9CB8-C6A4AC65F306}" srcOrd="5" destOrd="0" parTransId="{6E46550B-3135-4C47-9804-7D3978690D36}" sibTransId="{AC1AC6E0-BE76-434B-89FE-B41A7FD5A43C}"/>
    <dgm:cxn modelId="{9AFB8C8E-6811-4140-8DF0-D554059672AF}" srcId="{79462773-AB93-4463-9431-2621CABC6AE1}" destId="{0E66C7D2-5389-48F5-A627-5F61F71DFED8}" srcOrd="0" destOrd="0" parTransId="{6C5490A8-5BE5-499E-8058-8FC6EE5D5278}" sibTransId="{8A0C039B-79EE-4303-9233-0D0D67DF21AF}"/>
    <dgm:cxn modelId="{8D4F162A-A5AC-40ED-A25C-BEEA6F76B03E}" type="presOf" srcId="{4BA211D8-4DD2-4A03-90B3-EEC4BCC2A1DB}" destId="{3B97A1BE-359C-41C9-BA04-03F3A9809370}" srcOrd="0" destOrd="0" presId="urn:microsoft.com/office/officeart/2005/8/layout/vList5"/>
    <dgm:cxn modelId="{58017A34-1FEC-4165-A9B3-37BF85E8B6E6}" srcId="{79462773-AB93-4463-9431-2621CABC6AE1}" destId="{3F3FFF34-417A-492F-8EDE-A2EBF97C9313}" srcOrd="4" destOrd="0" parTransId="{D500D229-3EA5-4FCC-9284-FD00359CB709}" sibTransId="{52D3BE35-D0CC-43EA-8CB8-CACB9D3FBE0A}"/>
    <dgm:cxn modelId="{6BF91B0B-30A8-45D4-B26F-B33D0B253AA8}" type="presOf" srcId="{79462773-AB93-4463-9431-2621CABC6AE1}" destId="{FDE93198-5B23-42FD-A735-B86D99CAF28D}" srcOrd="0" destOrd="0" presId="urn:microsoft.com/office/officeart/2005/8/layout/vList5"/>
    <dgm:cxn modelId="{CFF224CF-0C9D-4848-8B49-B235F251D370}" srcId="{79462773-AB93-4463-9431-2621CABC6AE1}" destId="{31776E40-8F4E-4E37-9F4B-DFF8CDB30C72}" srcOrd="7" destOrd="0" parTransId="{52221271-F67D-4D5C-BEAB-1FCFC35F6459}" sibTransId="{D4532DAC-1F58-4470-A303-1CD84E744467}"/>
    <dgm:cxn modelId="{5986BBF5-C6C4-4C54-8B60-81FA0F2076EB}" type="presOf" srcId="{FDB406D0-2206-4BD9-BF74-B4D8268402FC}" destId="{4AD53BC6-B0AC-4A79-A0FF-6FE6BE12D14C}" srcOrd="0" destOrd="8" presId="urn:microsoft.com/office/officeart/2005/8/layout/vList5"/>
    <dgm:cxn modelId="{0571E8D3-E02A-4095-B91A-F9E8D10D2B82}" srcId="{79462773-AB93-4463-9431-2621CABC6AE1}" destId="{D4B30B8A-73AA-457E-A454-A9797E8965DB}" srcOrd="6" destOrd="0" parTransId="{09AE106D-E0F8-440C-AADD-AED32CE9826B}" sibTransId="{237A2130-76C1-4A0F-9D63-CEB05C4B200B}"/>
    <dgm:cxn modelId="{FA774362-27A2-4C7D-9B21-847BBEB3E3B2}" srcId="{79462773-AB93-4463-9431-2621CABC6AE1}" destId="{E8BF3ADD-205F-4F22-B45F-15510091EBB0}" srcOrd="1" destOrd="0" parTransId="{8090AB92-79B3-453C-BDA3-BC698B4BA6CF}" sibTransId="{CAEC9510-E9CE-4CEB-8C38-78C5D46AB3E1}"/>
    <dgm:cxn modelId="{16914441-1AB4-473C-869E-20F8B990F445}" type="presOf" srcId="{3F3FFF34-417A-492F-8EDE-A2EBF97C9313}" destId="{4AD53BC6-B0AC-4A79-A0FF-6FE6BE12D14C}" srcOrd="0" destOrd="4" presId="urn:microsoft.com/office/officeart/2005/8/layout/vList5"/>
    <dgm:cxn modelId="{D3FEAD07-02A1-4866-B9B9-681D5D633A9D}" type="presOf" srcId="{0CB27877-069D-4C5E-8F2A-E1E033D46802}" destId="{4AD53BC6-B0AC-4A79-A0FF-6FE6BE12D14C}" srcOrd="0" destOrd="3" presId="urn:microsoft.com/office/officeart/2005/8/layout/vList5"/>
    <dgm:cxn modelId="{9A478EBF-7AA6-41E6-99A0-CC2F928C1D3C}" type="presOf" srcId="{B1277DAC-B466-497F-9CB8-C6A4AC65F306}" destId="{4AD53BC6-B0AC-4A79-A0FF-6FE6BE12D14C}" srcOrd="0" destOrd="5" presId="urn:microsoft.com/office/officeart/2005/8/layout/vList5"/>
    <dgm:cxn modelId="{0DBB02A6-EDF6-42E5-8D34-4839B5DA6CD2}" srcId="{79462773-AB93-4463-9431-2621CABC6AE1}" destId="{32555959-23D5-4B7C-B234-F50047241D95}" srcOrd="2" destOrd="0" parTransId="{60310419-9CC9-4740-BE8F-57DF09132498}" sibTransId="{FB4951A5-BBA0-4FF8-BC59-E64E52C43113}"/>
    <dgm:cxn modelId="{CF9F2B11-F0EF-41EF-9098-B4F8939EA2D6}" type="presOf" srcId="{31776E40-8F4E-4E37-9F4B-DFF8CDB30C72}" destId="{4AD53BC6-B0AC-4A79-A0FF-6FE6BE12D14C}" srcOrd="0" destOrd="7" presId="urn:microsoft.com/office/officeart/2005/8/layout/vList5"/>
    <dgm:cxn modelId="{EA010DA3-4553-4E5A-B749-3A976B1216D4}" type="presOf" srcId="{0E66C7D2-5389-48F5-A627-5F61F71DFED8}" destId="{4AD53BC6-B0AC-4A79-A0FF-6FE6BE12D14C}" srcOrd="0" destOrd="0" presId="urn:microsoft.com/office/officeart/2005/8/layout/vList5"/>
    <dgm:cxn modelId="{D5C097DA-4839-4DAF-A59C-1CD56E17BA72}" type="presParOf" srcId="{3B97A1BE-359C-41C9-BA04-03F3A9809370}" destId="{443810E2-808D-4228-B957-A5BAA67C00E6}" srcOrd="0" destOrd="0" presId="urn:microsoft.com/office/officeart/2005/8/layout/vList5"/>
    <dgm:cxn modelId="{E75317CC-0785-479B-9D9C-ABA323183016}" type="presParOf" srcId="{443810E2-808D-4228-B957-A5BAA67C00E6}" destId="{FDE93198-5B23-42FD-A735-B86D99CAF28D}" srcOrd="0" destOrd="0" presId="urn:microsoft.com/office/officeart/2005/8/layout/vList5"/>
    <dgm:cxn modelId="{783D3218-2607-478A-9E09-B603EB811B11}" type="presParOf" srcId="{443810E2-808D-4228-B957-A5BAA67C00E6}" destId="{4AD53BC6-B0AC-4A79-A0FF-6FE6BE12D14C}" srcOrd="1" destOrd="0" presId="urn:microsoft.com/office/officeart/2005/8/layout/vList5"/>
  </dgm:cxnLst>
  <dgm:bg/>
  <dgm:whole>
    <a:ln w="28575"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B2384-2C6C-4866-B2AA-69B2E23F6A12}">
      <dsp:nvSpPr>
        <dsp:cNvPr id="0" name=""/>
        <dsp:cNvSpPr/>
      </dsp:nvSpPr>
      <dsp:spPr>
        <a:xfrm rot="5400000">
          <a:off x="3083017" y="187417"/>
          <a:ext cx="6166172" cy="5803392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8575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b="0" kern="1200" dirty="0" smtClean="0"/>
            <a:t>Rabies is a deadly, zoonotic, neurologic disease.</a:t>
          </a:r>
          <a:endParaRPr lang="en-IN" sz="2400" b="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b="0" kern="1200" dirty="0" smtClean="0"/>
            <a:t>Bullet-shaped, enveloped RNA virus that belongs to the genus </a:t>
          </a:r>
          <a:r>
            <a:rPr lang="en-IN" sz="2400" b="0" kern="1200" dirty="0" err="1" smtClean="0"/>
            <a:t>Lyssavirus</a:t>
          </a:r>
          <a:r>
            <a:rPr lang="en-IN" sz="2400" b="0" kern="1200" dirty="0" smtClean="0"/>
            <a:t>, of </a:t>
          </a:r>
          <a:r>
            <a:rPr lang="en-IN" sz="2400" b="0" kern="1200" dirty="0" err="1" smtClean="0"/>
            <a:t>Rhabdoviridae</a:t>
          </a:r>
          <a:r>
            <a:rPr lang="en-IN" sz="2400" b="0" kern="1200" dirty="0" smtClean="0"/>
            <a:t> family</a:t>
          </a:r>
          <a:endParaRPr lang="en-IN" sz="2400" b="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b="0" kern="1200" dirty="0" smtClean="0"/>
            <a:t>Readily inactivated by a variety of disinfectants, soaps, ultraviolet light, and heat.</a:t>
          </a:r>
          <a:endParaRPr lang="en-IN" sz="2400" b="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b="0" kern="1200" dirty="0" smtClean="0"/>
            <a:t>There are seven </a:t>
          </a:r>
          <a:r>
            <a:rPr lang="en-IN" sz="2400" b="0" kern="1200" dirty="0" err="1" smtClean="0"/>
            <a:t>lyssavirus</a:t>
          </a:r>
          <a:r>
            <a:rPr lang="en-IN" sz="2400" b="0" kern="1200" dirty="0" smtClean="0"/>
            <a:t> genotypes, where classical rabies virus belongs to genotype 1.</a:t>
          </a:r>
          <a:endParaRPr lang="en-IN" sz="2400" b="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b="0" kern="1200" dirty="0" smtClean="0"/>
            <a:t>The remaining six </a:t>
          </a:r>
          <a:r>
            <a:rPr lang="en-IN" sz="2400" b="0" kern="1200" dirty="0" err="1" smtClean="0"/>
            <a:t>lyssavirus</a:t>
          </a:r>
          <a:r>
            <a:rPr lang="en-IN" sz="2400" b="0" kern="1200" dirty="0" smtClean="0"/>
            <a:t> genotypes primarily infect bats and less frequently cause fatal human encephalitis, which is clinically indistinguishable from classical rabies</a:t>
          </a:r>
          <a:endParaRPr lang="en-IN" sz="2400" b="0" kern="1200" dirty="0"/>
        </a:p>
      </dsp:txBody>
      <dsp:txXfrm rot="-5400000">
        <a:off x="3264407" y="289325"/>
        <a:ext cx="5520094" cy="5599576"/>
      </dsp:txXfrm>
    </dsp:sp>
    <dsp:sp modelId="{B23B62C8-7553-4E22-A059-5D84726601D9}">
      <dsp:nvSpPr>
        <dsp:cNvPr id="0" name=""/>
        <dsp:cNvSpPr/>
      </dsp:nvSpPr>
      <dsp:spPr>
        <a:xfrm>
          <a:off x="32154" y="0"/>
          <a:ext cx="3175028" cy="616617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err="1" smtClean="0">
              <a:solidFill>
                <a:schemeClr val="tx1"/>
              </a:solidFill>
            </a:rPr>
            <a:t>Etiology</a:t>
          </a:r>
          <a:endParaRPr lang="en-IN" sz="2400" b="1" kern="1200" dirty="0">
            <a:solidFill>
              <a:schemeClr val="tx1"/>
            </a:solidFill>
          </a:endParaRPr>
        </a:p>
      </dsp:txBody>
      <dsp:txXfrm>
        <a:off x="187146" y="154992"/>
        <a:ext cx="2865044" cy="5856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87359-0344-4E4D-BB61-147227BBF3CD}">
      <dsp:nvSpPr>
        <dsp:cNvPr id="0" name=""/>
        <dsp:cNvSpPr/>
      </dsp:nvSpPr>
      <dsp:spPr>
        <a:xfrm rot="5400000">
          <a:off x="3855482" y="-1616863"/>
          <a:ext cx="2833453" cy="606718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200" kern="1200" dirty="0" smtClean="0"/>
            <a:t>All warm-blooded animals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200" kern="1200" dirty="0" smtClean="0"/>
            <a:t>Highly susceptible hosts include wolves, foxes, coyotes, jackals, dogs, cattle, raccoons, skunks, bats, and mongooses.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200" kern="1200" dirty="0" smtClean="0"/>
            <a:t>Moderately susceptible hosts include cats, ferrets, primates, sheep, goats, and horses.</a:t>
          </a:r>
          <a:endParaRPr lang="en-IN" sz="2200" kern="1200" dirty="0"/>
        </a:p>
      </dsp:txBody>
      <dsp:txXfrm rot="-5400000">
        <a:off x="2238619" y="138318"/>
        <a:ext cx="5928862" cy="2556817"/>
      </dsp:txXfrm>
    </dsp:sp>
    <dsp:sp modelId="{01601A62-DF39-4D8D-A6C9-9E9CAD9C6FE3}">
      <dsp:nvSpPr>
        <dsp:cNvPr id="0" name=""/>
        <dsp:cNvSpPr/>
      </dsp:nvSpPr>
      <dsp:spPr>
        <a:xfrm>
          <a:off x="4841" y="382"/>
          <a:ext cx="2228936" cy="289741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solidFill>
                <a:schemeClr val="tx1"/>
              </a:solidFill>
            </a:rPr>
            <a:t>Host affected</a:t>
          </a:r>
          <a:endParaRPr lang="en-IN" sz="2400" b="1" kern="1200" dirty="0">
            <a:solidFill>
              <a:schemeClr val="tx1"/>
            </a:solidFill>
          </a:endParaRPr>
        </a:p>
      </dsp:txBody>
      <dsp:txXfrm>
        <a:off x="113649" y="109190"/>
        <a:ext cx="2011320" cy="2679801"/>
      </dsp:txXfrm>
    </dsp:sp>
    <dsp:sp modelId="{BA8B5000-601E-4595-8AA2-95B6E78B2CCC}">
      <dsp:nvSpPr>
        <dsp:cNvPr id="0" name=""/>
        <dsp:cNvSpPr/>
      </dsp:nvSpPr>
      <dsp:spPr>
        <a:xfrm rot="5400000">
          <a:off x="3293801" y="1852600"/>
          <a:ext cx="3872752" cy="613728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200" kern="1200" dirty="0" smtClean="0"/>
            <a:t>Biting, with inoculation of saliva containing the virus</a:t>
          </a:r>
          <a:endParaRPr lang="en-IN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200" kern="1200" dirty="0" smtClean="0"/>
            <a:t>Large majority of the cases occur after a dog bite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200" kern="1200" dirty="0" smtClean="0"/>
            <a:t>Other routes of transmission </a:t>
          </a:r>
          <a:r>
            <a:rPr lang="en-IN" sz="2200" b="1" i="1" kern="1200" dirty="0" smtClean="0"/>
            <a:t>corneal or solid-organ transplantation</a:t>
          </a:r>
          <a:r>
            <a:rPr lang="en-IN" sz="2200" kern="1200" dirty="0" smtClean="0"/>
            <a:t> in human patients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200" kern="1200" dirty="0" smtClean="0"/>
            <a:t>Aerosol transmission, such as that occurring within caves containing large numbers of bats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200" kern="1200" dirty="0" smtClean="0"/>
            <a:t>Ingestion of infected tissues or milk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200" kern="1200" dirty="0" smtClean="0"/>
            <a:t>Dogs, wild carnivores, and bats are considered the main natural reservoirs of rabies virus.</a:t>
          </a:r>
          <a:endParaRPr lang="en-IN" sz="2200" kern="1200" dirty="0"/>
        </a:p>
      </dsp:txBody>
      <dsp:txXfrm rot="-5400000">
        <a:off x="2161537" y="3173916"/>
        <a:ext cx="5948228" cy="3494648"/>
      </dsp:txXfrm>
    </dsp:sp>
    <dsp:sp modelId="{5E2E3156-888C-4525-B77B-35501C705248}">
      <dsp:nvSpPr>
        <dsp:cNvPr id="0" name=""/>
        <dsp:cNvSpPr/>
      </dsp:nvSpPr>
      <dsp:spPr>
        <a:xfrm>
          <a:off x="4841" y="3047997"/>
          <a:ext cx="2156696" cy="374648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solidFill>
                <a:schemeClr val="tx1"/>
              </a:solidFill>
            </a:rPr>
            <a:t>Mode of transmission</a:t>
          </a:r>
          <a:endParaRPr lang="en-IN" sz="2400" b="1" kern="1200" dirty="0">
            <a:solidFill>
              <a:schemeClr val="tx1"/>
            </a:solidFill>
          </a:endParaRPr>
        </a:p>
      </dsp:txBody>
      <dsp:txXfrm>
        <a:off x="110122" y="3153278"/>
        <a:ext cx="1946134" cy="3535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53BC6-B0AC-4A79-A0FF-6FE6BE12D14C}">
      <dsp:nvSpPr>
        <dsp:cNvPr id="0" name=""/>
        <dsp:cNvSpPr/>
      </dsp:nvSpPr>
      <dsp:spPr>
        <a:xfrm rot="5400000">
          <a:off x="2237102" y="-40724"/>
          <a:ext cx="6775502" cy="6863248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>
              <a:solidFill>
                <a:schemeClr val="tx1"/>
              </a:solidFill>
            </a:rPr>
            <a:t>In dogs IP varies from a week to many months</a:t>
          </a:r>
          <a:endParaRPr lang="en-IN" sz="2400" kern="1200" dirty="0">
            <a:solidFill>
              <a:schemeClr val="tx1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>
              <a:solidFill>
                <a:schemeClr val="tx1"/>
              </a:solidFill>
            </a:rPr>
            <a:t>Most rabies cases in dogs develop within 21–80 days after exposure, but the incubation period may be shorter or considerably longer.</a:t>
          </a:r>
          <a:endParaRPr lang="en-IN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>
              <a:solidFill>
                <a:schemeClr val="tx1"/>
              </a:solidFill>
            </a:rPr>
            <a:t>The outcome after a bite from a rabid animal include:</a:t>
          </a:r>
          <a:endParaRPr lang="en-IN" sz="2400" kern="1200" dirty="0">
            <a:solidFill>
              <a:schemeClr val="tx1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i="1" kern="1200" dirty="0" smtClean="0">
              <a:solidFill>
                <a:srgbClr val="FF0000"/>
              </a:solidFill>
            </a:rPr>
            <a:t>The proximity of the bite site to the central nervous system (CNS)</a:t>
          </a:r>
          <a:endParaRPr lang="en-IN" sz="2400" i="1" kern="1200" dirty="0">
            <a:solidFill>
              <a:srgbClr val="FF0000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i="1" kern="1200" dirty="0" smtClean="0">
              <a:solidFill>
                <a:srgbClr val="FF0000"/>
              </a:solidFill>
            </a:rPr>
            <a:t> The degree of innervation of the bite site</a:t>
          </a:r>
          <a:endParaRPr lang="en-IN" sz="2400" i="1" kern="1200" dirty="0">
            <a:solidFill>
              <a:srgbClr val="FF0000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i="1" kern="1200" dirty="0" smtClean="0">
              <a:solidFill>
                <a:srgbClr val="FF0000"/>
              </a:solidFill>
            </a:rPr>
            <a:t> The age of the host (young animals are more susceptible)</a:t>
          </a:r>
          <a:endParaRPr lang="en-IN" sz="2400" i="1" kern="1200" dirty="0">
            <a:solidFill>
              <a:srgbClr val="FF0000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i="1" kern="1200" dirty="0" smtClean="0">
              <a:solidFill>
                <a:srgbClr val="FF0000"/>
              </a:solidFill>
            </a:rPr>
            <a:t> The amount of virus inoculated, and</a:t>
          </a:r>
          <a:endParaRPr lang="en-IN" sz="2400" i="1" kern="1200" dirty="0">
            <a:solidFill>
              <a:srgbClr val="FF0000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i="1" kern="1200" dirty="0" smtClean="0">
              <a:solidFill>
                <a:srgbClr val="FF0000"/>
              </a:solidFill>
            </a:rPr>
            <a:t>The </a:t>
          </a:r>
          <a:r>
            <a:rPr lang="en-IN" sz="2400" i="1" kern="1200" dirty="0" err="1" smtClean="0">
              <a:solidFill>
                <a:srgbClr val="FF0000"/>
              </a:solidFill>
            </a:rPr>
            <a:t>neuro</a:t>
          </a:r>
          <a:r>
            <a:rPr lang="en-IN" sz="2400" i="1" kern="1200" dirty="0" smtClean="0">
              <a:solidFill>
                <a:srgbClr val="FF0000"/>
              </a:solidFill>
            </a:rPr>
            <a:t>-invasiveness of the rabies virus variant involved</a:t>
          </a:r>
          <a:endParaRPr lang="en-IN" sz="2400" i="1" kern="1200" dirty="0">
            <a:solidFill>
              <a:srgbClr val="FF0000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i="1" kern="1200" dirty="0" smtClean="0">
              <a:solidFill>
                <a:schemeClr val="tx1"/>
              </a:solidFill>
            </a:rPr>
            <a:t>The course of rabies typically lasts 3 to 8 days in dogs</a:t>
          </a:r>
          <a:endParaRPr lang="en-IN" sz="2400" i="1" kern="1200" dirty="0">
            <a:solidFill>
              <a:schemeClr val="tx1"/>
            </a:solidFill>
          </a:endParaRPr>
        </a:p>
      </dsp:txBody>
      <dsp:txXfrm rot="-5400000">
        <a:off x="2193230" y="333902"/>
        <a:ext cx="6532495" cy="6113996"/>
      </dsp:txXfrm>
    </dsp:sp>
    <dsp:sp modelId="{FDE93198-5B23-42FD-A735-B86D99CAF28D}">
      <dsp:nvSpPr>
        <dsp:cNvPr id="0" name=""/>
        <dsp:cNvSpPr/>
      </dsp:nvSpPr>
      <dsp:spPr>
        <a:xfrm>
          <a:off x="436" y="3311"/>
          <a:ext cx="2192792" cy="677517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solidFill>
                <a:schemeClr val="tx1"/>
              </a:solidFill>
            </a:rPr>
            <a:t>Incubation Period</a:t>
          </a:r>
          <a:endParaRPr lang="en-IN" sz="2400" b="1" kern="1200" dirty="0">
            <a:solidFill>
              <a:schemeClr val="tx1"/>
            </a:solidFill>
          </a:endParaRPr>
        </a:p>
      </dsp:txBody>
      <dsp:txXfrm>
        <a:off x="107479" y="110354"/>
        <a:ext cx="1978706" cy="6561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0"/>
            <a:ext cx="7772399" cy="6858000"/>
          </a:xfrm>
          <a:noFill/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CANINE PARVOVIRAL INFECTION</a:t>
            </a:r>
          </a:p>
          <a:p>
            <a:pPr marL="0" indent="0">
              <a:buNone/>
            </a:pPr>
            <a:r>
              <a:rPr lang="en-IN" sz="2400" b="1" dirty="0" err="1" smtClean="0">
                <a:solidFill>
                  <a:srgbClr val="FF0000"/>
                </a:solidFill>
              </a:rPr>
              <a:t>Etiology</a:t>
            </a:r>
            <a:r>
              <a:rPr lang="en-IN" sz="2400" b="1" dirty="0" smtClean="0">
                <a:solidFill>
                  <a:srgbClr val="FF0000"/>
                </a:solidFill>
              </a:rPr>
              <a:t>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b="1" dirty="0" smtClean="0">
                <a:solidFill>
                  <a:schemeClr val="tx1"/>
                </a:solidFill>
              </a:rPr>
              <a:t>It is infectious </a:t>
            </a:r>
            <a:r>
              <a:rPr lang="en-IN" sz="2400" b="1" dirty="0">
                <a:solidFill>
                  <a:schemeClr val="tx1"/>
                </a:solidFill>
              </a:rPr>
              <a:t>diseases of dogs </a:t>
            </a:r>
            <a:r>
              <a:rPr lang="en-IN" sz="2400" b="1" dirty="0" smtClean="0">
                <a:solidFill>
                  <a:schemeClr val="tx1"/>
                </a:solidFill>
              </a:rPr>
              <a:t>worldwide</a:t>
            </a:r>
            <a:r>
              <a:rPr lang="en-IN" sz="2400" b="1" dirty="0">
                <a:solidFill>
                  <a:schemeClr val="tx1"/>
                </a:solidFill>
              </a:rPr>
              <a:t>, caused by canine parvovirus-2 (CPV-2</a:t>
            </a:r>
            <a:r>
              <a:rPr lang="en-IN" sz="2400" b="1" dirty="0" smtClean="0">
                <a:solidFill>
                  <a:schemeClr val="tx1"/>
                </a:solidFill>
              </a:rPr>
              <a:t>),a non-enveloped SSDNA virus </a:t>
            </a:r>
            <a:r>
              <a:rPr lang="en-IN" sz="2400" b="1" dirty="0">
                <a:solidFill>
                  <a:schemeClr val="tx1"/>
                </a:solidFill>
              </a:rPr>
              <a:t>of </a:t>
            </a:r>
            <a:r>
              <a:rPr lang="en-IN" sz="2400" b="1" dirty="0" smtClean="0">
                <a:solidFill>
                  <a:schemeClr val="tx1"/>
                </a:solidFill>
              </a:rPr>
              <a:t>Genus-Parvovirus.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b="1" dirty="0" smtClean="0">
                <a:solidFill>
                  <a:schemeClr val="tx1"/>
                </a:solidFill>
              </a:rPr>
              <a:t>The virus require rapidly </a:t>
            </a:r>
            <a:r>
              <a:rPr lang="en-IN" sz="2400" b="1" dirty="0">
                <a:solidFill>
                  <a:schemeClr val="tx1"/>
                </a:solidFill>
              </a:rPr>
              <a:t>dividing cells for replication</a:t>
            </a:r>
            <a:endParaRPr lang="en-IN" sz="2400" b="1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b="1" dirty="0" smtClean="0">
                <a:solidFill>
                  <a:schemeClr val="tx1"/>
                </a:solidFill>
              </a:rPr>
              <a:t>It can </a:t>
            </a:r>
            <a:r>
              <a:rPr lang="en-IN" sz="2400" b="1" dirty="0">
                <a:solidFill>
                  <a:schemeClr val="tx1"/>
                </a:solidFill>
              </a:rPr>
              <a:t>survive for long periods (</a:t>
            </a:r>
            <a:r>
              <a:rPr lang="en-IN" sz="2400" b="1" dirty="0" smtClean="0">
                <a:solidFill>
                  <a:schemeClr val="tx1"/>
                </a:solidFill>
              </a:rPr>
              <a:t>over 1 </a:t>
            </a:r>
            <a:r>
              <a:rPr lang="en-IN" sz="2400" b="1" dirty="0">
                <a:solidFill>
                  <a:schemeClr val="tx1"/>
                </a:solidFill>
              </a:rPr>
              <a:t>year) in the environment</a:t>
            </a:r>
            <a:r>
              <a:rPr lang="en-IN" sz="2400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Host affected: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b="1" dirty="0" smtClean="0">
                <a:solidFill>
                  <a:schemeClr val="tx1"/>
                </a:solidFill>
              </a:rPr>
              <a:t> Dogs, especially less than 12 weeks of age. </a:t>
            </a:r>
            <a:r>
              <a:rPr lang="en-IN" sz="2400" b="1" dirty="0">
                <a:solidFill>
                  <a:schemeClr val="tx1"/>
                </a:solidFill>
              </a:rPr>
              <a:t>But, can </a:t>
            </a:r>
            <a:r>
              <a:rPr lang="en-IN" sz="2400" b="1" dirty="0" smtClean="0">
                <a:solidFill>
                  <a:schemeClr val="tx1"/>
                </a:solidFill>
              </a:rPr>
              <a:t>also occur </a:t>
            </a:r>
            <a:r>
              <a:rPr lang="en-IN" sz="2400" b="1" dirty="0">
                <a:solidFill>
                  <a:schemeClr val="tx1"/>
                </a:solidFill>
              </a:rPr>
              <a:t>in unvaccinated or improperly vaccinated adult </a:t>
            </a:r>
            <a:r>
              <a:rPr lang="en-IN" sz="2400" b="1" dirty="0" smtClean="0">
                <a:solidFill>
                  <a:schemeClr val="tx1"/>
                </a:solidFill>
              </a:rPr>
              <a:t>dogs.</a:t>
            </a:r>
          </a:p>
          <a:p>
            <a:pPr marL="0" indent="0" algn="just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Transmission: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b="1" dirty="0" err="1" smtClean="0">
                <a:solidFill>
                  <a:schemeClr val="tx1"/>
                </a:solidFill>
              </a:rPr>
              <a:t>Fecal</a:t>
            </a:r>
            <a:r>
              <a:rPr lang="en-IN" sz="2400" b="1" dirty="0" smtClean="0">
                <a:solidFill>
                  <a:schemeClr val="tx1"/>
                </a:solidFill>
              </a:rPr>
              <a:t>-oral </a:t>
            </a:r>
            <a:r>
              <a:rPr lang="en-IN" sz="2400" b="1" dirty="0">
                <a:solidFill>
                  <a:schemeClr val="tx1"/>
                </a:solidFill>
              </a:rPr>
              <a:t>route </a:t>
            </a:r>
            <a:r>
              <a:rPr lang="en-IN" sz="2400" b="1" dirty="0" smtClean="0">
                <a:solidFill>
                  <a:schemeClr val="tx1"/>
                </a:solidFill>
              </a:rPr>
              <a:t>and virus </a:t>
            </a:r>
            <a:r>
              <a:rPr lang="en-IN" sz="2400" b="1" dirty="0">
                <a:solidFill>
                  <a:schemeClr val="tx1"/>
                </a:solidFill>
              </a:rPr>
              <a:t>that persists on </a:t>
            </a:r>
            <a:r>
              <a:rPr lang="en-IN" sz="2400" b="1" dirty="0" smtClean="0">
                <a:solidFill>
                  <a:schemeClr val="tx1"/>
                </a:solidFill>
              </a:rPr>
              <a:t>fomites.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b="1" dirty="0">
                <a:solidFill>
                  <a:schemeClr val="tx1"/>
                </a:solidFill>
              </a:rPr>
              <a:t>Virus is shed for a few days before the onset of clinical signs</a:t>
            </a:r>
            <a:endParaRPr lang="en-IN" sz="24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IN" sz="24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I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17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9067799" cy="67818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Prevention:</a:t>
            </a:r>
          </a:p>
          <a:p>
            <a:pPr marL="0" indent="0">
              <a:buNone/>
            </a:pPr>
            <a:r>
              <a:rPr lang="en-IN" sz="2000" b="1" dirty="0" smtClean="0"/>
              <a:t>Vaccination: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000" b="1" dirty="0"/>
              <a:t>Both attenuated live and inactivated CPV vaccines are </a:t>
            </a:r>
            <a:r>
              <a:rPr lang="en-IN" sz="2000" b="1" dirty="0" smtClean="0"/>
              <a:t>available.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 smtClean="0"/>
              <a:t>Attenuated live </a:t>
            </a:r>
            <a:r>
              <a:rPr lang="en-IN" sz="2000" b="1" dirty="0"/>
              <a:t>vaccines should never be administered to pregnant </a:t>
            </a:r>
            <a:r>
              <a:rPr lang="en-IN" sz="2000" b="1" dirty="0" smtClean="0"/>
              <a:t>bitches because </a:t>
            </a:r>
            <a:r>
              <a:rPr lang="en-IN" sz="2000" b="1" dirty="0"/>
              <a:t>they may cause disease in the developing </a:t>
            </a:r>
            <a:r>
              <a:rPr lang="en-IN" sz="2000" b="1" dirty="0" err="1"/>
              <a:t>fetus</a:t>
            </a:r>
            <a:r>
              <a:rPr lang="en-IN" sz="2000" b="1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/>
              <a:t>Monovalent CPV vaccines administered by the intranasal </a:t>
            </a:r>
            <a:r>
              <a:rPr lang="en-IN" sz="2000" b="1" dirty="0" smtClean="0"/>
              <a:t>route and commercially available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 smtClean="0"/>
              <a:t>The </a:t>
            </a:r>
            <a:r>
              <a:rPr lang="en-IN" sz="2000" b="1" dirty="0"/>
              <a:t>age at which a pup should be vaccinated successfully can </a:t>
            </a:r>
            <a:r>
              <a:rPr lang="en-IN" sz="2000" b="1" dirty="0" smtClean="0"/>
              <a:t>be predicted </a:t>
            </a:r>
            <a:r>
              <a:rPr lang="en-IN" sz="2000" b="1" dirty="0"/>
              <a:t>through determination of the MDA </a:t>
            </a:r>
            <a:r>
              <a:rPr lang="en-IN" sz="2000" b="1" dirty="0" err="1"/>
              <a:t>titers</a:t>
            </a:r>
            <a:r>
              <a:rPr lang="en-IN" sz="2000" b="1" dirty="0"/>
              <a:t> by serologic </a:t>
            </a:r>
            <a:r>
              <a:rPr lang="en-IN" sz="2000" b="1" dirty="0" smtClean="0"/>
              <a:t>tests.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/>
              <a:t>Pups from </a:t>
            </a:r>
            <a:r>
              <a:rPr lang="en-IN" sz="2000" b="1" dirty="0" smtClean="0"/>
              <a:t>a bitch </a:t>
            </a:r>
            <a:r>
              <a:rPr lang="en-IN" sz="2000" b="1" dirty="0"/>
              <a:t>with low protective </a:t>
            </a:r>
            <a:r>
              <a:rPr lang="en-IN" sz="2000" b="1" dirty="0" err="1"/>
              <a:t>titer</a:t>
            </a:r>
            <a:r>
              <a:rPr lang="en-IN" sz="2000" b="1" dirty="0"/>
              <a:t> of antibody to CPV can be </a:t>
            </a:r>
            <a:r>
              <a:rPr lang="en-IN" sz="2000" b="1" dirty="0" smtClean="0"/>
              <a:t>successfully immunized </a:t>
            </a:r>
            <a:r>
              <a:rPr lang="en-IN" sz="2000" b="1" dirty="0"/>
              <a:t>by 6 weeks of age, but in pups from a bitch with a </a:t>
            </a:r>
            <a:r>
              <a:rPr lang="en-IN" sz="2000" b="1" dirty="0" smtClean="0"/>
              <a:t>very high </a:t>
            </a:r>
            <a:r>
              <a:rPr lang="en-IN" sz="2000" b="1" dirty="0" err="1"/>
              <a:t>titer</a:t>
            </a:r>
            <a:r>
              <a:rPr lang="en-IN" sz="2000" b="1" dirty="0"/>
              <a:t> to CPV, MDA may persist much longer</a:t>
            </a:r>
            <a:r>
              <a:rPr lang="en-IN" sz="2000" b="1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/>
              <a:t>Pups of unknown immune status can be vaccinated with </a:t>
            </a:r>
            <a:r>
              <a:rPr lang="en-IN" sz="2000" b="1" dirty="0" smtClean="0"/>
              <a:t>a high-</a:t>
            </a:r>
            <a:r>
              <a:rPr lang="en-IN" sz="2000" b="1" dirty="0" err="1" smtClean="0"/>
              <a:t>titer</a:t>
            </a:r>
            <a:r>
              <a:rPr lang="en-IN" sz="2000" b="1" dirty="0" smtClean="0"/>
              <a:t>-attenuated </a:t>
            </a:r>
            <a:r>
              <a:rPr lang="en-IN" sz="2000" b="1" dirty="0"/>
              <a:t>live CPV vaccine at 6, 9, and 12 weeks of age</a:t>
            </a:r>
          </a:p>
        </p:txBody>
      </p:sp>
    </p:spTree>
    <p:extLst>
      <p:ext uri="{BB962C8B-B14F-4D97-AF65-F5344CB8AC3E}">
        <p14:creationId xmlns:p14="http://schemas.microsoft.com/office/powerpoint/2010/main" val="335348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705600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CANINE DISTEMPER</a:t>
            </a:r>
            <a:endParaRPr lang="en-IN" sz="28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IN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I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Canine distemper virus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(CDV), 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belongs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genus </a:t>
            </a:r>
            <a:r>
              <a:rPr lang="en-IN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Morbillivirus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family, </a:t>
            </a:r>
            <a:r>
              <a:rPr lang="en-IN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Paramyxoviridae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CDV is closely related to human measles virus and </a:t>
            </a:r>
            <a:r>
              <a:rPr lang="en-IN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rinderpest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virus</a:t>
            </a:r>
          </a:p>
          <a:p>
            <a:pPr marL="0" indent="0" algn="just">
              <a:buNone/>
            </a:pPr>
            <a:endParaRPr lang="en-IN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Dogs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 </a:t>
            </a:r>
            <a:r>
              <a:rPr lang="en-IN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Canidae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such as 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coyotes, foxes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wolves; </a:t>
            </a:r>
            <a:r>
              <a:rPr lang="en-IN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Procyonidae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(raccoons, pandas); </a:t>
            </a:r>
            <a:r>
              <a:rPr lang="en-IN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Mustelidae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(ferrets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mink, skunks, otters). Large wild </a:t>
            </a:r>
            <a:r>
              <a:rPr lang="en-IN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Felidae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be affected</a:t>
            </a:r>
            <a:endParaRPr lang="en-IN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 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dogs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lead to a severe, </a:t>
            </a:r>
            <a:r>
              <a:rPr lang="en-IN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multisystemic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disease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primarily affects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gastrointestinal, respiratory, and neurologic 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Brachiocephalic 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dogs have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lower prevalence 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dolichocephalic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breeds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IN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wide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337" y="533400"/>
            <a:ext cx="56388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+mj-lt"/>
                <a:cs typeface="Arial" panose="020B0604020202020204" pitchFamily="34" charset="0"/>
              </a:rPr>
              <a:t>ETIOLOGY</a:t>
            </a:r>
            <a:endParaRPr lang="en-IN" sz="2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3337" y="2209800"/>
            <a:ext cx="5715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+mj-lt"/>
                <a:cs typeface="Arial" panose="020B0604020202020204" pitchFamily="34" charset="0"/>
              </a:rPr>
              <a:t>HOST AFFECTED</a:t>
            </a:r>
            <a:endParaRPr lang="en-IN" sz="2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3337" y="5105400"/>
            <a:ext cx="5715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+mj-lt"/>
                <a:cs typeface="Arial" panose="020B0604020202020204" pitchFamily="34" charset="0"/>
              </a:rPr>
              <a:t>DISTRIBUTION</a:t>
            </a:r>
            <a:endParaRPr lang="en-IN" sz="24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76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71600" y="62116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Fig: Anatomic sites</a:t>
            </a:r>
          </a:p>
          <a:p>
            <a:r>
              <a:rPr lang="en-IN" b="1" dirty="0" smtClean="0"/>
              <a:t> targeted by virus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245888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0"/>
            <a:ext cx="7696199" cy="6781800"/>
          </a:xfrm>
          <a:ln w="28575">
            <a:solidFill>
              <a:srgbClr val="FF0000"/>
            </a:solidFill>
          </a:ln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endParaRPr lang="en-IN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Oronasal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contact with virus in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secretions or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excretions, droplet nuclei, and large particle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aerosol transmission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590800" y="0"/>
            <a:ext cx="514418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MODE OF TRANSMISSION</a:t>
            </a:r>
            <a:endParaRPr lang="en-IN" b="1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240055" y="1379080"/>
            <a:ext cx="514418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PATHOGENESIS</a:t>
            </a:r>
            <a:endParaRPr lang="en-IN" b="1" dirty="0"/>
          </a:p>
        </p:txBody>
      </p:sp>
      <p:sp>
        <p:nvSpPr>
          <p:cNvPr id="9" name="Explosion 2 8"/>
          <p:cNvSpPr/>
          <p:nvPr/>
        </p:nvSpPr>
        <p:spPr>
          <a:xfrm>
            <a:off x="3352091" y="1707945"/>
            <a:ext cx="1676400" cy="914400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 smtClean="0">
                <a:solidFill>
                  <a:schemeClr val="tx1"/>
                </a:solidFill>
              </a:rPr>
              <a:t>Virus</a:t>
            </a:r>
            <a:endParaRPr lang="en-IN" sz="1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349550" y="2985230"/>
            <a:ext cx="3950283" cy="12546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/>
                </a:solidFill>
              </a:rPr>
              <a:t>Monocytes within lymphoid tissue</a:t>
            </a:r>
          </a:p>
          <a:p>
            <a:pPr algn="ctr"/>
            <a:r>
              <a:rPr lang="en-IN" sz="1400" b="1" dirty="0">
                <a:solidFill>
                  <a:schemeClr val="tx1"/>
                </a:solidFill>
              </a:rPr>
              <a:t> in the upper respiratory tract and tonsils</a:t>
            </a:r>
          </a:p>
        </p:txBody>
      </p:sp>
      <p:sp>
        <p:nvSpPr>
          <p:cNvPr id="11" name="Oval 10"/>
          <p:cNvSpPr/>
          <p:nvPr/>
        </p:nvSpPr>
        <p:spPr>
          <a:xfrm>
            <a:off x="2594810" y="5288743"/>
            <a:ext cx="3142908" cy="10905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/>
                </a:solidFill>
              </a:rPr>
              <a:t>Entire RE System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906967" y="4327658"/>
            <a:ext cx="566648" cy="906373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5218771" y="4494028"/>
            <a:ext cx="267573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err="1" smtClean="0"/>
              <a:t>Lymphatics</a:t>
            </a:r>
            <a:r>
              <a:rPr lang="en-IN" b="1" dirty="0" smtClean="0"/>
              <a:t> and Blood</a:t>
            </a:r>
            <a:endParaRPr lang="en-IN" b="1" dirty="0"/>
          </a:p>
        </p:txBody>
      </p:sp>
      <p:sp>
        <p:nvSpPr>
          <p:cNvPr id="20" name="Down Arrow 19"/>
          <p:cNvSpPr/>
          <p:nvPr/>
        </p:nvSpPr>
        <p:spPr>
          <a:xfrm>
            <a:off x="3947975" y="2517428"/>
            <a:ext cx="484632" cy="51366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Curved Left Arrow 20"/>
          <p:cNvSpPr/>
          <p:nvPr/>
        </p:nvSpPr>
        <p:spPr>
          <a:xfrm rot="11260158" flipV="1">
            <a:off x="4456995" y="4269242"/>
            <a:ext cx="710309" cy="8189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21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1232" y="1"/>
            <a:ext cx="8907966" cy="12323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Viral </a:t>
            </a:r>
            <a:r>
              <a:rPr lang="en-IN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haemagglutinin</a:t>
            </a:r>
            <a:endParaRPr lang="en-IN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+Host Receptor (SLAM, Signalling lymphocytic activating molecules SLAM is expressed by immature </a:t>
            </a:r>
            <a:r>
              <a:rPr lang="en-IN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thymocytes</a:t>
            </a:r>
            <a:r>
              <a:rPr lang="en-IN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activated lymphocytes, macrophages, and dendritic cells</a:t>
            </a:r>
            <a:endParaRPr lang="en-IN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99610" y="1203109"/>
            <a:ext cx="502919" cy="2033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9385" y="1398475"/>
            <a:ext cx="8739813" cy="8898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viral destruction of the lymphocyte population (CD4+ T cells), which occur </a:t>
            </a:r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blood, tonsils, thymus, spleen, lymph nodes, bone marrow, mucosa-associated lymphoid tissue, and hepatic </a:t>
            </a:r>
            <a:r>
              <a:rPr lang="en-IN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Kupffer</a:t>
            </a: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cells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46957" y="2418271"/>
            <a:ext cx="5105399" cy="5837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</a:t>
            </a:r>
            <a:r>
              <a:rPr lang="en-IN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Lymphopenia</a:t>
            </a: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Transient Fever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73529" y="3107310"/>
            <a:ext cx="6858000" cy="67406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Subsequently, 8-9 days post infection,</a:t>
            </a:r>
          </a:p>
          <a:p>
            <a:pPr algn="ctr"/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second stage of cell-associated </a:t>
            </a:r>
            <a:r>
              <a:rPr lang="en-IN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viremia</a:t>
            </a: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fever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25829" y="3937328"/>
            <a:ext cx="8153400" cy="5978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that it infects, respiratory, GIT, CNS,  SKINS &amp;additional Lymphoid cells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 flipV="1">
            <a:off x="586646" y="4686387"/>
            <a:ext cx="8557354" cy="8721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stage, CDV infects a variety of cell lineage</a:t>
            </a:r>
          </a:p>
          <a:p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(Epithelial</a:t>
            </a: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mesenchymal</a:t>
            </a:r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neuroendocrine</a:t>
            </a: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hematopoietic cells, and </a:t>
            </a:r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 </a:t>
            </a:r>
            <a:r>
              <a:rPr lang="en-IN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intracytoplasmic</a:t>
            </a:r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also </a:t>
            </a:r>
            <a:r>
              <a:rPr lang="en-IN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intranuclear</a:t>
            </a: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inclusions)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1676399" y="5493234"/>
            <a:ext cx="6652259" cy="1339153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Shedding of virus from all secretions and excretions at 5 days post infection, Before clinical </a:t>
            </a:r>
            <a:r>
              <a:rPr lang="en-IN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singns</a:t>
            </a:r>
            <a:endParaRPr lang="en-IN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786" y="2259693"/>
            <a:ext cx="566977" cy="2438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786" y="2923991"/>
            <a:ext cx="603556" cy="2255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786" y="3753454"/>
            <a:ext cx="603556" cy="2255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207" y="4460275"/>
            <a:ext cx="603556" cy="2255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109" y="5521942"/>
            <a:ext cx="603556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20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46"/>
            <a:ext cx="9144000" cy="424543"/>
          </a:xfrm>
          <a:solidFill>
            <a:schemeClr val="accent1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IN" b="1" dirty="0" smtClean="0"/>
              <a:t>CLINICAL SIGNS</a:t>
            </a:r>
            <a:endParaRPr lang="en-IN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467861"/>
            <a:ext cx="3429000" cy="24277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46090"/>
            <a:ext cx="5443958" cy="64119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IN" sz="2200" b="1" dirty="0">
                <a:solidFill>
                  <a:srgbClr val="FF0000"/>
                </a:solidFill>
              </a:rPr>
              <a:t>The clinical signs depends on</a:t>
            </a:r>
            <a:r>
              <a:rPr lang="en-IN" sz="2200" b="1" dirty="0" smtClean="0">
                <a:solidFill>
                  <a:srgbClr val="FF0000"/>
                </a:solidFill>
              </a:rPr>
              <a:t>: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virus strain, the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immune status of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host, as well as concurrent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 with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viruses and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</a:p>
          <a:p>
            <a:pPr algn="just"/>
            <a:r>
              <a:rPr lang="en-I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form: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fever, bilateral serous and nasal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ocular discharges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conjunctivitis, and a non-productive cough and Secondary bacterial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due to secondary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lead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mucopurulent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nasal and ocular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discharges and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bronchopneumonia, with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tachypnea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productive cough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lethargy, and decreased appetite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 form: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lead to </a:t>
            </a:r>
            <a:r>
              <a:rPr lang="en-IN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inappetence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vomiting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diarrhea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electrolyte abnormalities, and dehydration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IN" sz="2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5" y="3505200"/>
            <a:ext cx="3248025" cy="298608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486400" y="300087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Hyperkeratosis of nasal </a:t>
            </a:r>
            <a:r>
              <a:rPr lang="en-IN" dirty="0" err="1" smtClean="0"/>
              <a:t>planum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895975" y="6440208"/>
            <a:ext cx="312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Hyperkeratosis of foot pad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4103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399" cy="68580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Nervous form: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neurologic signs are often progressive due to neuronal necrosis and atrophy,   and generally do not resolve, so dogs that recover often have residual neurologic deficits.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b="1" dirty="0"/>
              <a:t>	</a:t>
            </a:r>
            <a:r>
              <a:rPr lang="en-IN" b="1" dirty="0" smtClean="0"/>
              <a:t>	“</a:t>
            </a:r>
            <a:r>
              <a:rPr lang="en-I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dog encephalitis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is a misnomer, poorly characterized progressive immune-mediated demyelinating 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leukoencephalomyelitis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which occurs weeks to years after recovery from the acute infection and is difficult to diagnose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 Myoclonus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(involuntary twitching of isolated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 groups) or chorea 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common,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affected puppies are at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 “chewing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gum”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seizures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localized to the head and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jaw, with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accompanying foamy </a:t>
            </a:r>
            <a:r>
              <a:rPr lang="en-I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hypersalivation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neurologic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include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obtundation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seizures, tremors,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opisthotonos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tetraparesis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paraparesis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delayed placing reactions, ataxia, and,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commonly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behavioral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abnormalities, compulsive pacing,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vestibular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signs such as a head tilt,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nystagmus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strabismus,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circling</a:t>
            </a:r>
            <a:endParaRPr lang="en-I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Ocular form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include </a:t>
            </a:r>
            <a:r>
              <a:rPr lang="en-I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blepharospasm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photophobia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uveitis, </a:t>
            </a:r>
            <a:r>
              <a:rPr lang="en-I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chorioretinitis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keratoconjunctivitis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sicca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(KCS), keratitis, and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 neuritis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may be associated with blindness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156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7818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Enamel and dentin hypoplasia in recovered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animal.</a:t>
            </a:r>
          </a:p>
          <a:p>
            <a:pPr marL="0" indent="0" algn="just">
              <a:buNone/>
            </a:pP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Cutaneous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 is hyperkeratosis in the regions of footpad and nasal 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planum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epithelium.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Puppies with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hyperkeratosis, also known as “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hardpad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 have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thickened, crusty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footpads that resemble those of adult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dogs.</a:t>
            </a:r>
            <a:endParaRPr lang="en-I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secondary infections in distemper are secondary bacterial infections that contribute to bronchopneumonia is  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Bordetella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bronchiseptica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transplacental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infections may cause h infertility, stillbirth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abortion and with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neurologic signs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puppies that are less than 4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to.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weeks of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Dogs that have recovered from CDV infection may develop enamel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hypoplasia/chorea/</a:t>
            </a:r>
            <a:r>
              <a:rPr lang="en-I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keratoconjunctivitis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Sicca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/gold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medallion lesions(healed </a:t>
            </a:r>
            <a:r>
              <a:rPr lang="en-I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chorioretinitis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I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hyperreflective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circular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lesions).</a:t>
            </a:r>
            <a:endParaRPr lang="en-I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85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0"/>
            <a:ext cx="8839200" cy="68580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DIAGNOSIS:</a:t>
            </a:r>
          </a:p>
          <a:p>
            <a:pPr marL="514350" indent="-514350" algn="just">
              <a:buAutoNum type="romanUcPeriod"/>
            </a:pP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signs and </a:t>
            </a:r>
            <a:r>
              <a:rPr lang="en-I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sypmtoms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myoclonus.</a:t>
            </a:r>
          </a:p>
          <a:p>
            <a:pPr marL="514350" indent="-514350" algn="just">
              <a:buAutoNum type="romanUcPeriod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dogs with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signs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presence of conjunctivitis, 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blepharospasm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ocular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discharge should raise suspicion for distemper. </a:t>
            </a:r>
            <a:endParaRPr lang="en-I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romanUcPeriod"/>
            </a:pP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Distemper should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be considered as a diagnosis in young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dogs with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neurologic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</a:t>
            </a:r>
          </a:p>
          <a:p>
            <a:pPr marL="514350" indent="-514350" algn="just">
              <a:buAutoNum type="romanUcPeriod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Microbiologic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Tests: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includeVirus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Isolation, 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Cytologic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Demonstration of CDV Inclusions, ELISA assays,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Serology, RT-PCR.</a:t>
            </a:r>
            <a:endParaRPr lang="en-I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648906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Enamel </a:t>
            </a:r>
            <a:r>
              <a:rPr lang="en-IN" b="1" dirty="0" err="1" smtClean="0"/>
              <a:t>hypoplesia</a:t>
            </a:r>
            <a:endParaRPr lang="en-IN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002" y="3810000"/>
            <a:ext cx="3203798" cy="278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11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and PROGNOSIS:</a:t>
            </a:r>
          </a:p>
          <a:p>
            <a:pPr marL="0" indent="0" algn="just">
              <a:buNone/>
            </a:pP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Dogs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severe </a:t>
            </a: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and gastrointestinal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 require: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fluids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 </a:t>
            </a: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drugs/antimicrobial drug combinations, such as ampicillin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en-IN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fluoroquinolone</a:t>
            </a:r>
            <a:endParaRPr lang="en-IN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Antiemetics</a:t>
            </a:r>
            <a:endParaRPr lang="en-IN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IV dose of dexamethasone or tapering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anti-inflammatory doses </a:t>
            </a: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glucocorticoids has been advocated to halt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reduce </a:t>
            </a: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severity of progressive CNS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ral </a:t>
            </a: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and C may be advocated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Anticonvulsants such </a:t>
            </a: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diazepam and, for chronic management,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 bromide </a:t>
            </a: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phenobarbital can be used to treat seizures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prevent </a:t>
            </a: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spread of a seizure focus.</a:t>
            </a:r>
            <a:endParaRPr lang="en-IN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Note:The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prognosis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dogs with severe neurologic signs is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poor.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86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0"/>
            <a:ext cx="7772399" cy="68580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Risk factors: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b="1" dirty="0">
                <a:solidFill>
                  <a:schemeClr val="tx1"/>
                </a:solidFill>
              </a:rPr>
              <a:t>The </a:t>
            </a:r>
            <a:r>
              <a:rPr lang="en-IN" sz="2400" b="1" dirty="0" smtClean="0">
                <a:solidFill>
                  <a:schemeClr val="tx1"/>
                </a:solidFill>
              </a:rPr>
              <a:t>severity of </a:t>
            </a:r>
            <a:r>
              <a:rPr lang="en-IN" sz="2400" b="1" dirty="0">
                <a:solidFill>
                  <a:schemeClr val="tx1"/>
                </a:solidFill>
              </a:rPr>
              <a:t>clinical signs depends </a:t>
            </a:r>
            <a:r>
              <a:rPr lang="en-IN" sz="2400" b="1" dirty="0" smtClean="0">
                <a:solidFill>
                  <a:schemeClr val="tx1"/>
                </a:solidFill>
              </a:rPr>
              <a:t>on: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b="1" dirty="0">
                <a:solidFill>
                  <a:schemeClr val="tx1"/>
                </a:solidFill>
              </a:rPr>
              <a:t>	</a:t>
            </a:r>
            <a:r>
              <a:rPr lang="en-IN" sz="2400" b="1" dirty="0" smtClean="0">
                <a:solidFill>
                  <a:schemeClr val="tx1"/>
                </a:solidFill>
              </a:rPr>
              <a:t> Virus </a:t>
            </a:r>
            <a:r>
              <a:rPr lang="en-IN" sz="2400" b="1" dirty="0">
                <a:solidFill>
                  <a:schemeClr val="tx1"/>
                </a:solidFill>
              </a:rPr>
              <a:t>strain </a:t>
            </a:r>
            <a:endParaRPr lang="en-IN" sz="2400" b="1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b="1" dirty="0">
                <a:solidFill>
                  <a:schemeClr val="tx1"/>
                </a:solidFill>
              </a:rPr>
              <a:t>H</a:t>
            </a:r>
            <a:r>
              <a:rPr lang="en-IN" sz="2400" b="1" dirty="0" smtClean="0">
                <a:solidFill>
                  <a:schemeClr val="tx1"/>
                </a:solidFill>
              </a:rPr>
              <a:t>ost immunity</a:t>
            </a:r>
            <a:r>
              <a:rPr lang="en-IN" sz="2400" b="1" dirty="0">
                <a:solidFill>
                  <a:schemeClr val="tx1"/>
                </a:solidFill>
              </a:rPr>
              <a:t>, which is affected by stressors such as weaning </a:t>
            </a:r>
            <a:r>
              <a:rPr lang="en-IN" sz="2400" b="1" dirty="0" smtClean="0">
                <a:solidFill>
                  <a:schemeClr val="tx1"/>
                </a:solidFill>
              </a:rPr>
              <a:t>and overcrowding</a:t>
            </a:r>
            <a:r>
              <a:rPr lang="en-IN" sz="2400" b="1" dirty="0">
                <a:solidFill>
                  <a:schemeClr val="tx1"/>
                </a:solidFill>
              </a:rPr>
              <a:t>, maternal antibody, and the presence of </a:t>
            </a:r>
            <a:r>
              <a:rPr lang="en-IN" sz="2400" b="1" dirty="0" smtClean="0">
                <a:solidFill>
                  <a:schemeClr val="tx1"/>
                </a:solidFill>
              </a:rPr>
              <a:t>concurrent infections </a:t>
            </a:r>
            <a:r>
              <a:rPr lang="en-IN" sz="2400" b="1" dirty="0">
                <a:solidFill>
                  <a:schemeClr val="tx1"/>
                </a:solidFill>
              </a:rPr>
              <a:t>such as other enteric viral and parasitic infections</a:t>
            </a:r>
            <a:r>
              <a:rPr lang="en-IN" sz="2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505200"/>
            <a:ext cx="5172075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6488668"/>
            <a:ext cx="761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canine parvovirus, replicate and destroy crypt </a:t>
            </a:r>
            <a:r>
              <a:rPr lang="en-IN" b="1" dirty="0" smtClean="0"/>
              <a:t>epithelial cells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362651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399" cy="6781800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Immunity and </a:t>
            </a: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Immunity to CDV requires antibodies as well as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cell-mediated immunity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 can be prevented through immunization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attenuated live or recombinant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vaccines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Attenuated live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vaccines should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given &gt;than 6 weeks of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dogs older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16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weeks of age that are brought to the veterinarian for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first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vaccination, two doses of vaccine should be given 3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4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weeks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apart.</a:t>
            </a:r>
          </a:p>
          <a:p>
            <a:pPr marL="0" indent="0" algn="just">
              <a:buNone/>
            </a:pPr>
            <a:r>
              <a:rPr lang="en-I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Notes to be remember: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Attenuated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 CDV vaccine virus 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cause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encephalitis when administered to </a:t>
            </a:r>
            <a:r>
              <a:rPr lang="en-IN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immunocompromised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dogs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puppies less than 6 weeks of 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Postvaccinal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encephalitis usually occurs 3 to 20 days after </a:t>
            </a:r>
            <a:r>
              <a:rPr lang="en-I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vaccinationassociated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certain 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batches of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vaccines that contain the </a:t>
            </a:r>
            <a:r>
              <a:rPr lang="en-I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Rockborn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ttenuated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 CDV vaccines 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dams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immediately after whelping has been associated with 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encephalitis in the puppies</a:t>
            </a:r>
          </a:p>
        </p:txBody>
      </p:sp>
    </p:spTree>
    <p:extLst>
      <p:ext uri="{BB962C8B-B14F-4D97-AF65-F5344CB8AC3E}">
        <p14:creationId xmlns:p14="http://schemas.microsoft.com/office/powerpoint/2010/main" val="741619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97779" cy="4343400"/>
          </a:xfrm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INFECTIOUS Canine hepatitis</a:t>
            </a:r>
            <a:b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Rubarth's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disease)</a:t>
            </a:r>
            <a:b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724400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i="1" dirty="0" smtClean="0"/>
              <a:t>Unit-5</a:t>
            </a:r>
            <a:endParaRPr lang="en-IN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019801" y="4514671"/>
            <a:ext cx="2811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 err="1" smtClean="0"/>
              <a:t>Dr.</a:t>
            </a:r>
            <a:r>
              <a:rPr lang="en-IN" sz="2400" b="1" i="1" dirty="0" smtClean="0"/>
              <a:t> Anil Kumar</a:t>
            </a:r>
          </a:p>
          <a:p>
            <a:r>
              <a:rPr lang="en-IN" sz="2400" b="1" i="1" dirty="0" smtClean="0"/>
              <a:t>Asst. Professor</a:t>
            </a:r>
          </a:p>
          <a:p>
            <a:r>
              <a:rPr lang="en-IN" sz="2400" b="1" i="1" dirty="0" smtClean="0"/>
              <a:t>Dept. of VCC</a:t>
            </a:r>
            <a:endParaRPr lang="en-IN" sz="2400" b="1" i="1" dirty="0"/>
          </a:p>
        </p:txBody>
      </p:sp>
    </p:spTree>
    <p:extLst>
      <p:ext uri="{BB962C8B-B14F-4D97-AF65-F5344CB8AC3E}">
        <p14:creationId xmlns:p14="http://schemas.microsoft.com/office/powerpoint/2010/main" val="3869513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571500"/>
            <a:ext cx="2971800" cy="952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chemeClr val="tx1"/>
                </a:solidFill>
              </a:rPr>
              <a:t>ETIOLOGY: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83832" y="247650"/>
            <a:ext cx="6007768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IN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canine </a:t>
            </a: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adenovirus </a:t>
            </a: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1(CAdV-1), a DNA Virus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disease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age but, young </a:t>
            </a: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dogs, in the first 2 years of life, are more likely to </a:t>
            </a: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than older one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6174" y="2514600"/>
            <a:ext cx="2905626" cy="10287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chemeClr val="tx1"/>
                </a:solidFill>
              </a:rPr>
              <a:t>HOST RANGE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1800" y="2133600"/>
            <a:ext cx="6019800" cy="1905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Dogs and other </a:t>
            </a:r>
            <a:r>
              <a:rPr lang="en-IN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candis</a:t>
            </a: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including foxes, wolves, coyotes, skunks, and </a:t>
            </a: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virus has a predilection for hepatocytes, vascular endothelium, and mesothelium </a:t>
            </a:r>
            <a:endParaRPr lang="en-IN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dogs, </a:t>
            </a: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causing </a:t>
            </a: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hepatitis, </a:t>
            </a: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respiratory </a:t>
            </a: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ocular disease.</a:t>
            </a:r>
          </a:p>
        </p:txBody>
      </p:sp>
      <p:sp>
        <p:nvSpPr>
          <p:cNvPr id="9" name="Oval 8"/>
          <p:cNvSpPr/>
          <p:nvPr/>
        </p:nvSpPr>
        <p:spPr>
          <a:xfrm>
            <a:off x="0" y="4648200"/>
            <a:ext cx="3124200" cy="9810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chemeClr val="tx1"/>
                </a:solidFill>
              </a:rPr>
              <a:t>TRANSMISSION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24199" y="4340392"/>
            <a:ext cx="5867401" cy="18318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 </a:t>
            </a: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via the oral route by contact with urine from infected dogs</a:t>
            </a: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Recovered animal shed virus up to 6 months in their urine</a:t>
            </a:r>
            <a:endParaRPr lang="en-I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58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1535" y="805163"/>
            <a:ext cx="5257800" cy="6170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VIRUS ENTERS THROUGH</a:t>
            </a:r>
          </a:p>
          <a:p>
            <a:pPr algn="ctr"/>
            <a:r>
              <a:rPr lang="en-IN" b="1" dirty="0" smtClean="0">
                <a:solidFill>
                  <a:schemeClr val="tx1"/>
                </a:solidFill>
              </a:rPr>
              <a:t>ORAL ROUTE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7828" y="1650187"/>
            <a:ext cx="67056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VIREMIA (4-8Days) &amp; MULTIPLICATION AT TONSILS AND SPREAD TO LOCAL LYMPH NODES 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2132" y="2857987"/>
            <a:ext cx="8000999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GOES TO THE SYSTEMIC CIRCULATION &amp; DISSEMINATED TO OTHER TISSUES AND BODY SECRETIONS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" y="4439391"/>
            <a:ext cx="2819399" cy="646331"/>
          </a:xfrm>
          <a:prstGeom prst="rect">
            <a:avLst/>
          </a:prstGeom>
          <a:solidFill>
            <a:schemeClr val="bg2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 smtClean="0"/>
              <a:t>BONEMARROW</a:t>
            </a:r>
          </a:p>
          <a:p>
            <a:r>
              <a:rPr lang="en-IN" b="1" dirty="0" smtClean="0"/>
              <a:t>&amp;LYMPHOID TISSUES</a:t>
            </a:r>
            <a:endParaRPr lang="en-I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76148" y="4468852"/>
            <a:ext cx="3124200" cy="646331"/>
          </a:xfrm>
          <a:prstGeom prst="rect">
            <a:avLst/>
          </a:prstGeom>
          <a:solidFill>
            <a:schemeClr val="bg2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 smtClean="0"/>
              <a:t>HEPATIC/RENAL/OCCULAR PARENCHYMA</a:t>
            </a:r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541905" y="4388811"/>
            <a:ext cx="2514600" cy="646331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 smtClean="0"/>
              <a:t>ENDOTHELIAL CELLS OF MANY TISSUES</a:t>
            </a:r>
            <a:endParaRPr lang="en-IN" b="1" dirty="0"/>
          </a:p>
        </p:txBody>
      </p:sp>
      <p:sp>
        <p:nvSpPr>
          <p:cNvPr id="8" name="Down Arrow 7"/>
          <p:cNvSpPr/>
          <p:nvPr/>
        </p:nvSpPr>
        <p:spPr>
          <a:xfrm>
            <a:off x="4431632" y="3590392"/>
            <a:ext cx="381000" cy="87321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4716155" y="3757282"/>
            <a:ext cx="1857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Cytotoxic effect 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of Virus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" y="5867400"/>
            <a:ext cx="2285999" cy="861774"/>
          </a:xfrm>
          <a:prstGeom prst="rect">
            <a:avLst/>
          </a:prstGeom>
          <a:solidFill>
            <a:schemeClr val="bg2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b="1" dirty="0" smtClean="0"/>
              <a:t>LEUKOPENIA, ANAEMIA AND FEVER</a:t>
            </a:r>
          </a:p>
          <a:p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482924" y="5874603"/>
            <a:ext cx="3810000" cy="830997"/>
          </a:xfrm>
          <a:prstGeom prst="rect">
            <a:avLst/>
          </a:prstGeom>
          <a:solidFill>
            <a:schemeClr val="bg2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HEPATITIS/ Ag &amp;</a:t>
            </a:r>
            <a:r>
              <a:rPr lang="en-IN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I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complex GLOMERULONEPHRITIS/UVEITIS</a:t>
            </a:r>
          </a:p>
          <a:p>
            <a:endParaRPr lang="en-I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374350" y="5854101"/>
            <a:ext cx="2819401" cy="83099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SEROSALHAEMORRHAGE</a:t>
            </a:r>
          </a:p>
          <a:p>
            <a:endParaRPr lang="en-IN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453764" y="1438595"/>
            <a:ext cx="368968" cy="22449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571" y="5103150"/>
            <a:ext cx="861057" cy="8119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67" y="5120307"/>
            <a:ext cx="838200" cy="7470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974" y="5075717"/>
            <a:ext cx="835426" cy="7916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696" y="2597426"/>
            <a:ext cx="477104" cy="281858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 rot="3911564" flipH="1">
            <a:off x="2606733" y="3311620"/>
            <a:ext cx="402432" cy="130433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79050">
            <a:off x="6737185" y="3590672"/>
            <a:ext cx="1188950" cy="76007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4238" y="33745"/>
            <a:ext cx="9105900" cy="5579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PATHOGENESIS</a:t>
            </a:r>
            <a:endParaRPr lang="en-I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170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10800000" flipH="1" flipV="1">
            <a:off x="24062" y="0"/>
            <a:ext cx="9119937" cy="41148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CLINICAL FINDINGS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" y="533400"/>
            <a:ext cx="2438400" cy="6248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smtClean="0">
                <a:solidFill>
                  <a:schemeClr val="tx1"/>
                </a:solidFill>
              </a:rPr>
              <a:t>PERACUTE FORM</a:t>
            </a:r>
            <a:r>
              <a:rPr lang="en-IN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Death within few hour after the onset of clinical signs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Survived viraemic period animals have </a:t>
            </a:r>
            <a:r>
              <a:rPr lang="en-IN" dirty="0" err="1" smtClean="0">
                <a:solidFill>
                  <a:schemeClr val="tx1"/>
                </a:solidFill>
              </a:rPr>
              <a:t>vomition</a:t>
            </a:r>
            <a:r>
              <a:rPr lang="en-IN" dirty="0" smtClean="0">
                <a:solidFill>
                  <a:schemeClr val="tx1"/>
                </a:solidFill>
              </a:rPr>
              <a:t>, abdominal pain and diarrhoea with or without haemorrhage.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High temperature, enlarged tonsils and red colouration of </a:t>
            </a:r>
            <a:r>
              <a:rPr lang="en-IN" dirty="0" err="1" smtClean="0">
                <a:solidFill>
                  <a:schemeClr val="tx1"/>
                </a:solidFill>
              </a:rPr>
              <a:t>buccal</a:t>
            </a:r>
            <a:r>
              <a:rPr lang="en-IN" dirty="0" smtClean="0">
                <a:solidFill>
                  <a:schemeClr val="tx1"/>
                </a:solidFill>
              </a:rPr>
              <a:t> mucosa.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IN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/>
              </a:solidFill>
            </a:endParaRPr>
          </a:p>
          <a:p>
            <a:pPr algn="just"/>
            <a:endParaRPr lang="en-IN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90800" y="411482"/>
            <a:ext cx="4038601" cy="637031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 smtClean="0">
              <a:solidFill>
                <a:schemeClr val="tx1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  <a:p>
            <a:endParaRPr lang="en-IN" dirty="0" smtClean="0">
              <a:solidFill>
                <a:schemeClr val="tx1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  <a:p>
            <a:endParaRPr lang="en-IN" dirty="0" smtClean="0">
              <a:solidFill>
                <a:schemeClr val="tx1"/>
              </a:solidFill>
            </a:endParaRPr>
          </a:p>
          <a:p>
            <a:r>
              <a:rPr lang="en-IN" b="1" dirty="0" smtClean="0">
                <a:solidFill>
                  <a:schemeClr val="tx1"/>
                </a:solidFill>
              </a:rPr>
              <a:t>ACUTE FORM: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Starts with apathy, anorexia and High body temperature, followed by </a:t>
            </a:r>
            <a:r>
              <a:rPr lang="en-IN" dirty="0" err="1" smtClean="0">
                <a:solidFill>
                  <a:schemeClr val="tx1"/>
                </a:solidFill>
              </a:rPr>
              <a:t>vomition</a:t>
            </a:r>
            <a:r>
              <a:rPr lang="en-IN" dirty="0" smtClean="0">
                <a:solidFill>
                  <a:schemeClr val="tx1"/>
                </a:solidFill>
              </a:rPr>
              <a:t> or diarrhoea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Faeces often blood tinged with abdominal pain.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‘’Saddle curve” like fever.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Increased pulse and respiration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err="1" smtClean="0">
                <a:solidFill>
                  <a:schemeClr val="tx1"/>
                </a:solidFill>
              </a:rPr>
              <a:t>Tonsilitis</a:t>
            </a:r>
            <a:r>
              <a:rPr lang="en-IN" dirty="0" smtClean="0">
                <a:solidFill>
                  <a:schemeClr val="tx1"/>
                </a:solidFill>
              </a:rPr>
              <a:t>, pharyngitis, laryngitis, coughing and hoarse lower respiratory sounds and pneumonia.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Dog shows intense thirst, haemorrhagic </a:t>
            </a:r>
            <a:r>
              <a:rPr lang="en-IN" dirty="0" err="1" smtClean="0">
                <a:solidFill>
                  <a:schemeClr val="tx1"/>
                </a:solidFill>
              </a:rPr>
              <a:t>buccal</a:t>
            </a:r>
            <a:r>
              <a:rPr lang="en-IN" dirty="0" smtClean="0">
                <a:solidFill>
                  <a:schemeClr val="tx1"/>
                </a:solidFill>
              </a:rPr>
              <a:t> mucosa and abdominal tenderness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Tucked up abdomen with pain on palpation at liver region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Defective clotting mechanism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“ Blue Eye disease”, a transit corneal opacity due to haemorrhage and ulceration of eyes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IN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IN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IN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05600" y="533400"/>
            <a:ext cx="2390273" cy="6248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err="1" smtClean="0">
                <a:solidFill>
                  <a:schemeClr val="tx1"/>
                </a:solidFill>
              </a:rPr>
              <a:t>Subacute</a:t>
            </a:r>
            <a:r>
              <a:rPr lang="en-IN" b="1" dirty="0" smtClean="0">
                <a:solidFill>
                  <a:schemeClr val="tx1"/>
                </a:solidFill>
              </a:rPr>
              <a:t> form: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Common &gt;1 year of 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Mild rise of body temperature (103-104 ⁰F)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Mild photophobia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Enlarged tonsils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Recovered easily but weight regaining is very slow.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09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477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IN" dirty="0" smtClean="0">
                <a:solidFill>
                  <a:srgbClr val="FF0000"/>
                </a:solidFill>
              </a:rPr>
              <a:t>Diagnosis: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dirty="0" smtClean="0"/>
              <a:t>It may be suspected </a:t>
            </a:r>
            <a:r>
              <a:rPr lang="en-IN" sz="2400" dirty="0"/>
              <a:t>in any dog less than 1 year of age </a:t>
            </a:r>
            <a:r>
              <a:rPr lang="en-IN" sz="2400" dirty="0" smtClean="0"/>
              <a:t>that has </a:t>
            </a:r>
            <a:r>
              <a:rPr lang="en-IN" sz="2400" dirty="0"/>
              <a:t>a questionable vaccination history and signs of fever, </a:t>
            </a:r>
            <a:r>
              <a:rPr lang="en-IN" sz="2400" dirty="0" smtClean="0"/>
              <a:t>respiratory, gastrointestinal</a:t>
            </a:r>
            <a:r>
              <a:rPr lang="en-IN" sz="2400" dirty="0"/>
              <a:t>, and hepatic disease, and </a:t>
            </a:r>
            <a:r>
              <a:rPr lang="en-IN" sz="2400" b="1" i="1" dirty="0"/>
              <a:t>certainly </a:t>
            </a:r>
            <a:r>
              <a:rPr lang="en-IN" sz="2400" b="1" i="1" dirty="0" smtClean="0"/>
              <a:t>in any </a:t>
            </a:r>
            <a:r>
              <a:rPr lang="en-IN" sz="2400" b="1" i="1" dirty="0"/>
              <a:t>young dog that develops corneal </a:t>
            </a:r>
            <a:r>
              <a:rPr lang="en-IN" sz="2400" b="1" i="1" dirty="0" err="1"/>
              <a:t>edema</a:t>
            </a:r>
            <a:r>
              <a:rPr lang="en-IN" sz="2400" b="1" i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95525"/>
            <a:ext cx="87630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06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b="1" dirty="0" smtClean="0">
                <a:solidFill>
                  <a:srgbClr val="FF0000"/>
                </a:solidFill>
              </a:rPr>
              <a:t>Treatment and Control: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dirty="0" smtClean="0"/>
              <a:t>Dogs </a:t>
            </a:r>
            <a:r>
              <a:rPr lang="en-IN" sz="2400" dirty="0"/>
              <a:t>with acute ICH </a:t>
            </a:r>
            <a:r>
              <a:rPr lang="en-IN" sz="2400" dirty="0" smtClean="0"/>
              <a:t>require supportive care  </a:t>
            </a:r>
            <a:r>
              <a:rPr lang="en-IN" sz="2400" dirty="0"/>
              <a:t>and </a:t>
            </a:r>
            <a:r>
              <a:rPr lang="en-IN" sz="2400" dirty="0" smtClean="0"/>
              <a:t>consists primarily </a:t>
            </a:r>
            <a:r>
              <a:rPr lang="en-IN" sz="2400" dirty="0"/>
              <a:t>of fluid therapy, including crystalloid fluids </a:t>
            </a:r>
            <a:r>
              <a:rPr lang="en-IN" sz="2400" dirty="0" smtClean="0"/>
              <a:t>and blood products.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dirty="0" err="1" smtClean="0"/>
              <a:t>Antiemetics</a:t>
            </a:r>
            <a:r>
              <a:rPr lang="en-IN" sz="2400" dirty="0"/>
              <a:t>, </a:t>
            </a:r>
            <a:r>
              <a:rPr lang="en-IN" sz="2400" dirty="0" smtClean="0"/>
              <a:t>antacids, </a:t>
            </a:r>
            <a:r>
              <a:rPr lang="en-IN" sz="2400" dirty="0" err="1" smtClean="0"/>
              <a:t>sucralfate</a:t>
            </a:r>
            <a:r>
              <a:rPr lang="en-IN" sz="2400" dirty="0"/>
              <a:t>, whole blood or plasma transfusions, and colloids </a:t>
            </a:r>
            <a:r>
              <a:rPr lang="en-IN" sz="2400" dirty="0" smtClean="0"/>
              <a:t>such as </a:t>
            </a:r>
            <a:r>
              <a:rPr lang="en-IN" sz="2400" dirty="0" err="1"/>
              <a:t>hetastarch</a:t>
            </a:r>
            <a:r>
              <a:rPr lang="en-IN" sz="2400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dirty="0"/>
              <a:t>P</a:t>
            </a:r>
            <a:r>
              <a:rPr lang="en-IN" sz="2400" dirty="0" smtClean="0"/>
              <a:t>artial </a:t>
            </a:r>
            <a:r>
              <a:rPr lang="en-IN" sz="2400" dirty="0"/>
              <a:t>or total parenteral </a:t>
            </a:r>
            <a:r>
              <a:rPr lang="en-IN" sz="2400" dirty="0" smtClean="0"/>
              <a:t>nutrition for those that </a:t>
            </a:r>
            <a:r>
              <a:rPr lang="en-IN" sz="2400" dirty="0"/>
              <a:t>do not tolerate enteral </a:t>
            </a:r>
            <a:r>
              <a:rPr lang="en-IN" sz="2400" dirty="0" smtClean="0"/>
              <a:t>feeding.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dirty="0"/>
              <a:t>Management of hepatic encephalopathy with </a:t>
            </a:r>
            <a:r>
              <a:rPr lang="en-IN" sz="2400" dirty="0" smtClean="0"/>
              <a:t>lactulose enemas</a:t>
            </a:r>
            <a:r>
              <a:rPr lang="en-IN" sz="2400" dirty="0"/>
              <a:t>, oral lactulose (in the absence of vomiting), and </a:t>
            </a:r>
            <a:r>
              <a:rPr lang="en-IN" sz="2400" dirty="0" smtClean="0"/>
              <a:t>poorly absorbed </a:t>
            </a:r>
            <a:r>
              <a:rPr lang="en-IN" sz="2400" dirty="0"/>
              <a:t>oral antimicrobial drugs such as ampicillin may also </a:t>
            </a:r>
            <a:r>
              <a:rPr lang="en-IN" sz="2400" dirty="0" smtClean="0"/>
              <a:t>be indicated.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dirty="0"/>
              <a:t>The use of parenteral broad-spectrum </a:t>
            </a:r>
            <a:r>
              <a:rPr lang="en-IN" sz="2400" dirty="0" smtClean="0"/>
              <a:t>antimicrobial drugs </a:t>
            </a:r>
            <a:r>
              <a:rPr lang="en-IN" sz="2400" dirty="0"/>
              <a:t>should be considered for dogs with </a:t>
            </a:r>
            <a:r>
              <a:rPr lang="en-IN" sz="2400" dirty="0" err="1"/>
              <a:t>hemorrhagic</a:t>
            </a:r>
            <a:r>
              <a:rPr lang="en-IN" sz="2400" dirty="0"/>
              <a:t> </a:t>
            </a:r>
            <a:r>
              <a:rPr lang="en-IN" sz="2400" dirty="0" smtClean="0"/>
              <a:t>gastroenteritis that </a:t>
            </a:r>
            <a:r>
              <a:rPr lang="en-IN" sz="2400" dirty="0"/>
              <a:t>may develop </a:t>
            </a:r>
            <a:r>
              <a:rPr lang="en-IN" sz="2400" dirty="0" err="1"/>
              <a:t>bacteremia</a:t>
            </a:r>
            <a:r>
              <a:rPr lang="en-IN" sz="2400" dirty="0"/>
              <a:t> as a result of bacterial translocation</a:t>
            </a:r>
            <a:r>
              <a:rPr lang="en-IN" sz="2400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dirty="0" smtClean="0"/>
              <a:t>For severe </a:t>
            </a:r>
            <a:r>
              <a:rPr lang="en-IN" sz="2400" dirty="0"/>
              <a:t>corneal </a:t>
            </a:r>
            <a:r>
              <a:rPr lang="en-IN" sz="2400" dirty="0" err="1"/>
              <a:t>edema</a:t>
            </a:r>
            <a:r>
              <a:rPr lang="en-IN" sz="2400" dirty="0"/>
              <a:t> and </a:t>
            </a:r>
            <a:r>
              <a:rPr lang="en-IN" sz="2400" dirty="0" smtClean="0"/>
              <a:t>uveitis, use topical </a:t>
            </a:r>
            <a:r>
              <a:rPr lang="en-IN" sz="2400" dirty="0"/>
              <a:t>ophthalmic preparations that contain </a:t>
            </a:r>
            <a:r>
              <a:rPr lang="en-IN" sz="2400" dirty="0" smtClean="0"/>
              <a:t>glucocorticoids and </a:t>
            </a:r>
            <a:r>
              <a:rPr lang="en-IN" sz="2400" dirty="0"/>
              <a:t>atropine to prevent development of glaucoma.</a:t>
            </a:r>
            <a:endParaRPr lang="en-IN" sz="2400" dirty="0" smtClean="0"/>
          </a:p>
          <a:p>
            <a:pPr marL="0" indent="0">
              <a:buNone/>
            </a:pP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82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41532"/>
          </a:xfrm>
          <a:pattFill prst="pct70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b="1" dirty="0" smtClean="0">
                <a:solidFill>
                  <a:srgbClr val="FF0000"/>
                </a:solidFill>
              </a:rPr>
              <a:t>Prevention:</a:t>
            </a:r>
          </a:p>
          <a:p>
            <a:pPr marL="0" indent="0">
              <a:buNone/>
            </a:pPr>
            <a:r>
              <a:rPr lang="en-IN" sz="2400" b="1" dirty="0" smtClean="0"/>
              <a:t>Immunization: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dirty="0"/>
              <a:t>Vaccines should be administered every 3 </a:t>
            </a:r>
            <a:r>
              <a:rPr lang="en-IN" sz="2400" dirty="0" smtClean="0"/>
              <a:t>to 4 </a:t>
            </a:r>
            <a:r>
              <a:rPr lang="en-IN" sz="2400" dirty="0"/>
              <a:t>weeks from 6 weeks of age, with the last </a:t>
            </a:r>
            <a:r>
              <a:rPr lang="en-IN" sz="2400" dirty="0" smtClean="0"/>
              <a:t>.vaccine </a:t>
            </a:r>
            <a:r>
              <a:rPr lang="en-IN" sz="2400" dirty="0"/>
              <a:t>given no </a:t>
            </a:r>
            <a:r>
              <a:rPr lang="en-IN" sz="2400" dirty="0" smtClean="0"/>
              <a:t>earlier than </a:t>
            </a:r>
            <a:r>
              <a:rPr lang="en-IN" sz="2400" dirty="0"/>
              <a:t>16 weeks of </a:t>
            </a:r>
            <a:r>
              <a:rPr lang="en-IN" sz="2400" dirty="0" smtClean="0"/>
              <a:t>age.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dirty="0" smtClean="0"/>
              <a:t>Proper disinfection</a:t>
            </a:r>
            <a:r>
              <a:rPr lang="en-IN" sz="2400" dirty="0"/>
              <a:t>, isolation, and prevention of overcrowding </a:t>
            </a:r>
            <a:r>
              <a:rPr lang="en-IN" sz="2400" dirty="0" smtClean="0"/>
              <a:t>and other </a:t>
            </a:r>
            <a:r>
              <a:rPr lang="en-IN" sz="2400" dirty="0"/>
              <a:t>co-infections, which may worsen </a:t>
            </a:r>
            <a:r>
              <a:rPr lang="en-IN" sz="2400" dirty="0" smtClean="0"/>
              <a:t>disease.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dirty="0"/>
              <a:t>There is no evidence that CAV-1 infects humans.</a:t>
            </a:r>
            <a:endParaRPr lang="en-IN" sz="2400" dirty="0" smtClean="0"/>
          </a:p>
          <a:p>
            <a:pPr marL="0" indent="0" algn="just">
              <a:buNone/>
            </a:pPr>
            <a:endParaRPr lang="en-I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95" y="3048000"/>
            <a:ext cx="3926305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527" y="6324600"/>
            <a:ext cx="4078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Young adult dog with corneal </a:t>
            </a:r>
            <a:r>
              <a:rPr lang="en-IN" b="1" dirty="0" err="1"/>
              <a:t>edema</a:t>
            </a:r>
            <a:endParaRPr lang="en-IN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116" y="3048000"/>
            <a:ext cx="4756484" cy="364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76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85800" y="2545081"/>
            <a:ext cx="7696200" cy="18745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RABIES</a:t>
            </a:r>
            <a:endParaRPr lang="en-IN" sz="6000" b="1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762000"/>
            <a:ext cx="3276600" cy="162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61999"/>
            <a:ext cx="3505200" cy="1593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1264919" y="5105400"/>
            <a:ext cx="1402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 smtClean="0"/>
              <a:t>Unit-6</a:t>
            </a:r>
            <a:endParaRPr lang="en-IN" sz="2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715000" y="49530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 smtClean="0"/>
              <a:t>Anil Kumar</a:t>
            </a:r>
          </a:p>
          <a:p>
            <a:r>
              <a:rPr lang="en-IN" sz="2400" b="1" i="1" dirty="0" smtClean="0"/>
              <a:t>Asst. Professor</a:t>
            </a:r>
          </a:p>
          <a:p>
            <a:r>
              <a:rPr lang="en-IN" sz="2400" b="1" i="1" dirty="0" smtClean="0"/>
              <a:t>Dept. of VCC</a:t>
            </a:r>
            <a:endParaRPr lang="en-IN" sz="2400" b="1" i="1" dirty="0"/>
          </a:p>
        </p:txBody>
      </p:sp>
    </p:spTree>
    <p:extLst>
      <p:ext uri="{BB962C8B-B14F-4D97-AF65-F5344CB8AC3E}">
        <p14:creationId xmlns:p14="http://schemas.microsoft.com/office/powerpoint/2010/main" val="19601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0" y="685800"/>
          <a:ext cx="9067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52400"/>
            <a:ext cx="8686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RABIES</a:t>
            </a:r>
            <a:endParaRPr lang="en-IN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1066800"/>
            <a:ext cx="3026229" cy="19005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71" y="4648200"/>
            <a:ext cx="300445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2514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Pathogenesis: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52252"/>
            <a:ext cx="118871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Virus</a:t>
            </a:r>
            <a:endParaRPr lang="en-IN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490680"/>
            <a:ext cx="729106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 smtClean="0"/>
              <a:t>Starts replication in lymphoid tissues </a:t>
            </a:r>
            <a:r>
              <a:rPr lang="en-IN" b="1" dirty="0"/>
              <a:t>of </a:t>
            </a:r>
            <a:r>
              <a:rPr lang="en-IN" b="1" dirty="0" smtClean="0"/>
              <a:t>oropharynx, </a:t>
            </a:r>
            <a:r>
              <a:rPr lang="en-IN" b="1" dirty="0"/>
              <a:t>mesenteric lymph </a:t>
            </a:r>
            <a:r>
              <a:rPr lang="en-IN" b="1" dirty="0" smtClean="0"/>
              <a:t>nodes, bone marrow and  thymus and </a:t>
            </a:r>
            <a:r>
              <a:rPr lang="en-IN" b="1" dirty="0" err="1" smtClean="0"/>
              <a:t>viremia</a:t>
            </a:r>
            <a:r>
              <a:rPr lang="en-IN" b="1" dirty="0" smtClean="0"/>
              <a:t> developed</a:t>
            </a:r>
            <a:endParaRPr lang="en-IN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2276" y="1607929"/>
            <a:ext cx="101822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GI tract</a:t>
            </a:r>
            <a:endParaRPr lang="en-IN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11380" y="1666691"/>
            <a:ext cx="167385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Bone Marrow</a:t>
            </a:r>
            <a:endParaRPr lang="en-IN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8914" y="2244042"/>
            <a:ext cx="36576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sz="1600" b="1" dirty="0" smtClean="0"/>
              <a:t>Epithelium </a:t>
            </a:r>
            <a:r>
              <a:rPr lang="en-IN" sz="1600" b="1" dirty="0"/>
              <a:t>of the tongue, </a:t>
            </a:r>
            <a:r>
              <a:rPr lang="en-IN" sz="1600" b="1" dirty="0" smtClean="0"/>
              <a:t>oral cavity</a:t>
            </a:r>
            <a:r>
              <a:rPr lang="en-IN" sz="1600" b="1" dirty="0"/>
              <a:t>, </a:t>
            </a:r>
            <a:r>
              <a:rPr lang="en-IN" sz="1600" b="1" dirty="0" err="1"/>
              <a:t>esophagus</a:t>
            </a:r>
            <a:r>
              <a:rPr lang="en-IN" sz="1600" b="1" dirty="0"/>
              <a:t>, and intestinal tract, and especially the </a:t>
            </a:r>
            <a:r>
              <a:rPr lang="en-IN" sz="1600" b="1" dirty="0" smtClean="0"/>
              <a:t>germinal epithelial </a:t>
            </a:r>
            <a:r>
              <a:rPr lang="en-IN" sz="1600" b="1" dirty="0"/>
              <a:t>cells of the intestinal crypts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2486" y="2279048"/>
            <a:ext cx="371202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b="1" dirty="0" err="1" smtClean="0"/>
              <a:t>Lymphopenia</a:t>
            </a:r>
            <a:r>
              <a:rPr lang="en-IN" b="1" dirty="0" smtClean="0"/>
              <a:t> &amp;Neutropenia and  also </a:t>
            </a:r>
            <a:r>
              <a:rPr lang="en-IN" b="1" dirty="0"/>
              <a:t>due to  sequestration </a:t>
            </a:r>
            <a:r>
              <a:rPr lang="en-IN" b="1" dirty="0" smtClean="0"/>
              <a:t>of neutrophils </a:t>
            </a:r>
            <a:r>
              <a:rPr lang="en-IN" b="1" dirty="0"/>
              <a:t>in damaged gastrointestinal tissue</a:t>
            </a:r>
            <a:r>
              <a:rPr lang="en-IN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695" y="3766331"/>
            <a:ext cx="367181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sz="1600" b="1" dirty="0" err="1" smtClean="0"/>
              <a:t>Malabsorption</a:t>
            </a:r>
            <a:r>
              <a:rPr lang="en-IN" sz="1600" b="1" dirty="0" smtClean="0"/>
              <a:t> and </a:t>
            </a:r>
            <a:r>
              <a:rPr lang="en-IN" sz="1600" b="1" dirty="0"/>
              <a:t>increased intestinal permeability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1740947" y="4267200"/>
            <a:ext cx="1572242" cy="6114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 smtClean="0"/>
              <a:t>Secondary bacterial infection</a:t>
            </a:r>
            <a:endParaRPr lang="en-IN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4538" y="4878603"/>
            <a:ext cx="3671819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sz="1600" b="1" dirty="0" smtClean="0"/>
              <a:t>Results in clinical </a:t>
            </a:r>
            <a:r>
              <a:rPr lang="en-IN" sz="1600" b="1" dirty="0"/>
              <a:t>signs of fever, </a:t>
            </a:r>
            <a:r>
              <a:rPr lang="en-IN" sz="1600" b="1" dirty="0" smtClean="0"/>
              <a:t>lethargy, </a:t>
            </a:r>
            <a:r>
              <a:rPr lang="en-IN" sz="1600" b="1" dirty="0" err="1" smtClean="0"/>
              <a:t>inappetence</a:t>
            </a:r>
            <a:r>
              <a:rPr lang="en-IN" sz="1600" b="1" dirty="0"/>
              <a:t>, vomiting, </a:t>
            </a:r>
            <a:r>
              <a:rPr lang="en-IN" sz="1600" b="1" dirty="0" err="1"/>
              <a:t>diarrhea</a:t>
            </a:r>
            <a:r>
              <a:rPr lang="en-IN" sz="1600" b="1" dirty="0"/>
              <a:t>, rapid dehydration, and</a:t>
            </a:r>
          </a:p>
          <a:p>
            <a:r>
              <a:rPr lang="en-IN" sz="1600" b="1" dirty="0"/>
              <a:t>abdominal pain. </a:t>
            </a:r>
            <a:r>
              <a:rPr lang="en-IN" sz="1600" b="1" dirty="0" err="1"/>
              <a:t>Diarrhea</a:t>
            </a:r>
            <a:r>
              <a:rPr lang="en-IN" sz="1600" b="1" dirty="0"/>
              <a:t> is often liquid, foul-smelling, and may</a:t>
            </a:r>
          </a:p>
          <a:p>
            <a:r>
              <a:rPr lang="en-IN" sz="1600" b="1" dirty="0"/>
              <a:t>contain streaks of blood or frank blood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1171822" y="2036023"/>
            <a:ext cx="428378" cy="1694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12" y="3567481"/>
            <a:ext cx="530398" cy="1950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07" y="4391196"/>
            <a:ext cx="530398" cy="499724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endCxn id="8" idx="1"/>
          </p:cNvCxnSpPr>
          <p:nvPr/>
        </p:nvCxnSpPr>
        <p:spPr>
          <a:xfrm>
            <a:off x="4566892" y="1452586"/>
            <a:ext cx="1844488" cy="398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865586" y="1452586"/>
            <a:ext cx="2701306" cy="185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own Arrow 26"/>
          <p:cNvSpPr/>
          <p:nvPr/>
        </p:nvSpPr>
        <p:spPr>
          <a:xfrm>
            <a:off x="6989900" y="2043235"/>
            <a:ext cx="4572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 27"/>
          <p:cNvSpPr/>
          <p:nvPr/>
        </p:nvSpPr>
        <p:spPr>
          <a:xfrm>
            <a:off x="3886200" y="3766331"/>
            <a:ext cx="52360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 smtClean="0"/>
              <a:t> </a:t>
            </a:r>
            <a:r>
              <a:rPr lang="en-IN" b="1" i="1" dirty="0" smtClean="0">
                <a:solidFill>
                  <a:srgbClr val="FF0000"/>
                </a:solidFill>
              </a:rPr>
              <a:t>Important points to Know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b="1" i="1" dirty="0" smtClean="0"/>
              <a:t>Dogs </a:t>
            </a:r>
            <a:r>
              <a:rPr lang="en-IN" b="1" i="1" dirty="0"/>
              <a:t>with canine </a:t>
            </a:r>
            <a:r>
              <a:rPr lang="en-IN" b="1" i="1" dirty="0" err="1" smtClean="0"/>
              <a:t>parvoviral</a:t>
            </a:r>
            <a:r>
              <a:rPr lang="en-IN" b="1" i="1" dirty="0" smtClean="0"/>
              <a:t> enteritis </a:t>
            </a:r>
            <a:r>
              <a:rPr lang="en-IN" b="1" i="1" dirty="0"/>
              <a:t>have evidence of disordered </a:t>
            </a:r>
            <a:r>
              <a:rPr lang="en-IN" b="1" i="1" dirty="0" smtClean="0"/>
              <a:t>coagulation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b="1" i="1" dirty="0"/>
              <a:t>Infection of the dam by CPV-2 variants early in </a:t>
            </a:r>
            <a:r>
              <a:rPr lang="en-IN" b="1" i="1" dirty="0" smtClean="0"/>
              <a:t>gestation can </a:t>
            </a:r>
            <a:r>
              <a:rPr lang="en-IN" b="1" i="1" dirty="0"/>
              <a:t>lead to infertility, </a:t>
            </a:r>
            <a:r>
              <a:rPr lang="en-IN" b="1" i="1" dirty="0" err="1"/>
              <a:t>resorption</a:t>
            </a:r>
            <a:r>
              <a:rPr lang="en-IN" b="1" i="1" dirty="0"/>
              <a:t>, or </a:t>
            </a:r>
            <a:r>
              <a:rPr lang="en-IN" b="1" i="1" dirty="0" smtClean="0"/>
              <a:t>abortion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b="1" i="1" dirty="0"/>
              <a:t>Puppies that </a:t>
            </a:r>
            <a:r>
              <a:rPr lang="en-IN" b="1" i="1" dirty="0" smtClean="0"/>
              <a:t>are Infected </a:t>
            </a:r>
            <a:r>
              <a:rPr lang="en-IN" b="1" i="1" dirty="0"/>
              <a:t>in utero or up to 2 weeks of age may develop </a:t>
            </a:r>
            <a:r>
              <a:rPr lang="en-IN" b="1" i="1" dirty="0" smtClean="0"/>
              <a:t>viral myocarditis</a:t>
            </a: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403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0"/>
          <a:ext cx="8305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52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76200"/>
          <a:ext cx="9056914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79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134" y="4261445"/>
            <a:ext cx="5257800" cy="218873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08934" y="479064"/>
            <a:ext cx="3835066" cy="5312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479065"/>
            <a:ext cx="51816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dirty="0"/>
              <a:t>Rabies virus enters </a:t>
            </a:r>
            <a:r>
              <a:rPr lang="en-IN" dirty="0" smtClean="0"/>
              <a:t>peripheral nerves</a:t>
            </a:r>
            <a:r>
              <a:rPr lang="en-IN" dirty="0"/>
              <a:t>, or may replicate in </a:t>
            </a:r>
            <a:r>
              <a:rPr lang="en-IN" dirty="0" err="1"/>
              <a:t>myocytes</a:t>
            </a:r>
            <a:r>
              <a:rPr lang="en-IN" dirty="0"/>
              <a:t> and spread to </a:t>
            </a:r>
            <a:r>
              <a:rPr lang="en-IN" dirty="0" smtClean="0"/>
              <a:t>motor nerve endings(A)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87086" y="1625006"/>
            <a:ext cx="517071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dirty="0"/>
              <a:t>Retrograde intra-axonal (centripetal) spread to the CNS occurs in peripheral </a:t>
            </a:r>
            <a:r>
              <a:rPr lang="en-IN" dirty="0" smtClean="0"/>
              <a:t>motor nerves (B)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24596"/>
            <a:ext cx="5203371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dirty="0"/>
              <a:t>Virus replicates in spinal cord neurons </a:t>
            </a:r>
            <a:r>
              <a:rPr lang="en-IN" dirty="0" smtClean="0"/>
              <a:t>and spreads </a:t>
            </a:r>
            <a:r>
              <a:rPr lang="en-IN" dirty="0"/>
              <a:t>rapidly </a:t>
            </a:r>
            <a:r>
              <a:rPr lang="en-IN" dirty="0" smtClean="0"/>
              <a:t>throughout the </a:t>
            </a:r>
            <a:r>
              <a:rPr lang="en-IN" dirty="0"/>
              <a:t>nervous system, causing progressive lower motor neuron </a:t>
            </a:r>
            <a:r>
              <a:rPr lang="en-IN" dirty="0" smtClean="0"/>
              <a:t>paralysis(C)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3523678"/>
            <a:ext cx="517071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Virus enters </a:t>
            </a:r>
            <a:r>
              <a:rPr lang="en-IN" dirty="0"/>
              <a:t>the brain, causing cranial nerve </a:t>
            </a:r>
            <a:r>
              <a:rPr lang="en-IN" dirty="0" err="1"/>
              <a:t>defi</a:t>
            </a:r>
            <a:r>
              <a:rPr lang="en-IN" dirty="0"/>
              <a:t> </a:t>
            </a:r>
            <a:r>
              <a:rPr lang="en-IN" dirty="0" err="1"/>
              <a:t>cits</a:t>
            </a:r>
            <a:r>
              <a:rPr lang="en-IN" dirty="0"/>
              <a:t> and </a:t>
            </a:r>
            <a:r>
              <a:rPr lang="en-IN" dirty="0" err="1"/>
              <a:t>behavioral</a:t>
            </a:r>
            <a:r>
              <a:rPr lang="en-IN" dirty="0"/>
              <a:t> changes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53" y="-4727"/>
            <a:ext cx="22860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PATHOGENESIS: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24941" y="48768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dirty="0" err="1" smtClean="0"/>
              <a:t>centrfugally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5339443" y="5858976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(Art by Kip Carter © 2004 University</a:t>
            </a:r>
          </a:p>
          <a:p>
            <a:r>
              <a:rPr lang="en-IN" dirty="0"/>
              <a:t>of Georgia Research Foundation Inc.)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2286000" y="1402395"/>
            <a:ext cx="484632" cy="2226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784" y="2293464"/>
            <a:ext cx="548688" cy="1750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430" y="3309572"/>
            <a:ext cx="548688" cy="2377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132362"/>
            <a:ext cx="548688" cy="2377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43000" y="5873369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/>
              <a:t>Hematogenous</a:t>
            </a:r>
            <a:r>
              <a:rPr lang="en-IN" b="1" dirty="0"/>
              <a:t> spread does not occur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135" y="6353009"/>
            <a:ext cx="528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smtClean="0"/>
              <a:t>Presence </a:t>
            </a:r>
            <a:r>
              <a:rPr lang="en-IN" sz="1600" b="1" dirty="0"/>
              <a:t>of virus in the saliva </a:t>
            </a:r>
            <a:r>
              <a:rPr lang="en-IN" sz="1600" b="1" dirty="0" smtClean="0"/>
              <a:t>indicates that </a:t>
            </a:r>
            <a:r>
              <a:rPr lang="en-IN" sz="1600" b="1" dirty="0"/>
              <a:t>the CNS has been infected.</a:t>
            </a:r>
          </a:p>
        </p:txBody>
      </p:sp>
    </p:spTree>
    <p:extLst>
      <p:ext uri="{BB962C8B-B14F-4D97-AF65-F5344CB8AC3E}">
        <p14:creationId xmlns:p14="http://schemas.microsoft.com/office/powerpoint/2010/main" val="30907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256"/>
            <a:ext cx="4117183" cy="791255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IN" sz="2400" dirty="0" smtClean="0">
                <a:solidFill>
                  <a:srgbClr val="FF0000"/>
                </a:solidFill>
              </a:rPr>
              <a:t>Street Virus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815873"/>
            <a:ext cx="4117182" cy="4276725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IN" dirty="0" smtClean="0"/>
              <a:t>The virus isolated from natural occurring cases.</a:t>
            </a:r>
          </a:p>
          <a:p>
            <a:pPr marL="457200" indent="-457200">
              <a:buAutoNum type="arabicPeriod"/>
            </a:pPr>
            <a:r>
              <a:rPr lang="en-IN" dirty="0" smtClean="0"/>
              <a:t>it is naturally occurring virus. It is found in saliva of infected animal.</a:t>
            </a:r>
          </a:p>
          <a:p>
            <a:pPr marL="457200" indent="-457200">
              <a:buAutoNum type="arabicPeriod"/>
            </a:pPr>
            <a:r>
              <a:rPr lang="en-IN" dirty="0" smtClean="0"/>
              <a:t>It produces </a:t>
            </a:r>
            <a:r>
              <a:rPr lang="en-IN" dirty="0" err="1" smtClean="0"/>
              <a:t>Negri</a:t>
            </a:r>
            <a:r>
              <a:rPr lang="en-IN" dirty="0"/>
              <a:t> </a:t>
            </a:r>
            <a:r>
              <a:rPr lang="en-IN" dirty="0" smtClean="0"/>
              <a:t>bodies</a:t>
            </a:r>
          </a:p>
          <a:p>
            <a:pPr marL="457200" indent="-457200" algn="just">
              <a:buAutoNum type="arabicPeriod"/>
            </a:pPr>
            <a:r>
              <a:rPr lang="en-IN" dirty="0" smtClean="0"/>
              <a:t>Incubation period is long i.e. 2wkks to more than 1year.</a:t>
            </a:r>
          </a:p>
          <a:p>
            <a:pPr marL="457200" indent="-457200" algn="just">
              <a:buAutoNum type="arabicPeriod"/>
            </a:pPr>
            <a:r>
              <a:rPr lang="en-IN" dirty="0" smtClean="0"/>
              <a:t>It is pathogenic for all mammals</a:t>
            </a:r>
          </a:p>
          <a:p>
            <a:pPr marL="457200" indent="-457200" algn="just">
              <a:buAutoNum type="arabicPeriod"/>
            </a:pPr>
            <a:r>
              <a:rPr lang="en-IN" dirty="0" smtClean="0"/>
              <a:t>It Can’t be used for preparation of vaccine 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023257"/>
            <a:ext cx="4386942" cy="823912"/>
          </a:xfrm>
          <a:solidFill>
            <a:schemeClr val="accent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IN" sz="2400" dirty="0" smtClean="0"/>
              <a:t>Fixed Virus</a:t>
            </a:r>
            <a:endParaRPr lang="en-IN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858055"/>
            <a:ext cx="4386942" cy="4276724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457200" indent="-457200" algn="just">
              <a:buAutoNum type="arabicPeriod"/>
            </a:pPr>
            <a:r>
              <a:rPr lang="en-IN" dirty="0" smtClean="0"/>
              <a:t>The virus which has a short, fixed and reproducible incubation period</a:t>
            </a:r>
          </a:p>
          <a:p>
            <a:pPr marL="0" indent="0" algn="just">
              <a:buNone/>
            </a:pPr>
            <a:r>
              <a:rPr lang="en-IN" dirty="0" smtClean="0"/>
              <a:t>2. 	It is prepared by repeated culture in brain of rabbit such that its pathogenicity is reduced &amp; fixed</a:t>
            </a:r>
          </a:p>
          <a:p>
            <a:pPr marL="0" indent="0" algn="just">
              <a:buNone/>
            </a:pPr>
            <a:r>
              <a:rPr lang="en-IN" dirty="0" smtClean="0"/>
              <a:t>3. It does not form </a:t>
            </a:r>
            <a:r>
              <a:rPr lang="en-IN" dirty="0" err="1" smtClean="0"/>
              <a:t>Negri</a:t>
            </a:r>
            <a:r>
              <a:rPr lang="en-IN" dirty="0" smtClean="0"/>
              <a:t> bodies</a:t>
            </a:r>
          </a:p>
          <a:p>
            <a:pPr marL="0" indent="0" algn="just">
              <a:buNone/>
            </a:pPr>
            <a:r>
              <a:rPr lang="en-IN" dirty="0" smtClean="0"/>
              <a:t>4. Incubation period is constant between 4-6 days</a:t>
            </a:r>
          </a:p>
          <a:p>
            <a:pPr marL="0" indent="0" algn="just">
              <a:buNone/>
            </a:pPr>
            <a:r>
              <a:rPr lang="en-IN" dirty="0" smtClean="0"/>
              <a:t>5.  It can pathogenic for humans under certain conditions</a:t>
            </a:r>
          </a:p>
          <a:p>
            <a:pPr marL="0" indent="0" algn="just">
              <a:buNone/>
            </a:pPr>
            <a:r>
              <a:rPr lang="en-IN" dirty="0" smtClean="0"/>
              <a:t>6.  Is used for preparation of </a:t>
            </a:r>
            <a:r>
              <a:rPr lang="en-IN" dirty="0" err="1" smtClean="0"/>
              <a:t>antirabies</a:t>
            </a:r>
            <a:r>
              <a:rPr lang="en-IN" dirty="0" smtClean="0"/>
              <a:t> vaccine</a:t>
            </a:r>
          </a:p>
          <a:p>
            <a:pPr marL="0" indent="0" algn="just">
              <a:buNone/>
            </a:pP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629841" y="304800"/>
            <a:ext cx="788669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0000"/>
                </a:solidFill>
              </a:rPr>
              <a:t>Types of Rabies virus</a:t>
            </a:r>
          </a:p>
        </p:txBody>
      </p:sp>
    </p:spTree>
    <p:extLst>
      <p:ext uri="{BB962C8B-B14F-4D97-AF65-F5344CB8AC3E}">
        <p14:creationId xmlns:p14="http://schemas.microsoft.com/office/powerpoint/2010/main" val="4607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72189"/>
            <a:ext cx="9144000" cy="6858000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endParaRPr lang="en-IN" sz="2400" b="1" dirty="0" smtClean="0"/>
          </a:p>
          <a:p>
            <a:pPr marL="0" indent="0">
              <a:buNone/>
            </a:pPr>
            <a:endParaRPr lang="en-IN" sz="2400" b="1" dirty="0"/>
          </a:p>
          <a:p>
            <a:pPr marL="0" indent="0">
              <a:buNone/>
            </a:pPr>
            <a:r>
              <a:rPr lang="en-IN" sz="2400" b="1" dirty="0" smtClean="0"/>
              <a:t>The </a:t>
            </a:r>
            <a:r>
              <a:rPr lang="en-IN" sz="2400" b="1" dirty="0"/>
              <a:t>classical course of canine rabies is divided </a:t>
            </a:r>
            <a:r>
              <a:rPr lang="en-IN" sz="2400" b="1" dirty="0" smtClean="0"/>
              <a:t>into three </a:t>
            </a:r>
            <a:r>
              <a:rPr lang="en-IN" sz="2400" b="1" dirty="0"/>
              <a:t>phases</a:t>
            </a:r>
            <a:r>
              <a:rPr lang="en-IN" sz="2400" b="1" dirty="0" smtClean="0"/>
              <a:t>:</a:t>
            </a:r>
            <a:endParaRPr lang="en-IN" sz="2400" b="1" dirty="0"/>
          </a:p>
          <a:p>
            <a:pPr marL="514350" indent="-514350">
              <a:buFont typeface="+mj-lt"/>
              <a:buAutoNum type="romanUcPeriod"/>
            </a:pPr>
            <a:r>
              <a:rPr lang="en-IN" sz="2400" b="1" dirty="0" smtClean="0"/>
              <a:t>Prodromal phase</a:t>
            </a:r>
          </a:p>
          <a:p>
            <a:pPr marL="514350" indent="-514350">
              <a:buFont typeface="+mj-lt"/>
              <a:buAutoNum type="romanUcPeriod"/>
            </a:pPr>
            <a:r>
              <a:rPr lang="en-IN" sz="2400" b="1" dirty="0"/>
              <a:t>E</a:t>
            </a:r>
            <a:r>
              <a:rPr lang="en-IN" sz="2400" b="1" dirty="0" smtClean="0"/>
              <a:t>xcitative </a:t>
            </a:r>
            <a:r>
              <a:rPr lang="en-IN" sz="2400" b="1" dirty="0"/>
              <a:t>(furious) </a:t>
            </a:r>
            <a:r>
              <a:rPr lang="en-IN" sz="2400" b="1" dirty="0" smtClean="0"/>
              <a:t>phase</a:t>
            </a:r>
          </a:p>
          <a:p>
            <a:pPr marL="514350" indent="-514350">
              <a:buFont typeface="+mj-lt"/>
              <a:buAutoNum type="romanUcPeriod"/>
            </a:pPr>
            <a:r>
              <a:rPr lang="en-IN" sz="2400" b="1" dirty="0" smtClean="0"/>
              <a:t>Paralytic </a:t>
            </a:r>
            <a:r>
              <a:rPr lang="en-IN" sz="2400" b="1" dirty="0"/>
              <a:t>phase (dumb rabies</a:t>
            </a:r>
            <a:r>
              <a:rPr lang="en-IN" sz="2400" b="1" dirty="0" smtClean="0"/>
              <a:t>)</a:t>
            </a:r>
          </a:p>
          <a:p>
            <a:pPr marL="0" indent="0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Prodromal phase: </a:t>
            </a:r>
          </a:p>
          <a:p>
            <a:pPr algn="just"/>
            <a:r>
              <a:rPr lang="en-IN" sz="2400" b="1" dirty="0" smtClean="0"/>
              <a:t>Behavioural changes may </a:t>
            </a:r>
            <a:r>
              <a:rPr lang="en-IN" sz="2400" b="1" dirty="0"/>
              <a:t>occur. </a:t>
            </a:r>
            <a:endParaRPr lang="en-IN" sz="2400" b="1" dirty="0" smtClean="0"/>
          </a:p>
          <a:p>
            <a:pPr algn="just"/>
            <a:r>
              <a:rPr lang="en-IN" sz="2400" b="1" dirty="0" smtClean="0"/>
              <a:t>Aggressive </a:t>
            </a:r>
            <a:r>
              <a:rPr lang="en-IN" sz="2400" b="1" dirty="0"/>
              <a:t>and highly strung dogs </a:t>
            </a:r>
            <a:r>
              <a:rPr lang="en-IN" sz="2400" b="1" dirty="0" smtClean="0"/>
              <a:t>may become </a:t>
            </a:r>
            <a:r>
              <a:rPr lang="en-IN" sz="2400" b="1" dirty="0"/>
              <a:t>friendlier than usual and ordinarily </a:t>
            </a:r>
            <a:r>
              <a:rPr lang="en-IN" sz="2400" b="1" dirty="0" smtClean="0"/>
              <a:t>friendly dogs </a:t>
            </a:r>
            <a:r>
              <a:rPr lang="en-IN" sz="2400" b="1" dirty="0"/>
              <a:t>may become shy and seek secluded </a:t>
            </a:r>
            <a:r>
              <a:rPr lang="en-IN" sz="2400" b="1" dirty="0" smtClean="0"/>
              <a:t>areas or </a:t>
            </a:r>
            <a:r>
              <a:rPr lang="en-IN" sz="2400" b="1" dirty="0"/>
              <a:t>become snappy and irritable. </a:t>
            </a:r>
            <a:endParaRPr lang="en-IN" sz="2400" b="1" dirty="0" smtClean="0"/>
          </a:p>
          <a:p>
            <a:pPr algn="just"/>
            <a:r>
              <a:rPr lang="en-IN" sz="2400" b="1" dirty="0" smtClean="0"/>
              <a:t>The temperature may </a:t>
            </a:r>
            <a:r>
              <a:rPr lang="en-IN" sz="2400" b="1" dirty="0"/>
              <a:t>rise slightly, the pupils may dilate and the </a:t>
            </a:r>
            <a:r>
              <a:rPr lang="en-IN" sz="2400" b="1" dirty="0" smtClean="0"/>
              <a:t>nictitating membrane </a:t>
            </a:r>
            <a:r>
              <a:rPr lang="en-IN" sz="2400" b="1" dirty="0"/>
              <a:t>may cover the eye. </a:t>
            </a:r>
            <a:endParaRPr lang="en-IN" sz="2400" b="1" dirty="0" smtClean="0"/>
          </a:p>
          <a:p>
            <a:pPr algn="just"/>
            <a:r>
              <a:rPr lang="en-IN" sz="2400" b="1" dirty="0" smtClean="0"/>
              <a:t>Excessive salivation </a:t>
            </a:r>
            <a:r>
              <a:rPr lang="en-IN" sz="2400" b="1" dirty="0"/>
              <a:t>may occur.</a:t>
            </a:r>
          </a:p>
          <a:p>
            <a:pPr marL="0" indent="0">
              <a:buNone/>
            </a:pPr>
            <a:endParaRPr lang="en-IN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181600"/>
            <a:ext cx="23622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233987"/>
            <a:ext cx="2647950" cy="1343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76200"/>
            <a:ext cx="7315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0000"/>
                </a:solidFill>
              </a:rPr>
              <a:t>Clinical </a:t>
            </a:r>
            <a:r>
              <a:rPr lang="en-IN" sz="2400" b="1" dirty="0" smtClean="0">
                <a:solidFill>
                  <a:srgbClr val="FF0000"/>
                </a:solidFill>
              </a:rPr>
              <a:t>Signs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14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60158"/>
            <a:ext cx="9144000" cy="6858000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FF0000"/>
                </a:solidFill>
              </a:rPr>
              <a:t>Excitative (furious) </a:t>
            </a:r>
            <a:r>
              <a:rPr lang="en-IN" sz="2400" b="1" dirty="0" smtClean="0">
                <a:solidFill>
                  <a:srgbClr val="FF0000"/>
                </a:solidFill>
              </a:rPr>
              <a:t>phase:</a:t>
            </a:r>
            <a:endParaRPr lang="en-IN" sz="2400" b="1" dirty="0">
              <a:solidFill>
                <a:srgbClr val="FF0000"/>
              </a:solidFill>
            </a:endParaRPr>
          </a:p>
          <a:p>
            <a:pPr algn="just"/>
            <a:r>
              <a:rPr lang="en-IN" sz="2400" b="1" dirty="0"/>
              <a:t>The dog </a:t>
            </a:r>
            <a:r>
              <a:rPr lang="en-IN" sz="2400" b="1" dirty="0" smtClean="0"/>
              <a:t>becomes severely </a:t>
            </a:r>
            <a:r>
              <a:rPr lang="en-IN" sz="2400" b="1" dirty="0"/>
              <a:t>agitated and restless and </a:t>
            </a:r>
            <a:r>
              <a:rPr lang="en-IN" sz="2400" b="1" dirty="0" smtClean="0"/>
              <a:t>sometimes develops </a:t>
            </a:r>
            <a:r>
              <a:rPr lang="en-IN" sz="2400" b="1" dirty="0"/>
              <a:t>the urge to roam. It is most </a:t>
            </a:r>
            <a:r>
              <a:rPr lang="en-IN" sz="2400" b="1" dirty="0" smtClean="0"/>
              <a:t>dangerous at </a:t>
            </a:r>
            <a:r>
              <a:rPr lang="en-IN" sz="2400" b="1" dirty="0"/>
              <a:t>this stage because of its urge to </a:t>
            </a:r>
            <a:r>
              <a:rPr lang="en-IN" sz="2400" b="1" dirty="0" smtClean="0"/>
              <a:t>bite anything </a:t>
            </a:r>
            <a:r>
              <a:rPr lang="en-IN" sz="2400" b="1" dirty="0"/>
              <a:t>that it encounters. </a:t>
            </a:r>
            <a:endParaRPr lang="en-IN" sz="2400" b="1" dirty="0" smtClean="0"/>
          </a:p>
          <a:p>
            <a:pPr algn="just"/>
            <a:r>
              <a:rPr lang="en-IN" sz="2400" b="1" dirty="0" smtClean="0"/>
              <a:t>In </a:t>
            </a:r>
            <a:r>
              <a:rPr lang="en-IN" sz="2400" b="1" dirty="0"/>
              <a:t>most cases an </a:t>
            </a:r>
            <a:r>
              <a:rPr lang="en-IN" sz="2400" b="1" dirty="0" smtClean="0"/>
              <a:t>altered phonation </a:t>
            </a:r>
            <a:r>
              <a:rPr lang="en-IN" sz="2400" b="1" dirty="0"/>
              <a:t>(a characteristic high pitched </a:t>
            </a:r>
            <a:r>
              <a:rPr lang="en-IN" sz="2400" b="1" dirty="0" smtClean="0"/>
              <a:t>bark) develops</a:t>
            </a:r>
            <a:r>
              <a:rPr lang="en-IN" sz="2400" b="1" dirty="0"/>
              <a:t>, caused by paralysis of laryngeal muscles.</a:t>
            </a:r>
          </a:p>
          <a:p>
            <a:pPr algn="just"/>
            <a:r>
              <a:rPr lang="en-IN" sz="2400" b="1" dirty="0"/>
              <a:t>Spasms and paralysis of the pharyngeal </a:t>
            </a:r>
            <a:r>
              <a:rPr lang="en-IN" sz="2400" b="1" dirty="0" smtClean="0"/>
              <a:t>muscles make </a:t>
            </a:r>
            <a:r>
              <a:rPr lang="en-IN" sz="2400" b="1" dirty="0"/>
              <a:t>swallowing difficult and lead to drooling.</a:t>
            </a:r>
          </a:p>
          <a:p>
            <a:pPr algn="just"/>
            <a:r>
              <a:rPr lang="en-IN" sz="2400" b="1" dirty="0"/>
              <a:t>If the dog does not die during one of the </a:t>
            </a:r>
            <a:r>
              <a:rPr lang="en-IN" sz="2400" b="1" dirty="0" smtClean="0"/>
              <a:t>characteristic convulsive </a:t>
            </a:r>
            <a:r>
              <a:rPr lang="en-IN" sz="2400" b="1" dirty="0"/>
              <a:t>seizures the disease </a:t>
            </a:r>
            <a:r>
              <a:rPr lang="en-IN" sz="2400" b="1" dirty="0" smtClean="0"/>
              <a:t>usually progresses </a:t>
            </a:r>
            <a:r>
              <a:rPr lang="en-IN" sz="2400" b="1" dirty="0"/>
              <a:t>to muscular incoordination, </a:t>
            </a:r>
            <a:r>
              <a:rPr lang="en-IN" sz="2400" b="1" dirty="0" smtClean="0"/>
              <a:t>paralysis, coma </a:t>
            </a:r>
            <a:r>
              <a:rPr lang="en-IN" sz="2400" b="1" dirty="0"/>
              <a:t>and death</a:t>
            </a:r>
            <a:r>
              <a:rPr lang="en-IN" sz="2400" b="1" dirty="0" smtClean="0"/>
              <a:t>.</a:t>
            </a:r>
          </a:p>
          <a:p>
            <a:pPr algn="just"/>
            <a:r>
              <a:rPr lang="en-IN" sz="2400" b="1" dirty="0"/>
              <a:t>The posture and expression is one of alertness and anxiety, with pupils dilated. </a:t>
            </a:r>
            <a:endParaRPr lang="en-IN" sz="2400" b="1" dirty="0" smtClean="0"/>
          </a:p>
          <a:p>
            <a:pPr algn="just"/>
            <a:r>
              <a:rPr lang="en-IN" sz="2400" b="1" dirty="0" smtClean="0"/>
              <a:t>Noise </a:t>
            </a:r>
            <a:r>
              <a:rPr lang="en-IN" sz="2400" b="1" dirty="0"/>
              <a:t>may invite attack. Such animals lose caution and fear of people and other animals</a:t>
            </a:r>
            <a:r>
              <a:rPr lang="en-IN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51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IN" sz="2400" b="1" dirty="0">
                <a:solidFill>
                  <a:srgbClr val="FF0000"/>
                </a:solidFill>
              </a:rPr>
              <a:t>The paralytic phase (dumb rabies) :</a:t>
            </a:r>
          </a:p>
          <a:p>
            <a:pPr algn="just"/>
            <a:r>
              <a:rPr lang="en-IN" sz="2400" dirty="0"/>
              <a:t>Occurs when the </a:t>
            </a:r>
            <a:r>
              <a:rPr lang="en-IN" sz="2400" dirty="0" err="1"/>
              <a:t>excitative</a:t>
            </a:r>
            <a:r>
              <a:rPr lang="en-IN" sz="2400" dirty="0"/>
              <a:t> phase is extremely short or absent.</a:t>
            </a:r>
          </a:p>
          <a:p>
            <a:pPr algn="just"/>
            <a:r>
              <a:rPr lang="en-IN" sz="2400" dirty="0"/>
              <a:t>The most characteristic sign is the "dropped jaw“ caused by paralysis of the masseter muscles. Often, choking sounds as if a bone were stuck in the throat are made and attempts to remove this "</a:t>
            </a:r>
            <a:r>
              <a:rPr lang="en-IN" sz="2400" dirty="0" smtClean="0"/>
              <a:t>bone“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Cattle </a:t>
            </a:r>
            <a:endParaRPr lang="en-IN" sz="2400" b="1" dirty="0">
              <a:solidFill>
                <a:srgbClr val="FF0000"/>
              </a:solidFill>
            </a:endParaRPr>
          </a:p>
          <a:p>
            <a:pPr algn="just"/>
            <a:r>
              <a:rPr lang="en-IN" sz="2400" dirty="0" smtClean="0"/>
              <a:t> </a:t>
            </a:r>
            <a:r>
              <a:rPr lang="en-IN" sz="2400" dirty="0"/>
              <a:t>F</a:t>
            </a:r>
            <a:r>
              <a:rPr lang="en-IN" sz="2400" dirty="0" smtClean="0"/>
              <a:t>urious </a:t>
            </a:r>
            <a:r>
              <a:rPr lang="en-IN" sz="2400" dirty="0"/>
              <a:t>rabies can be dangerous, attacking and pursuing people and other animals</a:t>
            </a:r>
            <a:r>
              <a:rPr lang="en-IN" sz="2400" dirty="0" smtClean="0"/>
              <a:t>.</a:t>
            </a:r>
          </a:p>
          <a:p>
            <a:pPr algn="just"/>
            <a:r>
              <a:rPr lang="en-IN" sz="2400" dirty="0" smtClean="0"/>
              <a:t> </a:t>
            </a:r>
            <a:r>
              <a:rPr lang="en-IN" sz="2400" dirty="0"/>
              <a:t>Lactation ceases abruptly in dairy cattle. </a:t>
            </a:r>
            <a:endParaRPr lang="en-IN" sz="2400" dirty="0" smtClean="0"/>
          </a:p>
          <a:p>
            <a:pPr algn="just"/>
            <a:r>
              <a:rPr lang="en-IN" sz="2400" dirty="0" smtClean="0"/>
              <a:t>The </a:t>
            </a:r>
            <a:r>
              <a:rPr lang="en-IN" sz="2400" dirty="0"/>
              <a:t>usual placid expression is replaced by one of alertness. </a:t>
            </a:r>
            <a:endParaRPr lang="en-IN" sz="2400" dirty="0" smtClean="0"/>
          </a:p>
          <a:p>
            <a:pPr algn="just"/>
            <a:r>
              <a:rPr lang="en-IN" sz="2400" dirty="0" smtClean="0"/>
              <a:t>The </a:t>
            </a:r>
            <a:r>
              <a:rPr lang="en-IN" sz="2400" dirty="0"/>
              <a:t>eyes and ears follow sounds and movement. </a:t>
            </a:r>
            <a:endParaRPr lang="en-IN" sz="2400" dirty="0" smtClean="0"/>
          </a:p>
          <a:p>
            <a:pPr algn="just"/>
            <a:r>
              <a:rPr lang="en-IN" sz="2400" dirty="0" smtClean="0"/>
              <a:t>A </a:t>
            </a:r>
            <a:r>
              <a:rPr lang="en-IN" sz="2400" dirty="0"/>
              <a:t>common clinical sign is a characteristic abnormal bellowing, which may continue intermittently until shortly before death.</a:t>
            </a:r>
          </a:p>
        </p:txBody>
      </p:sp>
    </p:spTree>
    <p:extLst>
      <p:ext uri="{BB962C8B-B14F-4D97-AF65-F5344CB8AC3E}">
        <p14:creationId xmlns:p14="http://schemas.microsoft.com/office/powerpoint/2010/main" val="1262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IN" sz="2400" b="1" dirty="0">
                <a:solidFill>
                  <a:srgbClr val="FF0000"/>
                </a:solidFill>
              </a:rPr>
              <a:t>Horses and </a:t>
            </a:r>
            <a:r>
              <a:rPr lang="en-IN" sz="2400" b="1" dirty="0" smtClean="0">
                <a:solidFill>
                  <a:srgbClr val="FF0000"/>
                </a:solidFill>
              </a:rPr>
              <a:t>mules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dirty="0" smtClean="0"/>
              <a:t> </a:t>
            </a:r>
            <a:r>
              <a:rPr lang="en-IN" sz="2400" dirty="0" smtClean="0"/>
              <a:t>Frequent distress </a:t>
            </a:r>
            <a:r>
              <a:rPr lang="en-IN" sz="2400" dirty="0"/>
              <a:t>and extreme </a:t>
            </a:r>
            <a:r>
              <a:rPr lang="en-IN" sz="2400" dirty="0" smtClean="0"/>
              <a:t>agitation accompanied </a:t>
            </a:r>
            <a:r>
              <a:rPr lang="en-IN" sz="2400" dirty="0"/>
              <a:t>by rolling, may be interpreted as evidence of colic. </a:t>
            </a:r>
            <a:endParaRPr lang="en-IN" sz="24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 smtClean="0"/>
              <a:t>As </a:t>
            </a:r>
            <a:r>
              <a:rPr lang="en-IN" sz="2400" dirty="0"/>
              <a:t>in other species, horses may bite or strike viciously and, because of their size and strength, become unmanageable in a few hours. People have been killed outright by such animals. </a:t>
            </a:r>
            <a:endParaRPr lang="en-IN" sz="24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 smtClean="0"/>
              <a:t>These </a:t>
            </a:r>
            <a:r>
              <a:rPr lang="en-IN" sz="2400" dirty="0"/>
              <a:t>animals frequently have self-inflicted wounds</a:t>
            </a:r>
            <a:r>
              <a:rPr lang="en-IN" sz="2400" dirty="0" smtClean="0"/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IN" sz="2400" dirty="0"/>
          </a:p>
          <a:p>
            <a:pPr algn="just">
              <a:buFont typeface="Courier New" panose="02070309020205020404" pitchFamily="49" charset="0"/>
              <a:buChar char="o"/>
            </a:pPr>
            <a:endParaRPr lang="en-IN" sz="24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 smtClean="0"/>
              <a:t>Based </a:t>
            </a:r>
            <a:r>
              <a:rPr lang="en-IN" sz="2400" dirty="0"/>
              <a:t>on history and </a:t>
            </a:r>
            <a:r>
              <a:rPr lang="en-IN" sz="2400" dirty="0" smtClean="0"/>
              <a:t>clinical </a:t>
            </a:r>
            <a:r>
              <a:rPr lang="en-IN" sz="2400" dirty="0"/>
              <a:t>signs </a:t>
            </a:r>
            <a:endParaRPr lang="en-IN" sz="24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 smtClean="0"/>
              <a:t>Immunofluorescence </a:t>
            </a:r>
            <a:r>
              <a:rPr lang="en-IN" sz="2400" dirty="0"/>
              <a:t>microscopy on fresh brain tissue (medulla oblongata and cerebellum </a:t>
            </a:r>
            <a:r>
              <a:rPr lang="en-IN" sz="2400" dirty="0" smtClean="0"/>
              <a:t>) , </a:t>
            </a:r>
            <a:r>
              <a:rPr lang="en-IN" sz="2400" dirty="0"/>
              <a:t>which allows direct visual observation of a specific antigen-antibody reaction, is the current test of choice. </a:t>
            </a:r>
            <a:endParaRPr lang="en-IN" sz="24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/>
              <a:t>Molecular testing, including real-time </a:t>
            </a:r>
            <a:r>
              <a:rPr lang="en-IN" sz="2400" dirty="0" smtClean="0"/>
              <a:t>PCR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/>
              <a:t>The </a:t>
            </a:r>
            <a:r>
              <a:rPr lang="en-IN" sz="2400" dirty="0" smtClean="0"/>
              <a:t>WHO recommends </a:t>
            </a:r>
            <a:r>
              <a:rPr lang="en-IN" sz="2400" dirty="0"/>
              <a:t>methods for the detection of rabies virus antigens, </a:t>
            </a:r>
            <a:r>
              <a:rPr lang="en-IN" sz="2400" dirty="0" err="1"/>
              <a:t>amplicons</a:t>
            </a:r>
            <a:r>
              <a:rPr lang="en-IN" sz="2400" dirty="0"/>
              <a:t>, and antibodies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059669"/>
            <a:ext cx="7924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DIAGNOSIS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>
              <a:buFont typeface="Courier New" panose="02070309020205020404" pitchFamily="49" charset="0"/>
              <a:buChar char="o"/>
            </a:pP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sz="2400" dirty="0" smtClean="0"/>
              <a:t>Management of wound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 smtClean="0"/>
              <a:t>Cauterization or application of oil, turmeric </a:t>
            </a:r>
            <a:r>
              <a:rPr lang="en-IN" sz="2400" dirty="0" err="1" smtClean="0"/>
              <a:t>etc</a:t>
            </a:r>
            <a:r>
              <a:rPr lang="en-IN" sz="2400" dirty="0" smtClean="0"/>
              <a:t> on should be avoided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 smtClean="0"/>
              <a:t>Not stitched the wound at least within 24-48 </a:t>
            </a:r>
            <a:r>
              <a:rPr lang="en-IN" sz="2400" dirty="0" err="1" smtClean="0"/>
              <a:t>hr</a:t>
            </a:r>
            <a:r>
              <a:rPr lang="en-IN" sz="2400" dirty="0" smtClean="0"/>
              <a:t> of injury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 smtClean="0"/>
              <a:t>Tetanus toxoid and Antibiotics for wound healing.</a:t>
            </a:r>
          </a:p>
          <a:p>
            <a:pPr>
              <a:buFont typeface="Courier New" panose="02070309020205020404" pitchFamily="49" charset="0"/>
              <a:buChar char="o"/>
            </a:pPr>
            <a:endParaRPr lang="en-IN" sz="2400" dirty="0">
              <a:solidFill>
                <a:srgbClr val="FF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IN" sz="2400" dirty="0" smtClean="0">
              <a:solidFill>
                <a:srgbClr val="FF0000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/>
              <a:t>All dogs and cats should be vaccinated for rabies at 3 or </a:t>
            </a:r>
            <a:r>
              <a:rPr lang="en-IN" sz="2400" dirty="0" smtClean="0"/>
              <a:t>4 months </a:t>
            </a:r>
            <a:r>
              <a:rPr lang="en-IN" sz="2400" dirty="0"/>
              <a:t>of age (depending on state legislation), with a </a:t>
            </a:r>
            <a:r>
              <a:rPr lang="en-IN" sz="2400" dirty="0" smtClean="0"/>
              <a:t>booster dose </a:t>
            </a:r>
            <a:r>
              <a:rPr lang="en-IN" sz="2400" dirty="0"/>
              <a:t>1 year later, then every 3 years with approved </a:t>
            </a:r>
            <a:r>
              <a:rPr lang="en-IN" sz="2400" dirty="0" smtClean="0"/>
              <a:t>inactivated vaccines</a:t>
            </a:r>
            <a:r>
              <a:rPr lang="en-IN" sz="2400" dirty="0"/>
              <a:t>, or annually with recombinant </a:t>
            </a:r>
            <a:r>
              <a:rPr lang="en-IN" sz="2400" dirty="0" smtClean="0"/>
              <a:t>vaccines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 smtClean="0"/>
              <a:t>Dogs and </a:t>
            </a:r>
            <a:r>
              <a:rPr lang="en-IN" sz="2400" dirty="0"/>
              <a:t>cats less than 1 year of age are not considered </a:t>
            </a:r>
            <a:r>
              <a:rPr lang="en-IN" sz="2400" dirty="0" smtClean="0"/>
              <a:t>immunized until </a:t>
            </a:r>
            <a:r>
              <a:rPr lang="en-IN" sz="2400" dirty="0"/>
              <a:t>28 days after the initial </a:t>
            </a:r>
            <a:r>
              <a:rPr lang="en-IN" sz="2400" dirty="0" smtClean="0"/>
              <a:t>vaccination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/>
              <a:t>Oral </a:t>
            </a:r>
            <a:r>
              <a:rPr lang="en-IN" sz="2400" dirty="0" err="1"/>
              <a:t>vaccinia</a:t>
            </a:r>
            <a:r>
              <a:rPr lang="en-IN" sz="2400" dirty="0"/>
              <a:t>-vectored recombinant rabies </a:t>
            </a:r>
            <a:r>
              <a:rPr lang="en-IN" sz="2400" dirty="0" smtClean="0"/>
              <a:t>vaccines, used </a:t>
            </a:r>
            <a:r>
              <a:rPr lang="en-IN" sz="2400" dirty="0"/>
              <a:t>in wild </a:t>
            </a:r>
            <a:r>
              <a:rPr lang="en-IN" sz="2400" dirty="0" smtClean="0"/>
              <a:t>animals such </a:t>
            </a:r>
            <a:r>
              <a:rPr lang="en-IN" sz="2400" dirty="0"/>
              <a:t>as raccoons, coyotes, and </a:t>
            </a:r>
            <a:r>
              <a:rPr lang="en-IN" sz="2400" dirty="0" err="1"/>
              <a:t>gray</a:t>
            </a:r>
            <a:r>
              <a:rPr lang="en-IN" sz="2400" dirty="0"/>
              <a:t> foxes</a:t>
            </a:r>
            <a:endParaRPr lang="en-IN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" y="0"/>
            <a:ext cx="889635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Treatment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275" y="3124200"/>
            <a:ext cx="8458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Prevention and Control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endParaRPr lang="en-I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FF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IN" sz="2400" dirty="0" smtClean="0"/>
              <a:t>The modified </a:t>
            </a:r>
            <a:r>
              <a:rPr lang="en-IN" sz="2400" dirty="0"/>
              <a:t>live SAD B19 strain, the V-RG recombinant, and </a:t>
            </a:r>
            <a:r>
              <a:rPr lang="en-IN" sz="2400" dirty="0" smtClean="0"/>
              <a:t>SAG2 vaccines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 smtClean="0"/>
              <a:t>Post-exposure </a:t>
            </a:r>
            <a:r>
              <a:rPr lang="en-IN" sz="2400" dirty="0"/>
              <a:t>prophylaxis (PEP) is administered to </a:t>
            </a:r>
            <a:r>
              <a:rPr lang="en-IN" sz="2400" dirty="0" smtClean="0"/>
              <a:t>humans after </a:t>
            </a:r>
            <a:r>
              <a:rPr lang="en-IN" sz="2400" dirty="0"/>
              <a:t>a bite from a known or suspected rabid animal.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 smtClean="0"/>
              <a:t>It </a:t>
            </a:r>
            <a:r>
              <a:rPr lang="en-IN" sz="2400" dirty="0"/>
              <a:t>consists of an injection of human rabies </a:t>
            </a:r>
            <a:r>
              <a:rPr lang="en-IN" sz="2400" dirty="0" smtClean="0"/>
              <a:t>immune globulin </a:t>
            </a:r>
            <a:r>
              <a:rPr lang="en-IN" sz="2400" dirty="0"/>
              <a:t>(H-RIG), ideally with at least half of the whole </a:t>
            </a:r>
            <a:r>
              <a:rPr lang="en-IN" sz="2400" dirty="0" smtClean="0"/>
              <a:t>dose in </a:t>
            </a:r>
            <a:r>
              <a:rPr lang="en-IN" sz="2400" dirty="0"/>
              <a:t>the region of a bite site as soon as possible within the first </a:t>
            </a:r>
            <a:r>
              <a:rPr lang="en-IN" sz="2400" dirty="0" smtClean="0"/>
              <a:t>7 days </a:t>
            </a:r>
            <a:r>
              <a:rPr lang="en-IN" sz="2400" dirty="0"/>
              <a:t>of the bite, followed by vaccination by the </a:t>
            </a:r>
            <a:r>
              <a:rPr lang="en-IN" sz="2400" dirty="0" smtClean="0"/>
              <a:t>intramuscular route </a:t>
            </a:r>
            <a:r>
              <a:rPr lang="en-IN" sz="2400" dirty="0"/>
              <a:t>on days 0, 3, 7, 14, and 28 in the upper deltoid muscle.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967335"/>
            <a:ext cx="64008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IN" sz="2400" b="1" dirty="0" smtClean="0">
                <a:solidFill>
                  <a:srgbClr val="FF0000"/>
                </a:solidFill>
              </a:rPr>
              <a:t>Human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52400"/>
            <a:ext cx="67056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Oral Vaccination of Feral and Wild Animals</a:t>
            </a:r>
          </a:p>
        </p:txBody>
      </p:sp>
    </p:spTree>
    <p:extLst>
      <p:ext uri="{BB962C8B-B14F-4D97-AF65-F5344CB8AC3E}">
        <p14:creationId xmlns:p14="http://schemas.microsoft.com/office/powerpoint/2010/main" val="34964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54429"/>
            <a:ext cx="7772400" cy="61177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28800" y="544068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A</a:t>
            </a:r>
            <a:endParaRPr lang="en-I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153400" y="551688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B</a:t>
            </a:r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168628"/>
            <a:ext cx="906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/>
              <a:t> </a:t>
            </a:r>
            <a:r>
              <a:rPr lang="en-IN" sz="1600" b="1" dirty="0" smtClean="0"/>
              <a:t>      Fig. </a:t>
            </a:r>
            <a:r>
              <a:rPr lang="en-IN" sz="1600" b="1" dirty="0"/>
              <a:t>: </a:t>
            </a:r>
            <a:r>
              <a:rPr lang="en-IN" sz="1600" b="1" dirty="0" smtClean="0"/>
              <a:t>	 A-Normal </a:t>
            </a:r>
            <a:r>
              <a:rPr lang="en-IN" sz="1600" b="1" dirty="0"/>
              <a:t>intestinal villus showing cellular differentiation along the </a:t>
            </a:r>
            <a:r>
              <a:rPr lang="en-IN" sz="1600" b="1" dirty="0" smtClean="0"/>
              <a:t>villus</a:t>
            </a:r>
          </a:p>
          <a:p>
            <a:r>
              <a:rPr lang="en-IN" sz="1600" b="1" dirty="0"/>
              <a:t>        </a:t>
            </a:r>
            <a:r>
              <a:rPr lang="en-IN" sz="1600" b="1" dirty="0" smtClean="0"/>
              <a:t>	 </a:t>
            </a:r>
            <a:r>
              <a:rPr lang="en-IN" sz="1600" b="1" dirty="0"/>
              <a:t>B-Parvovirus-infected villus showing </a:t>
            </a:r>
            <a:r>
              <a:rPr lang="en-IN" sz="1600" b="1" dirty="0" smtClean="0"/>
              <a:t>collapse and </a:t>
            </a:r>
            <a:r>
              <a:rPr lang="en-IN" sz="1600" b="1" dirty="0"/>
              <a:t>necrosis of intestinal villus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6388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" y="0"/>
            <a:ext cx="9095874" cy="6781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72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4111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DOG VACCINATION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10600" cy="6172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dirty="0" smtClean="0"/>
              <a:t>Vaccines (contain antigens) help prepare the body’s immune system to fight the invasion of disease-causing organisms</a:t>
            </a:r>
          </a:p>
          <a:p>
            <a:pPr algn="just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Purpose: </a:t>
            </a:r>
          </a:p>
          <a:p>
            <a:r>
              <a:rPr lang="en-US" sz="2400" dirty="0" smtClean="0"/>
              <a:t>To prevent death from horrible diseases</a:t>
            </a:r>
          </a:p>
          <a:p>
            <a:r>
              <a:rPr lang="en-US" sz="2400" dirty="0" smtClean="0"/>
              <a:t>To prevent illness</a:t>
            </a:r>
          </a:p>
          <a:p>
            <a:pPr algn="just"/>
            <a:r>
              <a:rPr lang="en-US" sz="2400" dirty="0" smtClean="0"/>
              <a:t>The requirement for travel (</a:t>
            </a:r>
            <a:r>
              <a:rPr lang="en-US" sz="2400" dirty="0" err="1" smtClean="0"/>
              <a:t>eg</a:t>
            </a:r>
            <a:r>
              <a:rPr lang="en-US" sz="2400" dirty="0" smtClean="0"/>
              <a:t>, rabies) or </a:t>
            </a:r>
            <a:r>
              <a:rPr lang="en-US" sz="2400" dirty="0" err="1" smtClean="0"/>
              <a:t>kennelling</a:t>
            </a:r>
            <a:r>
              <a:rPr lang="en-US" sz="2400" dirty="0" smtClean="0"/>
              <a:t> (</a:t>
            </a:r>
            <a:r>
              <a:rPr lang="en-US" sz="2400" dirty="0" err="1" smtClean="0"/>
              <a:t>eg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Bordetella</a:t>
            </a:r>
            <a:r>
              <a:rPr lang="en-US" sz="2400" i="1" dirty="0" smtClean="0"/>
              <a:t> species)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Immune Response:</a:t>
            </a:r>
          </a:p>
          <a:p>
            <a:pPr algn="just"/>
            <a:r>
              <a:rPr lang="en-US" sz="2400" dirty="0" smtClean="0"/>
              <a:t>Initial exposure to a pathogen or vaccine triggers a primary adaptive immune response during which immunoglobulin M (</a:t>
            </a:r>
            <a:r>
              <a:rPr lang="en-US" sz="2400" dirty="0" err="1" smtClean="0"/>
              <a:t>IgM</a:t>
            </a:r>
            <a:r>
              <a:rPr lang="en-US" sz="2400" dirty="0" smtClean="0"/>
              <a:t>) synthesis predominates</a:t>
            </a:r>
          </a:p>
          <a:p>
            <a:pPr algn="just"/>
            <a:r>
              <a:rPr lang="en-US" sz="2400" dirty="0" smtClean="0"/>
              <a:t>Continued or repeated exposure to the same pathogen stimulates a secondary adaptive response during which antibody synthesis escalates and changes to the immunoglobulin G (</a:t>
            </a:r>
            <a:r>
              <a:rPr lang="en-US" sz="2400" dirty="0" err="1" smtClean="0"/>
              <a:t>IgG</a:t>
            </a:r>
            <a:r>
              <a:rPr lang="en-US" sz="2400" dirty="0" smtClean="0"/>
              <a:t>) type.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TYPES OF VACCINE:</a:t>
            </a:r>
          </a:p>
          <a:p>
            <a:r>
              <a:rPr lang="en-US" dirty="0" smtClean="0"/>
              <a:t>Infectious</a:t>
            </a:r>
          </a:p>
          <a:p>
            <a:r>
              <a:rPr lang="en-US" dirty="0" smtClean="0"/>
              <a:t>Non-infectious</a:t>
            </a:r>
          </a:p>
          <a:p>
            <a:pPr algn="just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Infectious: </a:t>
            </a:r>
          </a:p>
          <a:p>
            <a:pPr algn="just"/>
            <a:r>
              <a:rPr lang="en-US" dirty="0" smtClean="0"/>
              <a:t>Contain organisms that are attenuated to reduce virulence (i.e. ‘modified live virus)</a:t>
            </a:r>
          </a:p>
          <a:p>
            <a:r>
              <a:rPr lang="en-US" dirty="0" smtClean="0"/>
              <a:t>Organisms are intact and viable</a:t>
            </a:r>
          </a:p>
          <a:p>
            <a:r>
              <a:rPr lang="en-US" dirty="0" smtClean="0"/>
              <a:t> Replicating within the animal</a:t>
            </a:r>
          </a:p>
          <a:p>
            <a:pPr algn="just"/>
            <a:r>
              <a:rPr lang="en-US" dirty="0" smtClean="0"/>
              <a:t>Not producing significant tissue pathology or clinical signs of infectious disease</a:t>
            </a:r>
          </a:p>
          <a:p>
            <a:pPr algn="just"/>
            <a:r>
              <a:rPr lang="en-US" dirty="0" smtClean="0"/>
              <a:t>Induce robust cell-mediated and </a:t>
            </a:r>
            <a:r>
              <a:rPr lang="en-US" dirty="0" err="1" smtClean="0"/>
              <a:t>humoral</a:t>
            </a:r>
            <a:r>
              <a:rPr lang="en-US" dirty="0" smtClean="0"/>
              <a:t> (antibody-mediated) immunity—</a:t>
            </a:r>
            <a:r>
              <a:rPr lang="en-US" dirty="0" err="1" smtClean="0"/>
              <a:t>Parenteral</a:t>
            </a:r>
            <a:r>
              <a:rPr lang="en-US" dirty="0" smtClean="0"/>
              <a:t> route</a:t>
            </a:r>
          </a:p>
          <a:p>
            <a:pPr algn="just"/>
            <a:r>
              <a:rPr lang="en-US" dirty="0" smtClean="0"/>
              <a:t>Some are administered directly to mucosal sites (i.e. intranasal or oral vaccines) where they inducing relevant protective mucosal immunity</a:t>
            </a:r>
          </a:p>
          <a:p>
            <a:pPr algn="just"/>
            <a:r>
              <a:rPr lang="en-US" dirty="0" smtClean="0"/>
              <a:t>Recombinant vectored vaccines</a:t>
            </a:r>
          </a:p>
          <a:p>
            <a:r>
              <a:rPr lang="en-US" dirty="0" smtClean="0"/>
              <a:t>An animal that lacks maternally-derived antibody (MDA) an infectious vaccine will generally induce protection with a single dose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629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Non-infectious:</a:t>
            </a:r>
          </a:p>
          <a:p>
            <a:r>
              <a:rPr lang="en-US" sz="2400" dirty="0" smtClean="0"/>
              <a:t>Also known as killed or inactivated vaccines</a:t>
            </a:r>
          </a:p>
          <a:p>
            <a:pPr algn="just"/>
            <a:r>
              <a:rPr lang="en-US" sz="2400" dirty="0" smtClean="0"/>
              <a:t>Inactivated but </a:t>
            </a:r>
            <a:r>
              <a:rPr lang="en-US" sz="2400" dirty="0" err="1" smtClean="0"/>
              <a:t>antigenically</a:t>
            </a:r>
            <a:r>
              <a:rPr lang="en-US" sz="2400" dirty="0" smtClean="0"/>
              <a:t> intact virus or organism</a:t>
            </a:r>
          </a:p>
          <a:p>
            <a:pPr algn="just"/>
            <a:r>
              <a:rPr lang="en-US" sz="2400" dirty="0" smtClean="0"/>
              <a:t>Unable to infect, replicate or induce pathology or clinical signs</a:t>
            </a:r>
          </a:p>
          <a:p>
            <a:pPr algn="just"/>
            <a:r>
              <a:rPr lang="en-US" sz="2400" dirty="0" smtClean="0"/>
              <a:t>Generally require an adjuvant to increase their potency and usually require multiple doses to induce protection</a:t>
            </a:r>
          </a:p>
          <a:p>
            <a:pPr algn="just"/>
            <a:r>
              <a:rPr lang="en-US" sz="2400" dirty="0" smtClean="0"/>
              <a:t>Administered </a:t>
            </a:r>
            <a:r>
              <a:rPr lang="en-US" sz="2400" dirty="0" err="1" smtClean="0"/>
              <a:t>parenterally</a:t>
            </a:r>
            <a:endParaRPr lang="en-US" sz="2400" dirty="0" smtClean="0"/>
          </a:p>
          <a:p>
            <a:r>
              <a:rPr lang="en-US" sz="2400" dirty="0" smtClean="0"/>
              <a:t>Less likely to induce both cell mediated and </a:t>
            </a:r>
            <a:r>
              <a:rPr lang="en-US" sz="2400" dirty="0" err="1" smtClean="0"/>
              <a:t>humoral</a:t>
            </a:r>
            <a:r>
              <a:rPr lang="en-US" sz="2400" dirty="0" smtClean="0"/>
              <a:t> immunity</a:t>
            </a:r>
          </a:p>
          <a:p>
            <a:pPr algn="just"/>
            <a:r>
              <a:rPr lang="en-US" sz="2400" dirty="0" smtClean="0"/>
              <a:t>Generally have a shorter duration of immunity compared with infectious vaccines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The vaccination guidelines separate vaccines into 2 groups:</a:t>
            </a:r>
          </a:p>
          <a:p>
            <a:pPr algn="just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Core vaccines:</a:t>
            </a:r>
            <a:r>
              <a:rPr lang="en-US" sz="2400" dirty="0" smtClean="0"/>
              <a:t> offer protection against highly contagious, life-threatening infections or infections that pose a significant threat to human health (</a:t>
            </a:r>
            <a:r>
              <a:rPr lang="en-US" sz="2400" dirty="0" err="1" smtClean="0"/>
              <a:t>e.g</a:t>
            </a:r>
            <a:r>
              <a:rPr lang="en-US" sz="2400" dirty="0" smtClean="0"/>
              <a:t>, rabies)</a:t>
            </a:r>
          </a:p>
          <a:p>
            <a:r>
              <a:rPr lang="en-US" sz="2400" dirty="0" smtClean="0"/>
              <a:t>The core vaccines are those that confer protection against infection by </a:t>
            </a:r>
            <a:r>
              <a:rPr lang="en-US" sz="2400" b="1" i="1" dirty="0" smtClean="0">
                <a:solidFill>
                  <a:srgbClr val="00B050"/>
                </a:solidFill>
              </a:rPr>
              <a:t>canine distemper virus (CDV), </a:t>
            </a:r>
            <a:r>
              <a:rPr lang="en-US" sz="2400" b="1" i="1" dirty="0" smtClean="0">
                <a:solidFill>
                  <a:srgbClr val="C00000"/>
                </a:solidFill>
              </a:rPr>
              <a:t>canine adenovirus (CAV; types 1 and 2) </a:t>
            </a:r>
            <a:r>
              <a:rPr lang="en-US" sz="2400" dirty="0" smtClean="0"/>
              <a:t>and </a:t>
            </a:r>
            <a:r>
              <a:rPr lang="en-US" sz="2400" b="1" i="1" dirty="0" smtClean="0">
                <a:solidFill>
                  <a:srgbClr val="002060"/>
                </a:solidFill>
              </a:rPr>
              <a:t>canine parvovirus type 2 (CPV-2) and its variants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6294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Noncore vaccines:</a:t>
            </a:r>
            <a:r>
              <a:rPr lang="en-US" sz="2400" dirty="0" smtClean="0"/>
              <a:t> offer protection against less serious health threats to dogs or threats that pose a regional/on the basis of the geographical and lifestyle exposure risks</a:t>
            </a:r>
          </a:p>
          <a:p>
            <a:pPr algn="just"/>
            <a:r>
              <a:rPr lang="en-US" sz="2400" dirty="0" smtClean="0"/>
              <a:t>It is ultimately the decision of the individual veterinarian or practice to establish which vaccines in a protocol are designated core or noncore.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25" y="2590800"/>
            <a:ext cx="67627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" y="533400"/>
          <a:ext cx="8915400" cy="61721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1200"/>
                <a:gridCol w="1680482"/>
                <a:gridCol w="1592036"/>
                <a:gridCol w="1878602"/>
                <a:gridCol w="1783080"/>
              </a:tblGrid>
              <a:tr h="779646">
                <a:tc>
                  <a:txBody>
                    <a:bodyPr/>
                    <a:lstStyle/>
                    <a:p>
                      <a:r>
                        <a:rPr lang="en-US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Dog Vaccine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Initial Puppy Vaccination (at or under 16 weeks)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Initial Adult Dog Vaccination (over 16 weeks)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Revaccination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21440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Rabies (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killed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months of age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high risk areas a second dose may be given 2–4 weeks after the first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Single Dose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SC/IM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single dose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="0" dirty="0" smtClean="0"/>
                        <a:t>Revaccinate annually in endemic areas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 vaccines</a:t>
                      </a:r>
                      <a:endParaRPr lang="en-US" sz="1400" b="0" dirty="0" smtClean="0"/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1400" b="0" dirty="0" smtClean="0"/>
                        <a:t> 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vaccination is performed earlier than 12 weeks of age, the puppy should be revaccinated at 12 weeks of age.</a:t>
                      </a:r>
                      <a:endParaRPr lang="en-US" sz="1400" b="0" dirty="0"/>
                    </a:p>
                  </a:txBody>
                  <a:tcPr/>
                </a:tc>
              </a:tr>
              <a:tr h="1461837"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MLV or Recombinant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Canine Distemper Virus/ MLV Parvovirus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/MLV Adenovirus-2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MLV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Parainfluenza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6–8 weeks of age, then every 2–4 weeks until 16 weeks of age or older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 doses 2–4 weeks apart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SC/IM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Administer a single dose of a combination vaccine within 1 yr following the last dose in the Initial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Vaccination series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 vaccines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Parainfluenza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Virus-Non-core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Protective response lasting beyond 3 yr</a:t>
                      </a:r>
                      <a:endParaRPr lang="en-US" sz="1400" dirty="0"/>
                    </a:p>
                  </a:txBody>
                  <a:tcPr/>
                </a:tc>
              </a:tr>
              <a:tr h="779646">
                <a:tc>
                  <a:txBody>
                    <a:bodyPr/>
                    <a:lstStyle/>
                    <a:p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Canine influenza virus(H3N8) killed</a:t>
                      </a:r>
                    </a:p>
                    <a:p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adjuvanted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parenteral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2doses 2–4 weeks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&gt;6 weeks of 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 doses 2–4 weeks apart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Annually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Non-core</a:t>
                      </a:r>
                      <a:endParaRPr lang="en-US" sz="1400" dirty="0"/>
                    </a:p>
                  </a:txBody>
                  <a:tcPr/>
                </a:tc>
              </a:tr>
              <a:tr h="1007043"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Canine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Coronavirus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(killed and MLV),</a:t>
                      </a:r>
                    </a:p>
                    <a:p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Parenteral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12 weeks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Booster 3 weeks after primary vaccination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SC/IM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Infections are usually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subclinical or cause mild clinical signs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95400" y="1524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Vaccination Schedule for Dogs: Core and Non-core Vaccines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2200"/>
                <a:gridCol w="1828800"/>
                <a:gridCol w="1524000"/>
                <a:gridCol w="1219200"/>
                <a:gridCol w="2057400"/>
              </a:tblGrid>
              <a:tr h="1161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Dog Vaccine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Initial Puppy Vaccination (at or under 16 weeks)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Initial Adult Dog Vaccination (over 16 weeks)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Revaccination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Comments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759750">
                <a:tc>
                  <a:txBody>
                    <a:bodyPr/>
                    <a:lstStyle/>
                    <a:p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Leptospira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(killed) 4-serovar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Canicola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Icterohaemorrhagia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Grippotyphosa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Pomona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 initial doses, 2 to 4 wk apart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to 9 wk of age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 initial doses, 2 to 4 wk apart regardless of the 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Annually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SC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4-serovar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leptospirosis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vaccines are available in combination with CORE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vaccines</a:t>
                      </a:r>
                      <a:endParaRPr lang="en-US" sz="1400" dirty="0"/>
                    </a:p>
                  </a:txBody>
                  <a:tcPr/>
                </a:tc>
              </a:tr>
              <a:tr h="220904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Bordetella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bronchiseptica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(live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avirulent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bacteria,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bronchiseptica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CPiV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(MLV)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bronchiseptica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CPiV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(MLV) +CAV-2 (MLV)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early as 3 weeks of age.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single dose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Intranasal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Annually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Available as a single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 or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incombination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CPiV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 with both</a:t>
                      </a:r>
                    </a:p>
                    <a:p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CPiV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CAV2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Transient (3–10 days) coughing, sneezing, or nasal discharge may occur</a:t>
                      </a:r>
                      <a:endParaRPr lang="en-US" sz="1400" dirty="0"/>
                    </a:p>
                  </a:txBody>
                  <a:tcPr/>
                </a:tc>
              </a:tr>
              <a:tr h="1422776">
                <a:tc>
                  <a:txBody>
                    <a:bodyPr/>
                    <a:lstStyle/>
                    <a:p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Borrelia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burgdorferi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(Lyme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borreliosis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(killed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whole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bacterin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Initial dose at 12 wks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age or older.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second dose is given 2–4 weeks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later.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doses, 2–4 weeks apart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Parenteral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Annually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Prior to the start of tick season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only in dogs with a known high risk of exposure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 of vector tick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exposure is HIGH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106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7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057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1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6106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2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Physical </a:t>
            </a:r>
            <a:r>
              <a:rPr lang="en-IN" sz="2400" b="1" dirty="0">
                <a:solidFill>
                  <a:srgbClr val="FF0000"/>
                </a:solidFill>
              </a:rPr>
              <a:t>Examination </a:t>
            </a:r>
            <a:r>
              <a:rPr lang="en-IN" sz="2400" b="1" dirty="0" smtClean="0">
                <a:solidFill>
                  <a:srgbClr val="FF0000"/>
                </a:solidFill>
              </a:rPr>
              <a:t>Findings</a:t>
            </a:r>
          </a:p>
          <a:p>
            <a:pPr marL="0" indent="0">
              <a:buNone/>
            </a:pPr>
            <a:r>
              <a:rPr lang="en-IN" sz="2400" b="1" dirty="0">
                <a:solidFill>
                  <a:schemeClr val="tx1"/>
                </a:solidFill>
              </a:rPr>
              <a:t>CPV infection has been associated with three main tissues — GI </a:t>
            </a:r>
            <a:r>
              <a:rPr lang="en-IN" sz="2400" b="1" dirty="0" smtClean="0">
                <a:solidFill>
                  <a:schemeClr val="tx1"/>
                </a:solidFill>
              </a:rPr>
              <a:t>tract, bone </a:t>
            </a:r>
            <a:r>
              <a:rPr lang="en-IN" sz="2400" b="1" dirty="0">
                <a:solidFill>
                  <a:schemeClr val="tx1"/>
                </a:solidFill>
              </a:rPr>
              <a:t>marrow, and myocardium — but the skin and nervous tissue </a:t>
            </a:r>
            <a:r>
              <a:rPr lang="en-IN" sz="2400" b="1" dirty="0" smtClean="0">
                <a:solidFill>
                  <a:schemeClr val="tx1"/>
                </a:solidFill>
              </a:rPr>
              <a:t>can also </a:t>
            </a:r>
            <a:r>
              <a:rPr lang="en-IN" sz="2400" b="1" dirty="0">
                <a:solidFill>
                  <a:schemeClr val="tx1"/>
                </a:solidFill>
              </a:rPr>
              <a:t>be </a:t>
            </a:r>
            <a:r>
              <a:rPr lang="en-IN" sz="2400" b="1" dirty="0" smtClean="0">
                <a:solidFill>
                  <a:schemeClr val="tx1"/>
                </a:solidFill>
              </a:rPr>
              <a:t>affected</a:t>
            </a:r>
            <a:r>
              <a:rPr lang="en-IN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IN" b="1" dirty="0" smtClean="0">
                <a:solidFill>
                  <a:srgbClr val="FF0000"/>
                </a:solidFill>
              </a:rPr>
              <a:t>GI tract and Bone marrow involvement: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chemeClr val="tx1"/>
                </a:solidFill>
              </a:rPr>
              <a:t>Vomiting is </a:t>
            </a:r>
            <a:r>
              <a:rPr lang="en-IN" sz="2000" b="1" dirty="0" smtClean="0">
                <a:solidFill>
                  <a:schemeClr val="tx1"/>
                </a:solidFill>
              </a:rPr>
              <a:t>often </a:t>
            </a:r>
            <a:r>
              <a:rPr lang="en-IN" sz="2000" b="1" dirty="0">
                <a:solidFill>
                  <a:schemeClr val="tx1"/>
                </a:solidFill>
              </a:rPr>
              <a:t>severe and is followed by </a:t>
            </a:r>
            <a:r>
              <a:rPr lang="en-IN" sz="2000" b="1" dirty="0" err="1" smtClean="0">
                <a:solidFill>
                  <a:schemeClr val="tx1"/>
                </a:solidFill>
              </a:rPr>
              <a:t>diarrhea</a:t>
            </a:r>
            <a:r>
              <a:rPr lang="en-IN" sz="2000" b="1" dirty="0" smtClean="0">
                <a:solidFill>
                  <a:schemeClr val="tx1"/>
                </a:solidFill>
              </a:rPr>
              <a:t>, anorexia</a:t>
            </a:r>
            <a:r>
              <a:rPr lang="en-IN" sz="2000" b="1" dirty="0">
                <a:solidFill>
                  <a:schemeClr val="tx1"/>
                </a:solidFill>
              </a:rPr>
              <a:t>, and rapid onset of dehydration. </a:t>
            </a:r>
            <a:endParaRPr lang="en-IN" sz="2000" b="1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 err="1" smtClean="0">
                <a:solidFill>
                  <a:schemeClr val="tx1"/>
                </a:solidFill>
              </a:rPr>
              <a:t>Th</a:t>
            </a:r>
            <a:r>
              <a:rPr lang="en-IN" sz="2000" b="1" dirty="0" smtClean="0">
                <a:solidFill>
                  <a:schemeClr val="tx1"/>
                </a:solidFill>
              </a:rPr>
              <a:t> </a:t>
            </a:r>
            <a:r>
              <a:rPr lang="en-IN" sz="2000" b="1" dirty="0">
                <a:solidFill>
                  <a:schemeClr val="tx1"/>
                </a:solidFill>
              </a:rPr>
              <a:t>e </a:t>
            </a:r>
            <a:r>
              <a:rPr lang="en-IN" sz="2000" b="1" dirty="0" err="1">
                <a:solidFill>
                  <a:schemeClr val="tx1"/>
                </a:solidFill>
              </a:rPr>
              <a:t>feces</a:t>
            </a:r>
            <a:r>
              <a:rPr lang="en-IN" sz="2000" b="1" dirty="0">
                <a:solidFill>
                  <a:schemeClr val="tx1"/>
                </a:solidFill>
              </a:rPr>
              <a:t> </a:t>
            </a:r>
            <a:r>
              <a:rPr lang="en-IN" sz="2000" b="1" dirty="0" smtClean="0">
                <a:solidFill>
                  <a:schemeClr val="tx1"/>
                </a:solidFill>
              </a:rPr>
              <a:t>appear yellow-</a:t>
            </a:r>
            <a:r>
              <a:rPr lang="en-IN" sz="2000" b="1" dirty="0" err="1" smtClean="0">
                <a:solidFill>
                  <a:schemeClr val="tx1"/>
                </a:solidFill>
              </a:rPr>
              <a:t>gray</a:t>
            </a:r>
            <a:r>
              <a:rPr lang="en-IN" sz="2000" b="1" dirty="0" smtClean="0">
                <a:solidFill>
                  <a:schemeClr val="tx1"/>
                </a:solidFill>
              </a:rPr>
              <a:t> </a:t>
            </a:r>
            <a:r>
              <a:rPr lang="en-IN" sz="2000" b="1" dirty="0">
                <a:solidFill>
                  <a:schemeClr val="tx1"/>
                </a:solidFill>
              </a:rPr>
              <a:t>and are streaked or darkened by </a:t>
            </a:r>
            <a:r>
              <a:rPr lang="en-IN" sz="2000" b="1" dirty="0" smtClean="0">
                <a:solidFill>
                  <a:schemeClr val="tx1"/>
                </a:solidFill>
              </a:rPr>
              <a:t>blood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 smtClean="0">
                <a:solidFill>
                  <a:schemeClr val="tx1"/>
                </a:solidFill>
              </a:rPr>
              <a:t> Elevated rectal </a:t>
            </a:r>
            <a:r>
              <a:rPr lang="en-IN" sz="2000" b="1" dirty="0">
                <a:solidFill>
                  <a:schemeClr val="tx1"/>
                </a:solidFill>
              </a:rPr>
              <a:t>temperature (40 ° to 41 ° C [104 ° to 105 ° F]) and </a:t>
            </a:r>
            <a:r>
              <a:rPr lang="en-IN" sz="2000" b="1" dirty="0" smtClean="0">
                <a:solidFill>
                  <a:schemeClr val="tx1"/>
                </a:solidFill>
              </a:rPr>
              <a:t>leukopenia (mainly </a:t>
            </a:r>
            <a:r>
              <a:rPr lang="en-IN" sz="2000" b="1" dirty="0" err="1">
                <a:solidFill>
                  <a:schemeClr val="tx1"/>
                </a:solidFill>
              </a:rPr>
              <a:t>lymphopenia</a:t>
            </a:r>
            <a:r>
              <a:rPr lang="en-IN" sz="2000" b="1" dirty="0">
                <a:solidFill>
                  <a:schemeClr val="tx1"/>
                </a:solidFill>
              </a:rPr>
              <a:t>) may be present, especially in severe </a:t>
            </a:r>
            <a:r>
              <a:rPr lang="en-IN" sz="2000" b="1" dirty="0" smtClean="0">
                <a:solidFill>
                  <a:schemeClr val="tx1"/>
                </a:solidFill>
              </a:rPr>
              <a:t>cases.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chemeClr val="tx1"/>
                </a:solidFill>
              </a:rPr>
              <a:t>Death </a:t>
            </a:r>
            <a:r>
              <a:rPr lang="en-IN" sz="2000" b="1" dirty="0" smtClean="0">
                <a:solidFill>
                  <a:schemeClr val="tx1"/>
                </a:solidFill>
              </a:rPr>
              <a:t>within 2 </a:t>
            </a:r>
            <a:r>
              <a:rPr lang="en-IN" sz="2000" b="1" dirty="0">
                <a:solidFill>
                  <a:schemeClr val="tx1"/>
                </a:solidFill>
              </a:rPr>
              <a:t>days </a:t>
            </a:r>
            <a:r>
              <a:rPr lang="en-IN" sz="2000" b="1" dirty="0" smtClean="0">
                <a:solidFill>
                  <a:schemeClr val="tx1"/>
                </a:solidFill>
              </a:rPr>
              <a:t>after </a:t>
            </a:r>
            <a:r>
              <a:rPr lang="en-IN" sz="2000" b="1" dirty="0">
                <a:solidFill>
                  <a:schemeClr val="tx1"/>
                </a:solidFill>
              </a:rPr>
              <a:t>the </a:t>
            </a:r>
          </a:p>
          <a:p>
            <a:pPr marL="0" indent="0" algn="just">
              <a:buNone/>
            </a:pPr>
            <a:r>
              <a:rPr lang="en-IN" sz="2000" b="1" dirty="0" smtClean="0">
                <a:solidFill>
                  <a:schemeClr val="tx1"/>
                </a:solidFill>
              </a:rPr>
              <a:t>	onset of illness due to</a:t>
            </a:r>
          </a:p>
          <a:p>
            <a:pPr marL="0" indent="0" algn="just">
              <a:buNone/>
            </a:pPr>
            <a:r>
              <a:rPr lang="en-IN" sz="2000" b="1" dirty="0" smtClean="0">
                <a:solidFill>
                  <a:schemeClr val="tx1"/>
                </a:solidFill>
              </a:rPr>
              <a:t> 	gram-negative </a:t>
            </a:r>
            <a:r>
              <a:rPr lang="en-IN" sz="2000" b="1" dirty="0">
                <a:solidFill>
                  <a:schemeClr val="tx1"/>
                </a:solidFill>
              </a:rPr>
              <a:t>sepsis </a:t>
            </a:r>
            <a:r>
              <a:rPr lang="en-IN" sz="2000" b="1" dirty="0" smtClean="0">
                <a:solidFill>
                  <a:schemeClr val="tx1"/>
                </a:solidFill>
              </a:rPr>
              <a:t>or</a:t>
            </a:r>
          </a:p>
          <a:p>
            <a:pPr marL="0" indent="0" algn="just">
              <a:buNone/>
            </a:pPr>
            <a:r>
              <a:rPr lang="en-IN" sz="2000" b="1" dirty="0" smtClean="0">
                <a:solidFill>
                  <a:schemeClr val="tx1"/>
                </a:solidFill>
              </a:rPr>
              <a:t> 	disseminated intravascular</a:t>
            </a:r>
          </a:p>
          <a:p>
            <a:pPr marL="0" indent="0" algn="just">
              <a:buNone/>
            </a:pPr>
            <a:r>
              <a:rPr lang="en-IN" sz="2000" b="1" dirty="0" smtClean="0">
                <a:solidFill>
                  <a:schemeClr val="tx1"/>
                </a:solidFill>
              </a:rPr>
              <a:t>	 </a:t>
            </a:r>
            <a:r>
              <a:rPr lang="en-IN" sz="2000" b="1" dirty="0">
                <a:solidFill>
                  <a:schemeClr val="tx1"/>
                </a:solidFill>
              </a:rPr>
              <a:t>coagulation, or both.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191000"/>
            <a:ext cx="2971800" cy="217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159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De-worming Scheduled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685800"/>
          <a:ext cx="8229600" cy="155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r>
                        <a:rPr lang="en-US" baseline="0" dirty="0" smtClean="0"/>
                        <a:t> of Pet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6-12 wks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Every fortnight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Pregnant animals should be de-wormed at mating,</a:t>
                      </a:r>
                      <a:r>
                        <a:rPr lang="en-US" baseline="0" dirty="0" smtClean="0"/>
                        <a:t> then about at 6 wks of pregnancy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12wks-6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Every Month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6Months-Adult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every</a:t>
                      </a:r>
                      <a:r>
                        <a:rPr lang="en-US" baseline="0" dirty="0" smtClean="0"/>
                        <a:t> 3 months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2362200"/>
            <a:ext cx="1591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Key Points: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895600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Optimum storage temperature that is usually between 2–8°C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Freeze-dried vaccines should be reconstituted immediately before use with appropriate </a:t>
            </a:r>
            <a:r>
              <a:rPr lang="en-US" sz="2400" dirty="0" err="1" smtClean="0"/>
              <a:t>diluent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Syringes and needles for vaccines should not be re-utilized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Vaccine injection sites should not be sterilized with alcohol or other disinfectant as this may inactivate infectious (MLV) vaccines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Vaccines should be ‘in date’ and precise details of batch numbers, components and site of injection should be noted in the animal’s medical record.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>
                <a:solidFill>
                  <a:srgbClr val="FF0000"/>
                </a:solidFill>
              </a:rPr>
              <a:t>Canine Parvovirus-2 </a:t>
            </a:r>
            <a:r>
              <a:rPr lang="en-IN" b="1" dirty="0" smtClean="0">
                <a:solidFill>
                  <a:srgbClr val="FF0000"/>
                </a:solidFill>
              </a:rPr>
              <a:t>Myocarditis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chemeClr val="tx1"/>
                </a:solidFill>
              </a:rPr>
              <a:t>CPV myocarditis can develop from infection in utero or in </a:t>
            </a:r>
            <a:r>
              <a:rPr lang="en-IN" sz="2000" b="1" dirty="0" smtClean="0">
                <a:solidFill>
                  <a:schemeClr val="tx1"/>
                </a:solidFill>
              </a:rPr>
              <a:t>pups younger </a:t>
            </a:r>
            <a:r>
              <a:rPr lang="en-IN" sz="2000" b="1" dirty="0">
                <a:solidFill>
                  <a:schemeClr val="tx1"/>
                </a:solidFill>
              </a:rPr>
              <a:t>than 6 weeks of </a:t>
            </a:r>
            <a:r>
              <a:rPr lang="en-IN" sz="2000" b="1" dirty="0" smtClean="0">
                <a:solidFill>
                  <a:schemeClr val="tx1"/>
                </a:solidFill>
              </a:rPr>
              <a:t>age.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chemeClr val="tx1"/>
                </a:solidFill>
              </a:rPr>
              <a:t>They often </a:t>
            </a:r>
            <a:r>
              <a:rPr lang="en-IN" sz="2000" b="1" dirty="0" smtClean="0">
                <a:solidFill>
                  <a:schemeClr val="tx1"/>
                </a:solidFill>
              </a:rPr>
              <a:t>die after </a:t>
            </a:r>
            <a:r>
              <a:rPr lang="en-IN" sz="2000" b="1" dirty="0">
                <a:solidFill>
                  <a:schemeClr val="tx1"/>
                </a:solidFill>
              </a:rPr>
              <a:t>a </a:t>
            </a:r>
            <a:r>
              <a:rPr lang="en-IN" sz="2000" b="1" dirty="0" smtClean="0">
                <a:solidFill>
                  <a:schemeClr val="tx1"/>
                </a:solidFill>
              </a:rPr>
              <a:t>short episode </a:t>
            </a:r>
            <a:r>
              <a:rPr lang="en-IN" sz="2000" b="1" dirty="0">
                <a:solidFill>
                  <a:schemeClr val="tx1"/>
                </a:solidFill>
              </a:rPr>
              <a:t>of </a:t>
            </a:r>
            <a:r>
              <a:rPr lang="en-IN" sz="2000" b="1" dirty="0" err="1">
                <a:solidFill>
                  <a:schemeClr val="tx1"/>
                </a:solidFill>
              </a:rPr>
              <a:t>dyspnea</a:t>
            </a:r>
            <a:r>
              <a:rPr lang="en-IN" sz="2000" b="1" dirty="0">
                <a:solidFill>
                  <a:schemeClr val="tx1"/>
                </a:solidFill>
              </a:rPr>
              <a:t>, crying, and retching</a:t>
            </a:r>
            <a:r>
              <a:rPr lang="en-IN" sz="2000" b="1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 smtClean="0">
                <a:solidFill>
                  <a:schemeClr val="tx1"/>
                </a:solidFill>
              </a:rPr>
              <a:t>The </a:t>
            </a:r>
            <a:r>
              <a:rPr lang="en-IN" sz="2000" b="1" dirty="0">
                <a:solidFill>
                  <a:schemeClr val="tx1"/>
                </a:solidFill>
              </a:rPr>
              <a:t>spectrum of </a:t>
            </a:r>
            <a:r>
              <a:rPr lang="en-IN" sz="2000" b="1" dirty="0" smtClean="0">
                <a:solidFill>
                  <a:schemeClr val="tx1"/>
                </a:solidFill>
              </a:rPr>
              <a:t>myocardial disease </a:t>
            </a:r>
            <a:r>
              <a:rPr lang="en-IN" sz="2000" b="1" dirty="0">
                <a:solidFill>
                  <a:schemeClr val="tx1"/>
                </a:solidFill>
              </a:rPr>
              <a:t>in individuals is wide and can include any of the following: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000" b="1" dirty="0" smtClean="0">
                <a:solidFill>
                  <a:schemeClr val="tx1"/>
                </a:solidFill>
              </a:rPr>
              <a:t>Acute </a:t>
            </a:r>
            <a:r>
              <a:rPr lang="en-IN" sz="2000" b="1" dirty="0" err="1">
                <a:solidFill>
                  <a:schemeClr val="tx1"/>
                </a:solidFill>
              </a:rPr>
              <a:t>diarrhea</a:t>
            </a:r>
            <a:r>
              <a:rPr lang="en-IN" sz="2000" b="1" dirty="0">
                <a:solidFill>
                  <a:schemeClr val="tx1"/>
                </a:solidFill>
              </a:rPr>
              <a:t> and death, without cardiac </a:t>
            </a:r>
            <a:r>
              <a:rPr lang="en-IN" sz="2000" b="1" dirty="0" smtClean="0">
                <a:solidFill>
                  <a:schemeClr val="tx1"/>
                </a:solidFill>
              </a:rPr>
              <a:t>signs;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000" b="1" dirty="0" smtClean="0">
                <a:solidFill>
                  <a:schemeClr val="tx1"/>
                </a:solidFill>
              </a:rPr>
              <a:t>Diarrhoea </a:t>
            </a:r>
            <a:r>
              <a:rPr lang="en-IN" sz="2000" b="1" dirty="0">
                <a:solidFill>
                  <a:schemeClr val="tx1"/>
                </a:solidFill>
              </a:rPr>
              <a:t>and </a:t>
            </a:r>
            <a:r>
              <a:rPr lang="en-IN" sz="2000" b="1" dirty="0" smtClean="0">
                <a:solidFill>
                  <a:schemeClr val="tx1"/>
                </a:solidFill>
              </a:rPr>
              <a:t>apparent recovery </a:t>
            </a:r>
            <a:r>
              <a:rPr lang="en-IN" sz="2000" b="1" dirty="0">
                <a:solidFill>
                  <a:schemeClr val="tx1"/>
                </a:solidFill>
              </a:rPr>
              <a:t>followed by death, </a:t>
            </a:r>
            <a:r>
              <a:rPr lang="en-IN" sz="2000" b="1" dirty="0" err="1" smtClean="0">
                <a:solidFill>
                  <a:schemeClr val="tx1"/>
                </a:solidFill>
              </a:rPr>
              <a:t>whichoccurs</a:t>
            </a:r>
            <a:r>
              <a:rPr lang="en-IN" sz="2000" b="1" dirty="0" smtClean="0">
                <a:solidFill>
                  <a:schemeClr val="tx1"/>
                </a:solidFill>
              </a:rPr>
              <a:t> </a:t>
            </a:r>
            <a:r>
              <a:rPr lang="en-IN" sz="2000" b="1" dirty="0">
                <a:solidFill>
                  <a:schemeClr val="tx1"/>
                </a:solidFill>
              </a:rPr>
              <a:t>weeks or months </a:t>
            </a:r>
            <a:r>
              <a:rPr lang="en-IN" sz="2000" b="1" dirty="0" smtClean="0">
                <a:solidFill>
                  <a:schemeClr val="tx1"/>
                </a:solidFill>
              </a:rPr>
              <a:t>later as </a:t>
            </a:r>
            <a:r>
              <a:rPr lang="en-IN" sz="2000" b="1" dirty="0">
                <a:solidFill>
                  <a:schemeClr val="tx1"/>
                </a:solidFill>
              </a:rPr>
              <a:t>a result of congestive heart </a:t>
            </a:r>
            <a:r>
              <a:rPr lang="en-IN" sz="2000" b="1" dirty="0" smtClean="0">
                <a:solidFill>
                  <a:schemeClr val="tx1"/>
                </a:solidFill>
              </a:rPr>
              <a:t>failure</a:t>
            </a:r>
            <a:r>
              <a:rPr lang="en-IN" sz="2000" b="1" dirty="0">
                <a:solidFill>
                  <a:schemeClr val="tx1"/>
                </a:solidFill>
              </a:rPr>
              <a:t>; or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000" b="1" dirty="0" smtClean="0">
                <a:solidFill>
                  <a:schemeClr val="tx1"/>
                </a:solidFill>
              </a:rPr>
              <a:t>Sudden </a:t>
            </a:r>
            <a:r>
              <a:rPr lang="en-IN" sz="2000" b="1" dirty="0">
                <a:solidFill>
                  <a:schemeClr val="tx1"/>
                </a:solidFill>
              </a:rPr>
              <a:t>onset of </a:t>
            </a:r>
            <a:r>
              <a:rPr lang="en-IN" sz="2000" b="1" dirty="0" smtClean="0">
                <a:solidFill>
                  <a:schemeClr val="tx1"/>
                </a:solidFill>
              </a:rPr>
              <a:t>congestive heart </a:t>
            </a:r>
            <a:r>
              <a:rPr lang="en-IN" sz="2000" b="1" dirty="0">
                <a:solidFill>
                  <a:schemeClr val="tx1"/>
                </a:solidFill>
              </a:rPr>
              <a:t>failure, which occurs in </a:t>
            </a:r>
            <a:r>
              <a:rPr lang="en-IN" sz="2000" b="1" dirty="0" smtClean="0">
                <a:solidFill>
                  <a:schemeClr val="tx1"/>
                </a:solidFill>
              </a:rPr>
              <a:t>apparently </a:t>
            </a:r>
            <a:r>
              <a:rPr lang="en-IN" sz="2000" b="1" dirty="0">
                <a:solidFill>
                  <a:schemeClr val="tx1"/>
                </a:solidFill>
              </a:rPr>
              <a:t>normal pups at 6 weeks </a:t>
            </a:r>
            <a:r>
              <a:rPr lang="en-IN" sz="2000" b="1" dirty="0" smtClean="0">
                <a:solidFill>
                  <a:schemeClr val="tx1"/>
                </a:solidFill>
              </a:rPr>
              <a:t>to 6 </a:t>
            </a:r>
            <a:r>
              <a:rPr lang="en-IN" sz="2000" b="1" dirty="0">
                <a:solidFill>
                  <a:schemeClr val="tx1"/>
                </a:solidFill>
              </a:rPr>
              <a:t>months of age</a:t>
            </a:r>
            <a:r>
              <a:rPr lang="en-IN" sz="2000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IN" sz="2000" b="1" dirty="0">
                <a:solidFill>
                  <a:srgbClr val="FF0000"/>
                </a:solidFill>
              </a:rPr>
              <a:t>Cutaneous </a:t>
            </a:r>
            <a:r>
              <a:rPr lang="en-IN" sz="2000" b="1" dirty="0" smtClean="0">
                <a:solidFill>
                  <a:srgbClr val="FF0000"/>
                </a:solidFill>
              </a:rPr>
              <a:t>Disease: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chemeClr val="tx1"/>
                </a:solidFill>
              </a:rPr>
              <a:t>Skin lesions included ulceration of the footpads, pressure points,</a:t>
            </a:r>
          </a:p>
          <a:p>
            <a:pPr marL="0" indent="0" algn="just">
              <a:buNone/>
            </a:pPr>
            <a:r>
              <a:rPr lang="en-IN" sz="2000" b="1" dirty="0" smtClean="0">
                <a:solidFill>
                  <a:schemeClr val="tx1"/>
                </a:solidFill>
              </a:rPr>
              <a:t>      and </a:t>
            </a:r>
            <a:r>
              <a:rPr lang="en-IN" sz="2000" b="1" dirty="0">
                <a:solidFill>
                  <a:schemeClr val="tx1"/>
                </a:solidFill>
              </a:rPr>
              <a:t>mouth and vaginal mucosa. </a:t>
            </a:r>
            <a:endParaRPr lang="en-IN" sz="2000" b="1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 smtClean="0">
                <a:solidFill>
                  <a:schemeClr val="tx1"/>
                </a:solidFill>
              </a:rPr>
              <a:t>Vesicles </a:t>
            </a:r>
            <a:r>
              <a:rPr lang="en-IN" sz="2000" b="1" dirty="0">
                <a:solidFill>
                  <a:schemeClr val="tx1"/>
                </a:solidFill>
              </a:rPr>
              <a:t>in the oral cavity and </a:t>
            </a:r>
            <a:r>
              <a:rPr lang="en-IN" sz="2000" b="1" dirty="0" smtClean="0">
                <a:solidFill>
                  <a:schemeClr val="tx1"/>
                </a:solidFill>
              </a:rPr>
              <a:t>erythematous patches </a:t>
            </a:r>
            <a:r>
              <a:rPr lang="en-IN" sz="2000" b="1" dirty="0">
                <a:solidFill>
                  <a:schemeClr val="tx1"/>
                </a:solidFill>
              </a:rPr>
              <a:t>on the abdomen and </a:t>
            </a:r>
            <a:r>
              <a:rPr lang="en-IN" sz="2000" b="1" dirty="0" err="1">
                <a:solidFill>
                  <a:schemeClr val="tx1"/>
                </a:solidFill>
              </a:rPr>
              <a:t>perivulvar</a:t>
            </a:r>
            <a:r>
              <a:rPr lang="en-IN" sz="2000" b="1" dirty="0">
                <a:solidFill>
                  <a:schemeClr val="tx1"/>
                </a:solidFill>
              </a:rPr>
              <a:t> skin were </a:t>
            </a:r>
            <a:r>
              <a:rPr lang="en-IN" sz="2000" b="1" dirty="0" smtClean="0">
                <a:solidFill>
                  <a:schemeClr val="tx1"/>
                </a:solidFill>
              </a:rPr>
              <a:t>also present</a:t>
            </a:r>
            <a:r>
              <a:rPr lang="en-IN" sz="20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4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1" cy="68580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Diagnosis: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 smtClean="0">
                <a:solidFill>
                  <a:schemeClr val="tx1"/>
                </a:solidFill>
              </a:rPr>
              <a:t>Clinical signs and </a:t>
            </a:r>
            <a:r>
              <a:rPr lang="en-IN" sz="2000" b="1" dirty="0">
                <a:solidFill>
                  <a:schemeClr val="tx1"/>
                </a:solidFill>
              </a:rPr>
              <a:t>symptoms </a:t>
            </a:r>
            <a:r>
              <a:rPr lang="en-IN" sz="2000" b="1" dirty="0" err="1" smtClean="0">
                <a:solidFill>
                  <a:schemeClr val="tx1"/>
                </a:solidFill>
              </a:rPr>
              <a:t>i.e</a:t>
            </a:r>
            <a:r>
              <a:rPr lang="en-IN" sz="2000" b="1" dirty="0" smtClean="0">
                <a:solidFill>
                  <a:schemeClr val="tx1"/>
                </a:solidFill>
              </a:rPr>
              <a:t> </a:t>
            </a:r>
            <a:r>
              <a:rPr lang="en-IN" sz="2000" b="1" dirty="0" err="1" smtClean="0">
                <a:solidFill>
                  <a:schemeClr val="tx1"/>
                </a:solidFill>
              </a:rPr>
              <a:t>th</a:t>
            </a:r>
            <a:r>
              <a:rPr lang="en-IN" sz="2000" b="1" dirty="0" smtClean="0">
                <a:solidFill>
                  <a:schemeClr val="tx1"/>
                </a:solidFill>
              </a:rPr>
              <a:t> </a:t>
            </a:r>
            <a:r>
              <a:rPr lang="en-IN" sz="2000" b="1" dirty="0">
                <a:solidFill>
                  <a:schemeClr val="tx1"/>
                </a:solidFill>
              </a:rPr>
              <a:t>e sudden onset of foul-smelling, bloody </a:t>
            </a:r>
            <a:r>
              <a:rPr lang="en-IN" sz="2000" b="1" dirty="0" err="1">
                <a:solidFill>
                  <a:schemeClr val="tx1"/>
                </a:solidFill>
              </a:rPr>
              <a:t>diarrhea</a:t>
            </a:r>
            <a:r>
              <a:rPr lang="en-IN" sz="2000" b="1" dirty="0">
                <a:solidFill>
                  <a:schemeClr val="tx1"/>
                </a:solidFill>
              </a:rPr>
              <a:t> in a young </a:t>
            </a:r>
            <a:r>
              <a:rPr lang="en-IN" sz="2000" b="1" dirty="0" smtClean="0">
                <a:solidFill>
                  <a:schemeClr val="tx1"/>
                </a:solidFill>
              </a:rPr>
              <a:t>dog (under </a:t>
            </a:r>
            <a:r>
              <a:rPr lang="en-IN" sz="2000" b="1" dirty="0">
                <a:solidFill>
                  <a:schemeClr val="tx1"/>
                </a:solidFill>
              </a:rPr>
              <a:t>2 years of age) is oft en considered indicative of CPV </a:t>
            </a:r>
            <a:r>
              <a:rPr lang="en-IN" sz="2000" b="1" dirty="0" smtClean="0">
                <a:solidFill>
                  <a:schemeClr val="tx1"/>
                </a:solidFill>
              </a:rPr>
              <a:t>infection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 smtClean="0">
                <a:solidFill>
                  <a:srgbClr val="FF0000"/>
                </a:solidFill>
              </a:rPr>
              <a:t>Laboratory tests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N" sz="2000" b="1" dirty="0">
                <a:solidFill>
                  <a:schemeClr val="tx1"/>
                </a:solidFill>
              </a:rPr>
              <a:t>CBC (</a:t>
            </a:r>
            <a:r>
              <a:rPr lang="en-IN" sz="2000" b="1" dirty="0" smtClean="0">
                <a:solidFill>
                  <a:schemeClr val="tx1"/>
                </a:solidFill>
              </a:rPr>
              <a:t>leukopenia, neutropenia</a:t>
            </a:r>
            <a:r>
              <a:rPr lang="en-IN" sz="2000" b="1" dirty="0">
                <a:solidFill>
                  <a:schemeClr val="tx1"/>
                </a:solidFill>
              </a:rPr>
              <a:t>, and </a:t>
            </a:r>
            <a:r>
              <a:rPr lang="en-IN" sz="2000" b="1" dirty="0" err="1" smtClean="0">
                <a:solidFill>
                  <a:schemeClr val="tx1"/>
                </a:solidFill>
              </a:rPr>
              <a:t>lymphopenia</a:t>
            </a:r>
            <a:r>
              <a:rPr lang="en-IN" sz="2000" b="1" dirty="0" smtClean="0">
                <a:solidFill>
                  <a:schemeClr val="tx1"/>
                </a:solidFill>
              </a:rPr>
              <a:t>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N" sz="2000" b="1" dirty="0">
                <a:solidFill>
                  <a:schemeClr val="tx1"/>
                </a:solidFill>
              </a:rPr>
              <a:t>Abnormal coagulation </a:t>
            </a:r>
            <a:r>
              <a:rPr lang="en-IN" sz="2000" b="1" dirty="0" smtClean="0">
                <a:solidFill>
                  <a:schemeClr val="tx1"/>
                </a:solidFill>
              </a:rPr>
              <a:t>test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N" sz="2000" b="1" dirty="0">
                <a:solidFill>
                  <a:schemeClr val="tx1"/>
                </a:solidFill>
              </a:rPr>
              <a:t>Cardiac troponin I is a plasma marker for myocardial</a:t>
            </a:r>
          </a:p>
          <a:p>
            <a:pPr marL="0" indent="0" algn="just">
              <a:buNone/>
            </a:pPr>
            <a:r>
              <a:rPr lang="en-IN" sz="2000" b="1" dirty="0" smtClean="0">
                <a:solidFill>
                  <a:schemeClr val="tx1"/>
                </a:solidFill>
              </a:rPr>
              <a:t>  damage.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N" sz="2000" b="1" dirty="0">
                <a:solidFill>
                  <a:schemeClr val="tx1"/>
                </a:solidFill>
              </a:rPr>
              <a:t>Biochemical </a:t>
            </a:r>
            <a:r>
              <a:rPr lang="en-IN" sz="2000" b="1" dirty="0" smtClean="0">
                <a:solidFill>
                  <a:schemeClr val="tx1"/>
                </a:solidFill>
              </a:rPr>
              <a:t>tests (often </a:t>
            </a:r>
            <a:r>
              <a:rPr lang="en-IN" sz="2000" b="1" dirty="0">
                <a:solidFill>
                  <a:schemeClr val="tx1"/>
                </a:solidFill>
              </a:rPr>
              <a:t>shows </a:t>
            </a:r>
            <a:r>
              <a:rPr lang="en-IN" sz="2000" b="1" dirty="0" err="1">
                <a:solidFill>
                  <a:schemeClr val="tx1"/>
                </a:solidFill>
              </a:rPr>
              <a:t>hypoproteinemia</a:t>
            </a:r>
            <a:r>
              <a:rPr lang="en-IN" sz="2000" b="1" dirty="0">
                <a:solidFill>
                  <a:schemeClr val="tx1"/>
                </a:solidFill>
              </a:rPr>
              <a:t>, </a:t>
            </a:r>
            <a:r>
              <a:rPr lang="en-IN" sz="2000" b="1" dirty="0" err="1">
                <a:solidFill>
                  <a:schemeClr val="tx1"/>
                </a:solidFill>
              </a:rPr>
              <a:t>hypoalbuminemia</a:t>
            </a:r>
            <a:r>
              <a:rPr lang="en-IN" sz="2000" b="1" dirty="0">
                <a:solidFill>
                  <a:schemeClr val="tx1"/>
                </a:solidFill>
              </a:rPr>
              <a:t>, and </a:t>
            </a:r>
            <a:r>
              <a:rPr lang="en-IN" sz="2000" b="1" dirty="0" smtClean="0">
                <a:solidFill>
                  <a:schemeClr val="tx1"/>
                </a:solidFill>
              </a:rPr>
              <a:t>hypoglycaemia)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 smtClean="0">
                <a:solidFill>
                  <a:srgbClr val="FF0000"/>
                </a:solidFill>
              </a:rPr>
              <a:t>Detection of Organism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N" sz="2000" b="1" dirty="0" err="1">
                <a:solidFill>
                  <a:schemeClr val="tx1"/>
                </a:solidFill>
              </a:rPr>
              <a:t>Fecal</a:t>
            </a:r>
            <a:r>
              <a:rPr lang="en-IN" sz="2000" b="1" dirty="0">
                <a:solidFill>
                  <a:schemeClr val="tx1"/>
                </a:solidFill>
              </a:rPr>
              <a:t> ELISA antigen </a:t>
            </a:r>
            <a:r>
              <a:rPr lang="en-IN" sz="2000" b="1" dirty="0" smtClean="0">
                <a:solidFill>
                  <a:schemeClr val="tx1"/>
                </a:solidFill>
              </a:rPr>
              <a:t>tests(specific but less sensitive)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N" sz="2000" b="1" dirty="0" smtClean="0">
                <a:solidFill>
                  <a:schemeClr val="tx1"/>
                </a:solidFill>
              </a:rPr>
              <a:t>PCR methods.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rgbClr val="FF0000"/>
                </a:solidFill>
              </a:rPr>
              <a:t>Antibody Detection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N" sz="2000" b="1" dirty="0">
                <a:solidFill>
                  <a:schemeClr val="tx1"/>
                </a:solidFill>
              </a:rPr>
              <a:t>Serology is not the best method to diagnose CPV infection, </a:t>
            </a:r>
            <a:r>
              <a:rPr lang="en-IN" sz="2000" b="1" dirty="0" smtClean="0">
                <a:solidFill>
                  <a:schemeClr val="tx1"/>
                </a:solidFill>
              </a:rPr>
              <a:t>because most </a:t>
            </a:r>
            <a:r>
              <a:rPr lang="en-IN" sz="2000" b="1" dirty="0">
                <a:solidFill>
                  <a:schemeClr val="tx1"/>
                </a:solidFill>
              </a:rPr>
              <a:t>dogs are vaccinated against it or have been previously </a:t>
            </a:r>
            <a:r>
              <a:rPr lang="en-IN" sz="2000" b="1" dirty="0" smtClean="0">
                <a:solidFill>
                  <a:schemeClr val="tx1"/>
                </a:solidFill>
              </a:rPr>
              <a:t>exposed to </a:t>
            </a:r>
            <a:r>
              <a:rPr lang="en-IN" sz="2000" b="1" dirty="0">
                <a:solidFill>
                  <a:schemeClr val="tx1"/>
                </a:solidFill>
              </a:rPr>
              <a:t>the virus.</a:t>
            </a:r>
          </a:p>
        </p:txBody>
      </p:sp>
    </p:spTree>
    <p:extLst>
      <p:ext uri="{BB962C8B-B14F-4D97-AF65-F5344CB8AC3E}">
        <p14:creationId xmlns:p14="http://schemas.microsoft.com/office/powerpoint/2010/main" val="181313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9067801" cy="6858000"/>
          </a:xfrm>
          <a:ln w="28575"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FF0000"/>
                </a:solidFill>
              </a:rPr>
              <a:t>Therapy</a:t>
            </a:r>
            <a:r>
              <a:rPr lang="en-IN" sz="2400" b="1" dirty="0" smtClean="0">
                <a:solidFill>
                  <a:srgbClr val="FF0000"/>
                </a:solidFill>
              </a:rPr>
              <a:t>: </a:t>
            </a:r>
            <a:r>
              <a:rPr lang="en-IN" sz="2000" b="1" dirty="0" smtClean="0">
                <a:solidFill>
                  <a:schemeClr val="tx1"/>
                </a:solidFill>
              </a:rPr>
              <a:t>The </a:t>
            </a:r>
            <a:r>
              <a:rPr lang="en-IN" sz="2000" b="1" dirty="0">
                <a:solidFill>
                  <a:schemeClr val="tx1"/>
                </a:solidFill>
              </a:rPr>
              <a:t>primary </a:t>
            </a:r>
            <a:r>
              <a:rPr lang="en-IN" sz="2000" b="1" dirty="0" smtClean="0">
                <a:solidFill>
                  <a:schemeClr val="tx1"/>
                </a:solidFill>
              </a:rPr>
              <a:t>goals are 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000" b="1" dirty="0">
                <a:solidFill>
                  <a:schemeClr val="tx1"/>
                </a:solidFill>
              </a:rPr>
              <a:t>	</a:t>
            </a:r>
            <a:r>
              <a:rPr lang="en-IN" sz="2000" b="1" dirty="0" smtClean="0">
                <a:solidFill>
                  <a:schemeClr val="tx1"/>
                </a:solidFill>
              </a:rPr>
              <a:t>Restoration </a:t>
            </a:r>
            <a:r>
              <a:rPr lang="en-IN" sz="2000" b="1" dirty="0">
                <a:solidFill>
                  <a:schemeClr val="tx1"/>
                </a:solidFill>
              </a:rPr>
              <a:t>of </a:t>
            </a:r>
            <a:r>
              <a:rPr lang="en-IN" sz="2000" b="1" dirty="0" smtClean="0">
                <a:solidFill>
                  <a:schemeClr val="tx1"/>
                </a:solidFill>
              </a:rPr>
              <a:t>fluid </a:t>
            </a:r>
            <a:r>
              <a:rPr lang="en-IN" sz="2000" b="1" dirty="0">
                <a:solidFill>
                  <a:schemeClr val="tx1"/>
                </a:solidFill>
              </a:rPr>
              <a:t>and electrolyte </a:t>
            </a:r>
            <a:r>
              <a:rPr lang="en-IN" sz="2000" b="1" dirty="0" smtClean="0">
                <a:solidFill>
                  <a:schemeClr val="tx1"/>
                </a:solidFill>
              </a:rPr>
              <a:t>balance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000" b="1" dirty="0" smtClean="0">
                <a:solidFill>
                  <a:schemeClr val="tx1"/>
                </a:solidFill>
              </a:rPr>
              <a:t>Preventing secondary bacterial infections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000" b="1" dirty="0" smtClean="0">
                <a:solidFill>
                  <a:schemeClr val="tx1"/>
                </a:solidFill>
              </a:rPr>
              <a:t>Fluid therapy should be continued </a:t>
            </a:r>
            <a:r>
              <a:rPr lang="en-IN" sz="2000" b="1" dirty="0">
                <a:solidFill>
                  <a:schemeClr val="tx1"/>
                </a:solidFill>
              </a:rPr>
              <a:t>for as long as vomiting or </a:t>
            </a:r>
            <a:r>
              <a:rPr lang="en-IN" sz="2000" b="1" dirty="0" err="1">
                <a:solidFill>
                  <a:schemeClr val="tx1"/>
                </a:solidFill>
              </a:rPr>
              <a:t>diarrhea</a:t>
            </a:r>
            <a:r>
              <a:rPr lang="en-IN" sz="2000" b="1" dirty="0">
                <a:solidFill>
                  <a:schemeClr val="tx1"/>
                </a:solidFill>
              </a:rPr>
              <a:t> (or both) </a:t>
            </a:r>
            <a:r>
              <a:rPr lang="en-IN" sz="2000" b="1" dirty="0" smtClean="0">
                <a:solidFill>
                  <a:schemeClr val="tx1"/>
                </a:solidFill>
              </a:rPr>
              <a:t>persists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000" b="1" dirty="0" err="1">
                <a:solidFill>
                  <a:schemeClr val="tx1"/>
                </a:solidFill>
              </a:rPr>
              <a:t>Hypoglycemia</a:t>
            </a:r>
            <a:r>
              <a:rPr lang="en-IN" sz="2000" b="1" dirty="0">
                <a:solidFill>
                  <a:schemeClr val="tx1"/>
                </a:solidFill>
              </a:rPr>
              <a:t> and </a:t>
            </a:r>
            <a:r>
              <a:rPr lang="en-IN" sz="2000" b="1" dirty="0" err="1">
                <a:solidFill>
                  <a:schemeClr val="tx1"/>
                </a:solidFill>
              </a:rPr>
              <a:t>hypokalemia</a:t>
            </a:r>
            <a:r>
              <a:rPr lang="en-IN" sz="2000" b="1" dirty="0">
                <a:solidFill>
                  <a:schemeClr val="tx1"/>
                </a:solidFill>
              </a:rPr>
              <a:t> are common and should be </a:t>
            </a:r>
            <a:r>
              <a:rPr lang="en-IN" sz="2000" b="1" dirty="0" smtClean="0">
                <a:solidFill>
                  <a:schemeClr val="tx1"/>
                </a:solidFill>
              </a:rPr>
              <a:t>corrected through </a:t>
            </a:r>
            <a:r>
              <a:rPr lang="en-IN" sz="2000" b="1" dirty="0">
                <a:solidFill>
                  <a:schemeClr val="tx1"/>
                </a:solidFill>
              </a:rPr>
              <a:t>additions to the IV </a:t>
            </a:r>
            <a:r>
              <a:rPr lang="en-IN" sz="2000" b="1" dirty="0" smtClean="0">
                <a:solidFill>
                  <a:schemeClr val="tx1"/>
                </a:solidFill>
              </a:rPr>
              <a:t>fluids.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000" b="1" dirty="0" smtClean="0">
                <a:solidFill>
                  <a:schemeClr val="tx1"/>
                </a:solidFill>
              </a:rPr>
              <a:t>A combination </a:t>
            </a:r>
            <a:r>
              <a:rPr lang="en-IN" sz="2000" b="1" dirty="0">
                <a:solidFill>
                  <a:schemeClr val="tx1"/>
                </a:solidFill>
              </a:rPr>
              <a:t>of a penicillin and an </a:t>
            </a:r>
            <a:r>
              <a:rPr lang="en-IN" sz="2000" b="1" dirty="0" smtClean="0">
                <a:solidFill>
                  <a:schemeClr val="tx1"/>
                </a:solidFill>
              </a:rPr>
              <a:t>aminoglycoside (use cautiously) for best antibacterial spectrum.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000" b="1" dirty="0" smtClean="0">
                <a:solidFill>
                  <a:schemeClr val="tx1"/>
                </a:solidFill>
              </a:rPr>
              <a:t>Parenteral </a:t>
            </a:r>
            <a:r>
              <a:rPr lang="en-IN" sz="2000" b="1" dirty="0">
                <a:solidFill>
                  <a:schemeClr val="tx1"/>
                </a:solidFill>
              </a:rPr>
              <a:t>third-generation </a:t>
            </a:r>
            <a:r>
              <a:rPr lang="en-IN" sz="2000" b="1" dirty="0" err="1">
                <a:solidFill>
                  <a:schemeClr val="tx1"/>
                </a:solidFill>
              </a:rPr>
              <a:t>penicillins</a:t>
            </a:r>
            <a:r>
              <a:rPr lang="en-IN" sz="2000" b="1" dirty="0">
                <a:solidFill>
                  <a:schemeClr val="tx1"/>
                </a:solidFill>
              </a:rPr>
              <a:t> </a:t>
            </a:r>
            <a:r>
              <a:rPr lang="en-IN" sz="2000" b="1" dirty="0" smtClean="0">
                <a:solidFill>
                  <a:schemeClr val="tx1"/>
                </a:solidFill>
              </a:rPr>
              <a:t>or </a:t>
            </a:r>
            <a:r>
              <a:rPr lang="en-IN" sz="2000" b="1" dirty="0" err="1" smtClean="0">
                <a:solidFill>
                  <a:schemeClr val="tx1"/>
                </a:solidFill>
              </a:rPr>
              <a:t>cephalosporins</a:t>
            </a:r>
            <a:r>
              <a:rPr lang="en-IN" sz="2000" b="1" dirty="0" smtClean="0">
                <a:solidFill>
                  <a:schemeClr val="tx1"/>
                </a:solidFill>
              </a:rPr>
              <a:t> </a:t>
            </a:r>
            <a:r>
              <a:rPr lang="en-IN" sz="2000" b="1" dirty="0">
                <a:solidFill>
                  <a:schemeClr val="tx1"/>
                </a:solidFill>
              </a:rPr>
              <a:t>can be used as sole treatment alternatives to </a:t>
            </a:r>
            <a:r>
              <a:rPr lang="en-IN" sz="2000" b="1" dirty="0" smtClean="0">
                <a:solidFill>
                  <a:schemeClr val="tx1"/>
                </a:solidFill>
              </a:rPr>
              <a:t>achieve the </a:t>
            </a:r>
            <a:r>
              <a:rPr lang="en-IN" sz="2000" b="1" dirty="0">
                <a:solidFill>
                  <a:schemeClr val="tx1"/>
                </a:solidFill>
              </a:rPr>
              <a:t>desired </a:t>
            </a:r>
            <a:r>
              <a:rPr lang="en-IN" sz="2000" b="1" dirty="0" smtClean="0">
                <a:solidFill>
                  <a:schemeClr val="tx1"/>
                </a:solidFill>
              </a:rPr>
              <a:t>spectrum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000" b="1" dirty="0" err="1" smtClean="0">
                <a:solidFill>
                  <a:schemeClr val="tx1"/>
                </a:solidFill>
              </a:rPr>
              <a:t>Antiemetics</a:t>
            </a:r>
            <a:r>
              <a:rPr lang="en-IN" sz="2000" b="1" dirty="0" smtClean="0">
                <a:solidFill>
                  <a:schemeClr val="tx1"/>
                </a:solidFill>
              </a:rPr>
              <a:t> (Metoclopramide hydrochloride </a:t>
            </a:r>
            <a:r>
              <a:rPr lang="en-IN" sz="2000" b="1" dirty="0">
                <a:solidFill>
                  <a:schemeClr val="tx1"/>
                </a:solidFill>
              </a:rPr>
              <a:t>and </a:t>
            </a:r>
            <a:r>
              <a:rPr lang="en-IN" sz="2000" b="1" dirty="0" err="1" smtClean="0">
                <a:solidFill>
                  <a:schemeClr val="tx1"/>
                </a:solidFill>
              </a:rPr>
              <a:t>prochlorperazine</a:t>
            </a:r>
            <a:r>
              <a:rPr lang="en-IN" sz="2000" b="1" dirty="0" smtClean="0">
                <a:solidFill>
                  <a:schemeClr val="tx1"/>
                </a:solidFill>
              </a:rPr>
              <a:t>) </a:t>
            </a:r>
            <a:r>
              <a:rPr lang="en-IN" sz="2000" b="1" dirty="0">
                <a:solidFill>
                  <a:schemeClr val="tx1"/>
                </a:solidFill>
              </a:rPr>
              <a:t>have proved helpful in </a:t>
            </a:r>
            <a:r>
              <a:rPr lang="en-IN" sz="2000" b="1" dirty="0" smtClean="0">
                <a:solidFill>
                  <a:schemeClr val="tx1"/>
                </a:solidFill>
              </a:rPr>
              <a:t>most dogs </a:t>
            </a:r>
            <a:r>
              <a:rPr lang="en-IN" sz="2000" b="1" dirty="0">
                <a:solidFill>
                  <a:schemeClr val="tx1"/>
                </a:solidFill>
              </a:rPr>
              <a:t>with persistent </a:t>
            </a:r>
            <a:r>
              <a:rPr lang="en-IN" sz="2000" b="1" dirty="0" smtClean="0">
                <a:solidFill>
                  <a:schemeClr val="tx1"/>
                </a:solidFill>
              </a:rPr>
              <a:t>vomiting.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000" b="1" dirty="0" err="1">
                <a:solidFill>
                  <a:schemeClr val="tx1"/>
                </a:solidFill>
              </a:rPr>
              <a:t>Ondansetron</a:t>
            </a:r>
            <a:r>
              <a:rPr lang="en-IN" sz="2000" b="1" dirty="0">
                <a:solidFill>
                  <a:schemeClr val="tx1"/>
                </a:solidFill>
              </a:rPr>
              <a:t> and </a:t>
            </a:r>
            <a:r>
              <a:rPr lang="en-IN" sz="2000" b="1" dirty="0" err="1">
                <a:solidFill>
                  <a:schemeClr val="tx1"/>
                </a:solidFill>
              </a:rPr>
              <a:t>dolasetron</a:t>
            </a:r>
            <a:r>
              <a:rPr lang="en-IN" sz="2000" b="1" dirty="0">
                <a:solidFill>
                  <a:schemeClr val="tx1"/>
                </a:solidFill>
              </a:rPr>
              <a:t>(serotonin receptor </a:t>
            </a:r>
            <a:r>
              <a:rPr lang="en-IN" sz="2000" b="1" dirty="0" smtClean="0">
                <a:solidFill>
                  <a:schemeClr val="tx1"/>
                </a:solidFill>
              </a:rPr>
              <a:t>antagonists) are also </a:t>
            </a:r>
            <a:r>
              <a:rPr lang="en-IN" sz="2000" b="1" dirty="0" err="1" smtClean="0">
                <a:solidFill>
                  <a:schemeClr val="tx1"/>
                </a:solidFill>
              </a:rPr>
              <a:t>effacious</a:t>
            </a:r>
            <a:r>
              <a:rPr lang="en-IN" sz="2000" b="1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000" b="1" dirty="0">
                <a:solidFill>
                  <a:schemeClr val="tx1"/>
                </a:solidFill>
              </a:rPr>
              <a:t>After recovery from viral enteritis, intestinal </a:t>
            </a:r>
            <a:r>
              <a:rPr lang="en-IN" sz="2000" b="1" dirty="0" smtClean="0">
                <a:solidFill>
                  <a:schemeClr val="tx1"/>
                </a:solidFill>
              </a:rPr>
              <a:t>parasites should </a:t>
            </a:r>
            <a:r>
              <a:rPr lang="en-IN" sz="2000" b="1" dirty="0">
                <a:solidFill>
                  <a:schemeClr val="tx1"/>
                </a:solidFill>
              </a:rPr>
              <a:t>be treated with a broad-spectrum anthelmintic such </a:t>
            </a:r>
            <a:r>
              <a:rPr lang="en-IN" sz="2000" b="1" dirty="0" smtClean="0">
                <a:solidFill>
                  <a:schemeClr val="tx1"/>
                </a:solidFill>
              </a:rPr>
              <a:t>as </a:t>
            </a:r>
            <a:r>
              <a:rPr lang="en-IN" sz="2000" b="1" dirty="0" err="1" smtClean="0">
                <a:solidFill>
                  <a:schemeClr val="tx1"/>
                </a:solidFill>
              </a:rPr>
              <a:t>fenbendazole</a:t>
            </a:r>
            <a:r>
              <a:rPr lang="en-IN" sz="2000" b="1" dirty="0" smtClean="0">
                <a:solidFill>
                  <a:schemeClr val="tx1"/>
                </a:solidFill>
              </a:rPr>
              <a:t>.</a:t>
            </a:r>
            <a:endParaRPr lang="en-IN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65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915400" cy="67817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9057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4381</Words>
  <Application>Microsoft Office PowerPoint</Application>
  <PresentationFormat>On-screen Show (4:3)</PresentationFormat>
  <Paragraphs>516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SIGNS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INFECTIOUS Canine hepatitis (ich / Rubarth's disease)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DOG VACCINATION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De-worming Scheduled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 VACCINATION</dc:title>
  <dc:creator>Admin</dc:creator>
  <cp:lastModifiedBy>anil kumar</cp:lastModifiedBy>
  <cp:revision>57</cp:revision>
  <dcterms:created xsi:type="dcterms:W3CDTF">2006-08-16T00:00:00Z</dcterms:created>
  <dcterms:modified xsi:type="dcterms:W3CDTF">2020-12-11T07:43:13Z</dcterms:modified>
</cp:coreProperties>
</file>