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0"/>
  </p:notesMasterIdLst>
  <p:sldIdLst>
    <p:sldId id="275" r:id="rId2"/>
    <p:sldId id="276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73" d="100"/>
          <a:sy n="73" d="100"/>
        </p:scale>
        <p:origin x="1476" y="7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3C52BB3-B29F-4671-8102-9C24299ECCDF}" type="datetimeFigureOut">
              <a:rPr lang="en-US" smtClean="0"/>
              <a:pPr/>
              <a:t>12/1/2020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E8B1C64-F354-4F5B-805D-EB1B950DE679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CA6B9252-9B19-48EB-AF99-71C332948648}" type="slidenum">
              <a:rPr lang="en-US" altLang="ko-KR"/>
              <a:pPr/>
              <a:t>2</a:t>
            </a:fld>
            <a:endParaRPr lang="en-US" altLang="ko-KR"/>
          </a:p>
        </p:txBody>
      </p:sp>
      <p:sp>
        <p:nvSpPr>
          <p:cNvPr id="266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662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GB" smtClean="0"/>
          </a:p>
        </p:txBody>
      </p:sp>
    </p:spTree>
    <p:extLst>
      <p:ext uri="{BB962C8B-B14F-4D97-AF65-F5344CB8AC3E}">
        <p14:creationId xmlns:p14="http://schemas.microsoft.com/office/powerpoint/2010/main" val="207479399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FF7F3D52-3C9B-4D50-B358-285A00418ABB}" type="slidenum">
              <a:rPr lang="en-US" altLang="ko-KR"/>
              <a:pPr/>
              <a:t>3</a:t>
            </a:fld>
            <a:endParaRPr lang="en-US" altLang="ko-KR"/>
          </a:p>
        </p:txBody>
      </p:sp>
      <p:sp>
        <p:nvSpPr>
          <p:cNvPr id="2765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765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GB" smtClean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21881A79-BA18-4763-B66C-4F02CD01946F}" type="slidenum">
              <a:rPr lang="en-US" altLang="ko-KR"/>
              <a:pPr/>
              <a:t>4</a:t>
            </a:fld>
            <a:endParaRPr lang="en-US" altLang="ko-KR"/>
          </a:p>
        </p:txBody>
      </p:sp>
      <p:sp>
        <p:nvSpPr>
          <p:cNvPr id="2867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867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GB" smtClean="0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B4F334C6-F1AF-402B-A42E-624EDC42DBF0}" type="slidenum">
              <a:rPr lang="en-US" altLang="ko-KR"/>
              <a:pPr/>
              <a:t>5</a:t>
            </a:fld>
            <a:endParaRPr lang="en-US" altLang="ko-KR"/>
          </a:p>
        </p:txBody>
      </p:sp>
      <p:sp>
        <p:nvSpPr>
          <p:cNvPr id="2969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970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GB" smtClean="0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733755E2-42C3-465A-A176-E0BEBF1F1F77}" type="slidenum">
              <a:rPr lang="en-US" altLang="ko-KR"/>
              <a:pPr/>
              <a:t>6</a:t>
            </a:fld>
            <a:endParaRPr lang="en-US" altLang="ko-KR"/>
          </a:p>
        </p:txBody>
      </p:sp>
      <p:sp>
        <p:nvSpPr>
          <p:cNvPr id="3072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072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GB" smtClean="0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0A0B3637-01A9-49D8-9585-F17C5C8495FD}" type="slidenum">
              <a:rPr lang="en-US" altLang="ko-KR"/>
              <a:pPr/>
              <a:t>7</a:t>
            </a:fld>
            <a:endParaRPr lang="en-US" altLang="ko-KR"/>
          </a:p>
        </p:txBody>
      </p:sp>
      <p:sp>
        <p:nvSpPr>
          <p:cNvPr id="3174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174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GB" smtClean="0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16E3F362-ECE1-4E8C-83A7-D56A6AC7D417}" type="slidenum">
              <a:rPr lang="en-US" altLang="ko-KR"/>
              <a:pPr/>
              <a:t>8</a:t>
            </a:fld>
            <a:endParaRPr lang="en-US" altLang="ko-KR"/>
          </a:p>
        </p:txBody>
      </p:sp>
      <p:sp>
        <p:nvSpPr>
          <p:cNvPr id="3277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277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GB" smtClean="0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02EA0124-A1EE-4BB4-91D8-65E70B03462A}" type="slidenum">
              <a:rPr lang="en-US" altLang="ko-KR"/>
              <a:pPr/>
              <a:t>9</a:t>
            </a:fld>
            <a:endParaRPr lang="en-US" altLang="ko-KR"/>
          </a:p>
        </p:txBody>
      </p:sp>
      <p:sp>
        <p:nvSpPr>
          <p:cNvPr id="3379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379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GB" smtClean="0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EA303458-BC39-4C54-B626-0F57F2C0CCC0}" type="slidenum">
              <a:rPr lang="en-US" altLang="ko-KR"/>
              <a:pPr/>
              <a:t>10</a:t>
            </a:fld>
            <a:endParaRPr lang="en-US" altLang="ko-KR"/>
          </a:p>
        </p:txBody>
      </p:sp>
      <p:sp>
        <p:nvSpPr>
          <p:cNvPr id="3481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482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marL="266700" indent="-266700" eaLnBrk="1" hangingPunct="1"/>
            <a:endParaRPr lang="en-GB" smtClean="0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0619D406-500D-4741-BB8C-2B35F2166328}" type="slidenum">
              <a:rPr lang="en-US" altLang="ko-KR"/>
              <a:pPr/>
              <a:t>11</a:t>
            </a:fld>
            <a:endParaRPr lang="en-US" altLang="ko-KR"/>
          </a:p>
        </p:txBody>
      </p:sp>
      <p:sp>
        <p:nvSpPr>
          <p:cNvPr id="3584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584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r>
              <a:rPr lang="en-US" altLang="ko-KR" smtClean="0"/>
              <a:t>18.This is a olive flounder infested by Scuticociliatida parasite. There were known two species of ciliates, </a:t>
            </a:r>
            <a:r>
              <a:rPr lang="en-US" altLang="ko-KR" i="1" smtClean="0"/>
              <a:t>Uronema</a:t>
            </a:r>
            <a:r>
              <a:rPr lang="en-US" altLang="ko-KR" smtClean="0"/>
              <a:t> and </a:t>
            </a:r>
            <a:r>
              <a:rPr lang="en-US" altLang="ko-KR" i="1" smtClean="0"/>
              <a:t>Miamiensis. </a:t>
            </a:r>
            <a:r>
              <a:rPr lang="en-US" altLang="ko-KR" smtClean="0"/>
              <a:t>The parasite can invade variously, skin, muscle, peritoneal cavity, kidney and characteristically brain. Also, they can make ulcer on the body surface. Most of attacked fish showed high mortality. </a:t>
            </a:r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DBA27250-60BE-4F1D-BBA8-D48DED48D17A}" type="slidenum">
              <a:rPr lang="en-US" altLang="ko-KR"/>
              <a:pPr/>
              <a:t>12</a:t>
            </a:fld>
            <a:endParaRPr lang="en-US" altLang="ko-KR"/>
          </a:p>
        </p:txBody>
      </p:sp>
      <p:sp>
        <p:nvSpPr>
          <p:cNvPr id="3686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686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GB" smtClean="0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D19CBAB5-36E2-4ADF-B6D6-A00BF9DCBB09}" type="slidenum">
              <a:rPr lang="en-US" altLang="ko-KR"/>
              <a:pPr/>
              <a:t>13</a:t>
            </a:fld>
            <a:endParaRPr lang="en-US" altLang="ko-KR"/>
          </a:p>
        </p:txBody>
      </p:sp>
      <p:sp>
        <p:nvSpPr>
          <p:cNvPr id="3789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789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r>
              <a:rPr lang="en-US" altLang="ko-KR" smtClean="0"/>
              <a:t> </a:t>
            </a:r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12469C76-698E-43A3-AC59-C9703F5552D9}" type="slidenum">
              <a:rPr lang="en-US" altLang="ko-KR"/>
              <a:pPr/>
              <a:t>14</a:t>
            </a:fld>
            <a:endParaRPr lang="en-US" altLang="ko-KR"/>
          </a:p>
        </p:txBody>
      </p:sp>
      <p:sp>
        <p:nvSpPr>
          <p:cNvPr id="3891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891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r>
              <a:rPr lang="en-US" altLang="ko-KR" smtClean="0"/>
              <a:t/>
            </a:r>
            <a:br>
              <a:rPr lang="en-US" altLang="ko-KR" smtClean="0"/>
            </a:br>
            <a:endParaRPr lang="en-US" altLang="ko-KR" smtClean="0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FC8E9667-B377-46BE-BD36-5C0B021B5609}" type="slidenum">
              <a:rPr lang="en-US" altLang="ko-KR"/>
              <a:pPr/>
              <a:t>15</a:t>
            </a:fld>
            <a:endParaRPr lang="en-US" altLang="ko-KR"/>
          </a:p>
        </p:txBody>
      </p:sp>
      <p:sp>
        <p:nvSpPr>
          <p:cNvPr id="3993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994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r>
              <a:rPr lang="en-US" altLang="ko-KR" smtClean="0"/>
              <a:t> </a:t>
            </a:r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08D01941-7B3F-4A23-88EE-88F47464089C}" type="slidenum">
              <a:rPr lang="en-US" altLang="ko-KR"/>
              <a:pPr/>
              <a:t>16</a:t>
            </a:fld>
            <a:endParaRPr lang="en-US" altLang="ko-KR"/>
          </a:p>
        </p:txBody>
      </p:sp>
      <p:sp>
        <p:nvSpPr>
          <p:cNvPr id="4096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096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GB" smtClean="0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8ED8D115-9215-4D32-B3BA-8F06A2A516D4}" type="slidenum">
              <a:rPr lang="en-US" altLang="ko-KR"/>
              <a:pPr/>
              <a:t>17</a:t>
            </a:fld>
            <a:endParaRPr lang="en-US" altLang="ko-KR"/>
          </a:p>
        </p:txBody>
      </p:sp>
      <p:sp>
        <p:nvSpPr>
          <p:cNvPr id="4198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198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GB" smtClean="0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CFECE879-6FA1-4466-B75F-D9B429E4251A}" type="slidenum">
              <a:rPr lang="en-US" altLang="ko-KR"/>
              <a:pPr/>
              <a:t>18</a:t>
            </a:fld>
            <a:endParaRPr lang="en-US" altLang="ko-KR"/>
          </a:p>
        </p:txBody>
      </p:sp>
      <p:sp>
        <p:nvSpPr>
          <p:cNvPr id="4301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301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GB" smtClean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12/1/2020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7" Type="http://schemas.openxmlformats.org/officeDocument/2006/relationships/image" Target="../media/image7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6.jpeg"/><Relationship Id="rId5" Type="http://schemas.openxmlformats.org/officeDocument/2006/relationships/image" Target="../media/image5.jpeg"/><Relationship Id="rId4" Type="http://schemas.openxmlformats.org/officeDocument/2006/relationships/image" Target="../media/image4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9.jpeg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1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4.jpeg"/><Relationship Id="rId4" Type="http://schemas.openxmlformats.org/officeDocument/2006/relationships/image" Target="../media/image13.jpe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png"/><Relationship Id="rId3" Type="http://schemas.openxmlformats.org/officeDocument/2006/relationships/image" Target="../media/image15.jpeg"/><Relationship Id="rId7" Type="http://schemas.openxmlformats.org/officeDocument/2006/relationships/image" Target="../media/image19.jpe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18.jpeg"/><Relationship Id="rId5" Type="http://schemas.openxmlformats.org/officeDocument/2006/relationships/image" Target="../media/image17.jpeg"/><Relationship Id="rId4" Type="http://schemas.openxmlformats.org/officeDocument/2006/relationships/image" Target="../media/image16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3.jpeg"/><Relationship Id="rId4" Type="http://schemas.openxmlformats.org/officeDocument/2006/relationships/image" Target="../media/image22.jpe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altLang="ko-KR" b="1" dirty="0">
                <a:solidFill>
                  <a:srgbClr val="FF0000"/>
                </a:solidFill>
                <a:latin typeface="Times New Roman" pitchFamily="18" charset="0"/>
              </a:rPr>
              <a:t>General characteristics of fish disease</a:t>
            </a:r>
            <a:endParaRPr lang="en-IN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IN" dirty="0" smtClean="0"/>
              <a:t>                                            </a:t>
            </a:r>
          </a:p>
          <a:p>
            <a:pPr marL="0" indent="0">
              <a:buNone/>
            </a:pPr>
            <a:r>
              <a:rPr lang="en-IN" dirty="0"/>
              <a:t> </a:t>
            </a:r>
            <a:r>
              <a:rPr lang="en-IN" dirty="0" smtClean="0"/>
              <a:t>                                            </a:t>
            </a:r>
          </a:p>
          <a:p>
            <a:pPr marL="0" indent="0">
              <a:buNone/>
            </a:pPr>
            <a:r>
              <a:rPr lang="en-IN" b="1" dirty="0"/>
              <a:t> </a:t>
            </a:r>
            <a:r>
              <a:rPr lang="en-IN" b="1" dirty="0" smtClean="0"/>
              <a:t>                            </a:t>
            </a:r>
            <a:r>
              <a:rPr lang="en-IN" b="1" dirty="0" smtClean="0"/>
              <a:t> </a:t>
            </a:r>
            <a:r>
              <a:rPr lang="en-IN" sz="2700" b="1" dirty="0">
                <a:solidFill>
                  <a:srgbClr val="0070C0"/>
                </a:solidFill>
              </a:rPr>
              <a:t>Dr Deepak Kumar</a:t>
            </a:r>
          </a:p>
          <a:p>
            <a:pPr marL="0" indent="0" algn="ctr">
              <a:buNone/>
            </a:pPr>
            <a:r>
              <a:rPr lang="en-IN" sz="2000" i="1" dirty="0">
                <a:solidFill>
                  <a:srgbClr val="7030A0"/>
                </a:solidFill>
              </a:rPr>
              <a:t>Assistant Professor </a:t>
            </a:r>
          </a:p>
          <a:p>
            <a:pPr marL="0" indent="0" algn="ctr">
              <a:buNone/>
            </a:pPr>
            <a:r>
              <a:rPr lang="en-IN" sz="2000" i="1" dirty="0">
                <a:solidFill>
                  <a:srgbClr val="7030A0"/>
                </a:solidFill>
              </a:rPr>
              <a:t>Department of Veterinary Pathology</a:t>
            </a:r>
          </a:p>
          <a:p>
            <a:pPr marL="0" indent="0" algn="ctr">
              <a:buNone/>
            </a:pPr>
            <a:r>
              <a:rPr lang="en-IN" sz="2000" i="1" dirty="0">
                <a:solidFill>
                  <a:srgbClr val="7030A0"/>
                </a:solidFill>
              </a:rPr>
              <a:t>Bihar Veterinary College, Patna -14</a:t>
            </a:r>
          </a:p>
          <a:p>
            <a:pPr marL="0" indent="0" algn="ctr">
              <a:buNone/>
            </a:pPr>
            <a:r>
              <a:rPr lang="en-IN" sz="2000" i="1" dirty="0">
                <a:solidFill>
                  <a:srgbClr val="7030A0"/>
                </a:solidFill>
              </a:rPr>
              <a:t>Bihar Animal Sciences University Patna </a:t>
            </a:r>
            <a:endParaRPr lang="en-IN" sz="2000" i="1" dirty="0">
              <a:solidFill>
                <a:srgbClr val="7030A0"/>
              </a:solidFill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00" y="1905000"/>
            <a:ext cx="1371600" cy="979060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62347" y="2226469"/>
            <a:ext cx="1694717" cy="9387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7269034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102932C8-90B6-4B6C-8828-210607DC2BAC}" type="slidenum">
              <a:rPr lang="en-US" altLang="ko-KR"/>
              <a:pPr/>
              <a:t>2</a:t>
            </a:fld>
            <a:endParaRPr lang="en-US" altLang="ko-KR"/>
          </a:p>
        </p:txBody>
      </p:sp>
      <p:sp>
        <p:nvSpPr>
          <p:cNvPr id="8195" name="Rectangle 4"/>
          <p:cNvSpPr>
            <a:spLocks noGrp="1" noChangeArrowheads="1"/>
          </p:cNvSpPr>
          <p:nvPr>
            <p:ph type="body" idx="1"/>
          </p:nvPr>
        </p:nvSpPr>
        <p:spPr>
          <a:xfrm>
            <a:off x="395288" y="908050"/>
            <a:ext cx="8135937" cy="4554538"/>
          </a:xfrm>
          <a:noFill/>
        </p:spPr>
        <p:txBody>
          <a:bodyPr/>
          <a:lstStyle/>
          <a:p>
            <a:pPr marL="609600" indent="-609600" eaLnBrk="1" hangingPunct="1">
              <a:lnSpc>
                <a:spcPct val="120000"/>
              </a:lnSpc>
              <a:buFontTx/>
              <a:buNone/>
            </a:pPr>
            <a:r>
              <a:rPr lang="en-US" altLang="ko-KR" sz="3600" b="1" dirty="0" smtClean="0">
                <a:latin typeface="Times New Roman" pitchFamily="18" charset="0"/>
              </a:rPr>
              <a:t>General characteristics of fish disease </a:t>
            </a:r>
          </a:p>
          <a:p>
            <a:pPr marL="609600" indent="-609600" eaLnBrk="1" hangingPunct="1">
              <a:lnSpc>
                <a:spcPct val="150000"/>
              </a:lnSpc>
              <a:buFontTx/>
              <a:buNone/>
            </a:pPr>
            <a:endParaRPr lang="en-US" altLang="ko-KR" sz="2800" b="1" dirty="0" smtClean="0">
              <a:solidFill>
                <a:schemeClr val="accent2"/>
              </a:solidFill>
              <a:latin typeface="Times New Roman" pitchFamily="18" charset="0"/>
            </a:endParaRPr>
          </a:p>
          <a:p>
            <a:pPr marL="609600" indent="-609600" eaLnBrk="1" hangingPunct="1">
              <a:lnSpc>
                <a:spcPct val="150000"/>
              </a:lnSpc>
              <a:buFontTx/>
              <a:buNone/>
            </a:pPr>
            <a:r>
              <a:rPr lang="en-US" altLang="ko-KR" sz="2800" b="1" dirty="0" smtClean="0">
                <a:solidFill>
                  <a:schemeClr val="accent2"/>
                </a:solidFill>
                <a:latin typeface="Times New Roman" pitchFamily="18" charset="0"/>
              </a:rPr>
              <a:t>- VIRAL DISEASE</a:t>
            </a:r>
          </a:p>
          <a:p>
            <a:pPr marL="609600" indent="-609600" eaLnBrk="1" hangingPunct="1">
              <a:lnSpc>
                <a:spcPct val="150000"/>
              </a:lnSpc>
              <a:buFontTx/>
              <a:buNone/>
            </a:pPr>
            <a:r>
              <a:rPr lang="en-US" altLang="ko-KR" sz="2800" b="1" dirty="0" smtClean="0">
                <a:solidFill>
                  <a:schemeClr val="accent2"/>
                </a:solidFill>
                <a:latin typeface="Times New Roman" pitchFamily="18" charset="0"/>
              </a:rPr>
              <a:t>- BACTERIAL DISEASE</a:t>
            </a:r>
          </a:p>
          <a:p>
            <a:pPr marL="609600" indent="-609600" eaLnBrk="1" hangingPunct="1">
              <a:lnSpc>
                <a:spcPct val="60000"/>
              </a:lnSpc>
              <a:buFontTx/>
              <a:buNone/>
            </a:pPr>
            <a:endParaRPr lang="en-US" altLang="ko-KR" sz="2800" b="1" dirty="0" smtClean="0">
              <a:solidFill>
                <a:schemeClr val="accent2"/>
              </a:solidFill>
              <a:latin typeface="Times New Roman" pitchFamily="18" charset="0"/>
            </a:endParaRPr>
          </a:p>
          <a:p>
            <a:pPr marL="609600" indent="-609600" eaLnBrk="1" hangingPunct="1">
              <a:lnSpc>
                <a:spcPct val="60000"/>
              </a:lnSpc>
              <a:buFontTx/>
              <a:buNone/>
            </a:pPr>
            <a:r>
              <a:rPr lang="en-US" altLang="ko-KR" sz="2800" b="1" dirty="0" smtClean="0">
                <a:solidFill>
                  <a:schemeClr val="accent2"/>
                </a:solidFill>
                <a:latin typeface="Times New Roman" pitchFamily="18" charset="0"/>
              </a:rPr>
              <a:t>- PARASITIC DISEASE</a:t>
            </a:r>
          </a:p>
          <a:p>
            <a:pPr marL="609600" indent="-609600" eaLnBrk="1" hangingPunct="1">
              <a:buFontTx/>
              <a:buNone/>
            </a:pPr>
            <a:endParaRPr lang="en-US" altLang="ko-KR" b="1" dirty="0" smtClean="0">
              <a:solidFill>
                <a:srgbClr val="0000FF"/>
              </a:solidFill>
              <a:latin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061257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Slide Number Placeholder 3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60C0671C-8F36-4A33-918C-A24FAE058321}" type="slidenum">
              <a:rPr lang="en-US" altLang="ko-KR"/>
              <a:pPr/>
              <a:t>3</a:t>
            </a:fld>
            <a:endParaRPr lang="en-US" altLang="ko-KR"/>
          </a:p>
        </p:txBody>
      </p:sp>
      <p:sp>
        <p:nvSpPr>
          <p:cNvPr id="9219" name="Rectangle 2"/>
          <p:cNvSpPr>
            <a:spLocks noChangeArrowheads="1"/>
          </p:cNvSpPr>
          <p:nvPr/>
        </p:nvSpPr>
        <p:spPr bwMode="auto">
          <a:xfrm>
            <a:off x="0" y="260350"/>
            <a:ext cx="9144000" cy="5191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 altLang="ko-KR" sz="2800" b="1">
                <a:effectLst/>
                <a:latin typeface="Times New Roman" pitchFamily="18" charset="0"/>
              </a:rPr>
              <a:t>Major viral diseases of mariculture fishes </a:t>
            </a:r>
          </a:p>
        </p:txBody>
      </p:sp>
      <p:graphicFrame>
        <p:nvGraphicFramePr>
          <p:cNvPr id="494707" name="Group 115"/>
          <p:cNvGraphicFramePr>
            <a:graphicFrameLocks noGrp="1"/>
          </p:cNvGraphicFramePr>
          <p:nvPr/>
        </p:nvGraphicFramePr>
        <p:xfrm>
          <a:off x="179388" y="981075"/>
          <a:ext cx="8640762" cy="5538789"/>
        </p:xfrm>
        <a:graphic>
          <a:graphicData uri="http://schemas.openxmlformats.org/drawingml/2006/table">
            <a:tbl>
              <a:tblPr/>
              <a:tblGrid>
                <a:gridCol w="388778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665413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087562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5810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1" hangingPunct="1">
                        <a:lnSpc>
                          <a:spcPct val="12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  <a:ea typeface="굴림" pitchFamily="34" charset="-127"/>
                        </a:rPr>
                        <a:t>Disease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006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1" hangingPunct="1">
                        <a:lnSpc>
                          <a:spcPct val="12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  <a:ea typeface="굴림" pitchFamily="34" charset="-127"/>
                        </a:rPr>
                        <a:t>Causative agent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006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1" hangingPunct="1">
                        <a:lnSpc>
                          <a:spcPct val="12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  <a:ea typeface="굴림" pitchFamily="34" charset="-127"/>
                        </a:rPr>
                        <a:t>Affected species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0066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5715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2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accent2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Lymphocystis disease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2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Iridovirus (LDV)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2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Many fishes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71913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2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0066"/>
                          </a:solidFill>
                          <a:effectLst/>
                          <a:latin typeface="Times New Roman" pitchFamily="18" charset="0"/>
                          <a:ea typeface="Batang" pitchFamily="18" charset="-127"/>
                        </a:rPr>
                        <a:t>Red seabream iridoviral disease (RSIVD)</a:t>
                      </a:r>
                      <a:r>
                        <a:rPr kumimoji="1" lang="en-US" altLang="ko-KR" sz="14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0066"/>
                          </a:solidFill>
                          <a:effectLst/>
                          <a:latin typeface="Times New Roman" pitchFamily="18" charset="0"/>
                          <a:ea typeface="Batang" pitchFamily="18" charset="-127"/>
                        </a:rPr>
                        <a:t> 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2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0066"/>
                          </a:solidFill>
                          <a:effectLst/>
                          <a:latin typeface="Times New Roman" pitchFamily="18" charset="0"/>
                          <a:ea typeface="Batang" pitchFamily="18" charset="-127"/>
                        </a:rPr>
                        <a:t>Iridovirus   (RSIV)</a:t>
                      </a: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0066"/>
                          </a:solidFill>
                          <a:effectLst/>
                          <a:latin typeface="Batang" pitchFamily="18" charset="-127"/>
                          <a:ea typeface="Batang" pitchFamily="18" charset="-127"/>
                        </a:rPr>
                        <a:t> </a:t>
                      </a:r>
                      <a:endParaRPr kumimoji="1" lang="en-US" altLang="ko-KR" sz="2000" b="1" i="0" u="none" strike="noStrike" cap="none" normalizeH="0" baseline="0" smtClean="0">
                        <a:ln>
                          <a:noFill/>
                        </a:ln>
                        <a:solidFill>
                          <a:srgbClr val="FF0066"/>
                        </a:solidFill>
                        <a:effectLst/>
                        <a:latin typeface="Times New Roman" pitchFamily="18" charset="0"/>
                        <a:ea typeface="신명조" charset="-127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2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0066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Red sea bream,</a:t>
                      </a:r>
                    </a:p>
                    <a:p>
                      <a:pPr marL="0" marR="0" lvl="0" indent="0" algn="l" defTabSz="914400" rtl="0" eaLnBrk="1" fontAlgn="base" latinLnBrk="1" hangingPunct="1">
                        <a:lnSpc>
                          <a:spcPct val="12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0066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Rock bream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54768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Rhabdoviral infection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Rhabdovirus (HIRRV)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Olive flounder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56673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accent2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Birnavirus</a:t>
                      </a: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accent2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 infection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Birnavirus (YTAV)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Olive flounder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576263">
                <a:tc>
                  <a:txBody>
                    <a:bodyPr/>
                    <a:lstStyle/>
                    <a:p>
                      <a:pPr marL="0" marR="0" lvl="0" indent="0" algn="just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accent2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Viral nervous necrosis (VNN)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Nodavirus (SJNNV)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Several  fishes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5238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Viral ascites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Birnavirus (YTAV)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Yellowtail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63658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0066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Viral hemorrhagic septicemia</a:t>
                      </a: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0066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 (VHS) virus infection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0066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VHSV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0066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Olive flounder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6477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2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accent2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Viral epidermal hyperplasia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2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Herpesvirus(FHV)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2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Olive flounder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Slide Number Placeholder 3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D0879AA7-689D-46F4-88E7-93D9736F55F8}" type="slidenum">
              <a:rPr lang="en-US" altLang="ko-KR"/>
              <a:pPr/>
              <a:t>4</a:t>
            </a:fld>
            <a:endParaRPr lang="en-US" altLang="ko-KR"/>
          </a:p>
        </p:txBody>
      </p:sp>
      <p:pic>
        <p:nvPicPr>
          <p:cNvPr id="10243" name="Picture 2" descr="irido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39750" y="4437063"/>
            <a:ext cx="4648200" cy="2209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244" name="Picture 3" descr="irirdo3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5486400" y="1193800"/>
            <a:ext cx="3352800" cy="2568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245" name="Picture 4" descr="참돔이리도비대세포2-1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5508625" y="4365625"/>
            <a:ext cx="1554163" cy="2209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246" name="Picture 5" descr="irido5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7164388" y="4437063"/>
            <a:ext cx="1706562" cy="2209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47" name="AutoShape 6"/>
          <p:cNvSpPr>
            <a:spLocks noChangeArrowheads="1"/>
          </p:cNvSpPr>
          <p:nvPr/>
        </p:nvSpPr>
        <p:spPr bwMode="auto">
          <a:xfrm>
            <a:off x="354013" y="260350"/>
            <a:ext cx="8180387" cy="614363"/>
          </a:xfrm>
          <a:prstGeom prst="roundRect">
            <a:avLst>
              <a:gd name="adj" fmla="val 28403"/>
            </a:avLst>
          </a:prstGeom>
          <a:gradFill rotWithShape="0">
            <a:gsLst>
              <a:gs pos="0">
                <a:srgbClr val="A28200"/>
              </a:gs>
              <a:gs pos="50000">
                <a:srgbClr val="FFCC00"/>
              </a:gs>
              <a:gs pos="100000">
                <a:srgbClr val="A28200"/>
              </a:gs>
            </a:gsLst>
            <a:lin ang="5400000" scaled="1"/>
          </a:gradFill>
          <a:ln w="9525">
            <a:solidFill>
              <a:srgbClr val="99CC00"/>
            </a:solidFill>
            <a:round/>
            <a:headEnd/>
            <a:tailEnd/>
          </a:ln>
        </p:spPr>
        <p:txBody>
          <a:bodyPr anchor="ctr">
            <a:spAutoFit/>
          </a:bodyPr>
          <a:lstStyle/>
          <a:p>
            <a:pPr algn="l"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800" b="1">
                <a:solidFill>
                  <a:srgbClr val="000000"/>
                </a:solidFill>
                <a:effectLst/>
                <a:latin typeface="Arial" pitchFamily="34" charset="0"/>
              </a:rPr>
              <a:t>   Red sea bream Iridoviral Disease (RSIVD)</a:t>
            </a:r>
          </a:p>
        </p:txBody>
      </p:sp>
      <p:sp>
        <p:nvSpPr>
          <p:cNvPr id="496647" name="Text Box 7"/>
          <p:cNvSpPr txBox="1">
            <a:spLocks noChangeArrowheads="1"/>
          </p:cNvSpPr>
          <p:nvPr/>
        </p:nvSpPr>
        <p:spPr bwMode="auto">
          <a:xfrm>
            <a:off x="304800" y="990600"/>
            <a:ext cx="5059363" cy="32321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>
              <a:lnSpc>
                <a:spcPct val="8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Char char="q"/>
              <a:defRPr/>
            </a:pPr>
            <a:r>
              <a:rPr lang="en-US" altLang="ko-KR" sz="2400" b="1"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ko-KR" sz="2400" b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cs typeface="Times New Roman" pitchFamily="18" charset="0"/>
              </a:rPr>
              <a:t>Causative agent : Iridoviridae </a:t>
            </a:r>
          </a:p>
          <a:p>
            <a:pPr algn="l">
              <a:lnSpc>
                <a:spcPct val="8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Char char="q"/>
              <a:defRPr/>
            </a:pPr>
            <a:r>
              <a:rPr lang="en-US" altLang="ko-KR" sz="2400" b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cs typeface="Times New Roman" pitchFamily="18" charset="0"/>
              </a:rPr>
              <a:t> Hosts : red sea bream, rock bream</a:t>
            </a:r>
          </a:p>
          <a:p>
            <a:pPr algn="l">
              <a:lnSpc>
                <a:spcPct val="8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Char char="q"/>
              <a:defRPr/>
            </a:pPr>
            <a:r>
              <a:rPr lang="en-US" altLang="ko-KR" sz="2400" b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cs typeface="Times New Roman" pitchFamily="18" charset="0"/>
              </a:rPr>
              <a:t> Signs</a:t>
            </a:r>
          </a:p>
          <a:p>
            <a:pPr algn="l">
              <a:lnSpc>
                <a:spcPct val="8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  <a:defRPr/>
            </a:pPr>
            <a:r>
              <a:rPr lang="en-US" altLang="ko-KR" sz="2400" b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cs typeface="Times New Roman" pitchFamily="18" charset="0"/>
              </a:rPr>
              <a:t>     1) lethargic and severe anemia</a:t>
            </a:r>
          </a:p>
          <a:p>
            <a:pPr algn="l">
              <a:lnSpc>
                <a:spcPct val="8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  <a:defRPr/>
            </a:pPr>
            <a:r>
              <a:rPr lang="en-US" altLang="ko-KR" sz="2400" b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cs typeface="Times New Roman" pitchFamily="18" charset="0"/>
              </a:rPr>
              <a:t>     2) petechiae of the gill</a:t>
            </a:r>
          </a:p>
          <a:p>
            <a:pPr algn="l">
              <a:lnSpc>
                <a:spcPct val="8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  <a:defRPr/>
            </a:pPr>
            <a:r>
              <a:rPr lang="en-US" altLang="ko-KR" sz="2400" b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cs typeface="Times New Roman" pitchFamily="18" charset="0"/>
              </a:rPr>
              <a:t>     3) hypertrophic spleen</a:t>
            </a:r>
          </a:p>
          <a:p>
            <a:pPr algn="l">
              <a:lnSpc>
                <a:spcPct val="8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  <a:defRPr/>
            </a:pPr>
            <a:r>
              <a:rPr lang="en-US" altLang="ko-KR" sz="2400" b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cs typeface="Times New Roman" pitchFamily="18" charset="0"/>
              </a:rPr>
              <a:t>     4) enlarged spleen cell</a:t>
            </a:r>
          </a:p>
        </p:txBody>
      </p:sp>
      <p:pic>
        <p:nvPicPr>
          <p:cNvPr id="10249" name="Picture 8"/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6948488" y="1196975"/>
            <a:ext cx="1871662" cy="17224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96649" name="Line 9"/>
          <p:cNvSpPr>
            <a:spLocks noChangeShapeType="1"/>
          </p:cNvSpPr>
          <p:nvPr/>
        </p:nvSpPr>
        <p:spPr bwMode="auto">
          <a:xfrm>
            <a:off x="3924300" y="4149725"/>
            <a:ext cx="1943100" cy="863600"/>
          </a:xfrm>
          <a:prstGeom prst="line">
            <a:avLst/>
          </a:prstGeom>
          <a:noFill/>
          <a:ln w="19050">
            <a:solidFill>
              <a:srgbClr val="4657D4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pPr>
              <a:defRPr/>
            </a:pPr>
            <a:endParaRPr lang="en-US">
              <a:cs typeface="Times New Roman" pitchFamily="18" charset="0"/>
            </a:endParaRPr>
          </a:p>
        </p:txBody>
      </p:sp>
      <p:sp>
        <p:nvSpPr>
          <p:cNvPr id="10251" name="Text Box 10"/>
          <p:cNvSpPr txBox="1">
            <a:spLocks noChangeArrowheads="1"/>
          </p:cNvSpPr>
          <p:nvPr/>
        </p:nvSpPr>
        <p:spPr bwMode="auto">
          <a:xfrm>
            <a:off x="7380288" y="3933825"/>
            <a:ext cx="1008062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l">
              <a:spcBef>
                <a:spcPct val="50000"/>
              </a:spcBef>
            </a:pPr>
            <a:r>
              <a:rPr lang="en-US" altLang="ko-KR">
                <a:effectLst/>
                <a:latin typeface="Times New Roman" pitchFamily="18" charset="0"/>
              </a:rPr>
              <a:t>PCR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9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66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9664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9664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Slide Number Placeholder 3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3A962CFD-C99B-4247-B9C4-60813518288F}" type="slidenum">
              <a:rPr lang="en-US" altLang="ko-KR"/>
              <a:pPr/>
              <a:t>5</a:t>
            </a:fld>
            <a:endParaRPr lang="en-US" altLang="ko-KR"/>
          </a:p>
        </p:txBody>
      </p:sp>
      <p:pic>
        <p:nvPicPr>
          <p:cNvPr id="11267" name="Picture 2" descr="P1010058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334000" y="657225"/>
            <a:ext cx="3200400" cy="3000375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</p:pic>
      <p:pic>
        <p:nvPicPr>
          <p:cNvPr id="11268" name="Picture 4" descr="VHSV Kidney-1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6705600" y="3810000"/>
            <a:ext cx="1828800" cy="2438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</p:pic>
      <p:sp>
        <p:nvSpPr>
          <p:cNvPr id="11269" name="AutoShape 5"/>
          <p:cNvSpPr>
            <a:spLocks noChangeArrowheads="1"/>
          </p:cNvSpPr>
          <p:nvPr/>
        </p:nvSpPr>
        <p:spPr bwMode="auto">
          <a:xfrm>
            <a:off x="609600" y="228600"/>
            <a:ext cx="6197600" cy="520700"/>
          </a:xfrm>
          <a:prstGeom prst="roundRect">
            <a:avLst>
              <a:gd name="adj" fmla="val 21245"/>
            </a:avLst>
          </a:prstGeom>
          <a:gradFill rotWithShape="0">
            <a:gsLst>
              <a:gs pos="0">
                <a:srgbClr val="A28200"/>
              </a:gs>
              <a:gs pos="50000">
                <a:srgbClr val="FFCC00"/>
              </a:gs>
              <a:gs pos="100000">
                <a:srgbClr val="A28200"/>
              </a:gs>
            </a:gsLst>
            <a:lin ang="5400000" scaled="1"/>
          </a:gradFill>
          <a:ln w="9525">
            <a:solidFill>
              <a:srgbClr val="99CC00"/>
            </a:solidFill>
            <a:round/>
            <a:headEnd/>
            <a:tailEnd/>
          </a:ln>
        </p:spPr>
        <p:txBody>
          <a:bodyPr anchor="ctr">
            <a:spAutoFit/>
          </a:bodyPr>
          <a:lstStyle/>
          <a:p>
            <a:pPr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400" b="1">
                <a:effectLst/>
                <a:latin typeface="Times New Roman" pitchFamily="18" charset="0"/>
              </a:rPr>
              <a:t> VHSV infection in olive flounder</a:t>
            </a:r>
            <a:r>
              <a:rPr lang="en-US" altLang="ko-KR" sz="2400" b="1">
                <a:effectLst/>
              </a:rPr>
              <a:t> </a:t>
            </a:r>
          </a:p>
        </p:txBody>
      </p:sp>
      <p:sp>
        <p:nvSpPr>
          <p:cNvPr id="681990" name="Text Box 6"/>
          <p:cNvSpPr txBox="1">
            <a:spLocks noChangeArrowheads="1"/>
          </p:cNvSpPr>
          <p:nvPr/>
        </p:nvSpPr>
        <p:spPr bwMode="auto">
          <a:xfrm>
            <a:off x="152400" y="1158875"/>
            <a:ext cx="4724400" cy="59769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>
              <a:lnSpc>
                <a:spcPct val="140000"/>
              </a:lnSpc>
              <a:spcBef>
                <a:spcPct val="50000"/>
              </a:spcBef>
              <a:buClr>
                <a:srgbClr val="FF0066"/>
              </a:buClr>
              <a:buFont typeface="Wingdings" pitchFamily="2" charset="2"/>
              <a:buChar char="q"/>
              <a:defRPr/>
            </a:pPr>
            <a:r>
              <a:rPr lang="en-US" altLang="ko-KR" sz="2000" b="1">
                <a:effectLst/>
                <a:cs typeface="Times New Roman" pitchFamily="18" charset="0"/>
              </a:rPr>
              <a:t> </a:t>
            </a:r>
            <a:r>
              <a:rPr lang="en-US" altLang="ko-KR" sz="2000" b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cs typeface="Times New Roman" pitchFamily="18" charset="0"/>
              </a:rPr>
              <a:t>Causative agent : Viral hemorrhagic septicemia virus (V</a:t>
            </a:r>
            <a:r>
              <a:rPr lang="en-US" altLang="ko-KR" sz="2000" b="1">
                <a:effectLst/>
                <a:latin typeface="Times New Roman" pitchFamily="18" charset="0"/>
                <a:cs typeface="Times New Roman" pitchFamily="18" charset="0"/>
              </a:rPr>
              <a:t>HSV)</a:t>
            </a:r>
            <a:r>
              <a:rPr lang="en-US" altLang="ko-KR" sz="2000" b="1">
                <a:effectLst/>
                <a:cs typeface="Times New Roman" pitchFamily="18" charset="0"/>
              </a:rPr>
              <a:t> </a:t>
            </a:r>
          </a:p>
          <a:p>
            <a:pPr algn="l">
              <a:lnSpc>
                <a:spcPct val="140000"/>
              </a:lnSpc>
              <a:spcBef>
                <a:spcPct val="50000"/>
              </a:spcBef>
              <a:buClr>
                <a:srgbClr val="FF0066"/>
              </a:buClr>
              <a:buFont typeface="Wingdings" pitchFamily="2" charset="2"/>
              <a:buChar char="q"/>
              <a:defRPr/>
            </a:pPr>
            <a:r>
              <a:rPr lang="en-US" altLang="ko-KR" sz="2000" b="1">
                <a:effectLst/>
                <a:cs typeface="Times New Roman" pitchFamily="18" charset="0"/>
              </a:rPr>
              <a:t> </a:t>
            </a:r>
            <a:r>
              <a:rPr lang="en-US" altLang="ko-KR" sz="2000" b="1">
                <a:effectLst/>
                <a:latin typeface="Times New Roman" pitchFamily="18" charset="0"/>
                <a:cs typeface="Times New Roman" pitchFamily="18" charset="0"/>
              </a:rPr>
              <a:t>Sign: clear ascites, enterocele</a:t>
            </a:r>
          </a:p>
          <a:p>
            <a:pPr algn="l">
              <a:lnSpc>
                <a:spcPct val="140000"/>
              </a:lnSpc>
              <a:spcBef>
                <a:spcPct val="50000"/>
              </a:spcBef>
              <a:buClr>
                <a:srgbClr val="FF0066"/>
              </a:buClr>
              <a:buFont typeface="Wingdings" pitchFamily="2" charset="2"/>
              <a:buNone/>
              <a:defRPr/>
            </a:pPr>
            <a:r>
              <a:rPr lang="en-US" altLang="ko-KR" sz="2000" b="1">
                <a:effectLst/>
                <a:latin typeface="Times New Roman" pitchFamily="18" charset="0"/>
                <a:cs typeface="Times New Roman" pitchFamily="18" charset="0"/>
              </a:rPr>
              <a:t>     hemorrhage in the liver</a:t>
            </a:r>
            <a:r>
              <a:rPr lang="en-US" altLang="ko-KR" sz="2000" b="1">
                <a:effectLst/>
                <a:cs typeface="Times New Roman" pitchFamily="18" charset="0"/>
              </a:rPr>
              <a:t> </a:t>
            </a:r>
          </a:p>
          <a:p>
            <a:pPr algn="l">
              <a:lnSpc>
                <a:spcPct val="140000"/>
              </a:lnSpc>
              <a:spcBef>
                <a:spcPct val="50000"/>
              </a:spcBef>
              <a:buClr>
                <a:srgbClr val="FF0066"/>
              </a:buClr>
              <a:buFont typeface="Wingdings" pitchFamily="2" charset="2"/>
              <a:buNone/>
              <a:defRPr/>
            </a:pPr>
            <a:r>
              <a:rPr lang="en-US" altLang="ko-KR" sz="2000" b="1">
                <a:effectLst/>
                <a:cs typeface="Times New Roman" pitchFamily="18" charset="0"/>
              </a:rPr>
              <a:t> </a:t>
            </a:r>
            <a:r>
              <a:rPr lang="en-US" altLang="ko-KR" sz="2000" b="1">
                <a:effectLst/>
                <a:latin typeface="Times New Roman" pitchFamily="18" charset="0"/>
                <a:cs typeface="Times New Roman" pitchFamily="18" charset="0"/>
              </a:rPr>
              <a:t>- pathogenicity :  causing mass mortality below 15℃</a:t>
            </a:r>
          </a:p>
          <a:p>
            <a:pPr algn="l">
              <a:lnSpc>
                <a:spcPct val="140000"/>
              </a:lnSpc>
              <a:spcBef>
                <a:spcPct val="50000"/>
              </a:spcBef>
              <a:buClr>
                <a:srgbClr val="FF0066"/>
              </a:buClr>
              <a:buFont typeface="Wingdings" pitchFamily="2" charset="2"/>
              <a:buChar char="q"/>
              <a:defRPr/>
            </a:pPr>
            <a:r>
              <a:rPr lang="en-US" altLang="ko-KR" sz="2000" b="1">
                <a:effectLst/>
                <a:latin typeface="Times New Roman" pitchFamily="18" charset="0"/>
                <a:cs typeface="Times New Roman" pitchFamily="18" charset="0"/>
              </a:rPr>
              <a:t> Diagnosis and control :</a:t>
            </a:r>
          </a:p>
          <a:p>
            <a:pPr algn="l">
              <a:lnSpc>
                <a:spcPct val="140000"/>
              </a:lnSpc>
              <a:spcBef>
                <a:spcPct val="50000"/>
              </a:spcBef>
              <a:buClr>
                <a:srgbClr val="FF0066"/>
              </a:buClr>
              <a:buFont typeface="Wingdings" pitchFamily="2" charset="2"/>
              <a:buNone/>
              <a:defRPr/>
            </a:pPr>
            <a:r>
              <a:rPr lang="en-US" altLang="ko-KR" sz="2000" b="1">
                <a:effectLst/>
                <a:latin typeface="Times New Roman" pitchFamily="18" charset="0"/>
                <a:cs typeface="Times New Roman" pitchFamily="18" charset="0"/>
              </a:rPr>
              <a:t>- cell line culture, RT-PCR</a:t>
            </a:r>
          </a:p>
          <a:p>
            <a:pPr algn="l">
              <a:lnSpc>
                <a:spcPct val="140000"/>
              </a:lnSpc>
              <a:spcBef>
                <a:spcPct val="50000"/>
              </a:spcBef>
              <a:buClr>
                <a:srgbClr val="FF0066"/>
              </a:buClr>
              <a:buFont typeface="Wingdings" pitchFamily="2" charset="2"/>
              <a:buNone/>
              <a:defRPr/>
            </a:pPr>
            <a:r>
              <a:rPr lang="en-US" altLang="ko-KR" sz="2000" b="1">
                <a:effectLst/>
                <a:latin typeface="Times New Roman" pitchFamily="18" charset="0"/>
                <a:cs typeface="Times New Roman" pitchFamily="18" charset="0"/>
              </a:rPr>
              <a:t>- control water temperature above18℃</a:t>
            </a:r>
          </a:p>
          <a:p>
            <a:pPr algn="l">
              <a:lnSpc>
                <a:spcPct val="140000"/>
              </a:lnSpc>
              <a:spcBef>
                <a:spcPct val="50000"/>
              </a:spcBef>
              <a:buClr>
                <a:srgbClr val="FF0066"/>
              </a:buClr>
              <a:buFont typeface="Wingdings" pitchFamily="2" charset="2"/>
              <a:buNone/>
              <a:defRPr/>
            </a:pPr>
            <a:endParaRPr lang="en-US" altLang="ko-KR" sz="2000" b="1">
              <a:effectLst/>
              <a:latin typeface="Times New Roman" pitchFamily="18" charset="0"/>
              <a:cs typeface="Times New Roman" pitchFamily="18" charset="0"/>
            </a:endParaRPr>
          </a:p>
          <a:p>
            <a:pPr algn="l">
              <a:spcBef>
                <a:spcPct val="50000"/>
              </a:spcBef>
              <a:buClr>
                <a:srgbClr val="FF0066"/>
              </a:buClr>
              <a:buFont typeface="Wingdings" pitchFamily="2" charset="2"/>
              <a:buNone/>
              <a:defRPr/>
            </a:pPr>
            <a:endParaRPr lang="en-US" altLang="ko-KR" sz="2400">
              <a:effectLst/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F02E53DE-B9C0-48BD-AC97-B12564D12EEC}" type="slidenum">
              <a:rPr lang="en-US" altLang="ko-KR"/>
              <a:pPr/>
              <a:t>6</a:t>
            </a:fld>
            <a:endParaRPr lang="en-US" altLang="ko-KR"/>
          </a:p>
        </p:txBody>
      </p:sp>
      <p:sp>
        <p:nvSpPr>
          <p:cNvPr id="12291" name="Rectangle 2"/>
          <p:cNvSpPr>
            <a:spLocks noGrp="1" noChangeArrowheads="1"/>
          </p:cNvSpPr>
          <p:nvPr>
            <p:ph type="title"/>
          </p:nvPr>
        </p:nvSpPr>
        <p:spPr>
          <a:xfrm>
            <a:off x="323850" y="1916113"/>
            <a:ext cx="8229600" cy="1143000"/>
          </a:xfrm>
          <a:noFill/>
        </p:spPr>
        <p:txBody>
          <a:bodyPr/>
          <a:lstStyle/>
          <a:p>
            <a:pPr eaLnBrk="1" hangingPunct="1"/>
            <a:r>
              <a:rPr lang="en-US" altLang="ko-KR" b="1" smtClean="0">
                <a:latin typeface="Times New Roman" pitchFamily="18" charset="0"/>
              </a:rPr>
              <a:t>Bacterial Disease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Slide Number Placeholder 3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BBD4B563-9B1D-4EB5-A616-7EA6BF55A9A8}" type="slidenum">
              <a:rPr lang="en-US" altLang="ko-KR"/>
              <a:pPr/>
              <a:t>7</a:t>
            </a:fld>
            <a:endParaRPr lang="en-US" altLang="ko-KR"/>
          </a:p>
        </p:txBody>
      </p:sp>
      <p:sp>
        <p:nvSpPr>
          <p:cNvPr id="13315" name="Rectangle 2"/>
          <p:cNvSpPr>
            <a:spLocks noChangeArrowheads="1"/>
          </p:cNvSpPr>
          <p:nvPr/>
        </p:nvSpPr>
        <p:spPr bwMode="auto">
          <a:xfrm>
            <a:off x="323850" y="228600"/>
            <a:ext cx="8135938" cy="9461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 altLang="ko-KR" sz="2800" b="1">
                <a:effectLst/>
                <a:latin typeface="Times New Roman" pitchFamily="18" charset="0"/>
              </a:rPr>
              <a:t>Major bacterial diseases of mariculture fishes </a:t>
            </a:r>
          </a:p>
          <a:p>
            <a:endParaRPr lang="en-US" altLang="ko-KR" sz="2800" b="1">
              <a:effectLst/>
              <a:latin typeface="Times New Roman" pitchFamily="18" charset="0"/>
            </a:endParaRPr>
          </a:p>
        </p:txBody>
      </p:sp>
      <p:graphicFrame>
        <p:nvGraphicFramePr>
          <p:cNvPr id="551988" name="Group 52"/>
          <p:cNvGraphicFramePr>
            <a:graphicFrameLocks noGrp="1"/>
          </p:cNvGraphicFramePr>
          <p:nvPr/>
        </p:nvGraphicFramePr>
        <p:xfrm>
          <a:off x="533400" y="1066800"/>
          <a:ext cx="8077200" cy="4857751"/>
        </p:xfrm>
        <a:graphic>
          <a:graphicData uri="http://schemas.openxmlformats.org/drawingml/2006/table">
            <a:tbl>
              <a:tblPr/>
              <a:tblGrid>
                <a:gridCol w="223837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88778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951037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5810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Disease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006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Causative agent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006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00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Affected species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0066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8445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Vibriosis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90000"/>
                        </a:lnSpc>
                        <a:spcBef>
                          <a:spcPct val="50000"/>
                        </a:spcBef>
                        <a:spcAft>
                          <a:spcPct val="0"/>
                        </a:spcAft>
                        <a:buClr>
                          <a:srgbClr val="FF3300"/>
                        </a:buClr>
                        <a:buSzTx/>
                        <a:buFont typeface="Wingdings" pitchFamily="2" charset="2"/>
                        <a:buNone/>
                        <a:tabLst/>
                      </a:pPr>
                      <a:r>
                        <a:rPr kumimoji="1" lang="en-US" altLang="ko-KR" sz="2000" b="1" i="1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Listonella</a:t>
                      </a: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 (</a:t>
                      </a:r>
                      <a:r>
                        <a:rPr kumimoji="1" lang="en-US" altLang="ko-KR" sz="2000" b="1" i="1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Vibrio</a:t>
                      </a: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)</a:t>
                      </a:r>
                      <a:r>
                        <a:rPr kumimoji="1" lang="en-US" altLang="ko-KR" sz="2000" b="1" i="1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 anguillarum </a:t>
                      </a:r>
                      <a:r>
                        <a:rPr kumimoji="1" lang="en-US" altLang="ko-KR" sz="1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(G-)</a:t>
                      </a:r>
                      <a:endParaRPr kumimoji="1" lang="en-US" altLang="ko-KR" sz="1400" b="1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ea typeface="신명조" charset="-127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Several fishes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83978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Bacterial enteritis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1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Vibrio ichthyoenteri                    </a:t>
                      </a:r>
                      <a:r>
                        <a:rPr kumimoji="1" lang="en-US" altLang="ko-KR" sz="14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CC0000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(G-)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Larvae of olive flounder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863600">
                <a:tc>
                  <a:txBody>
                    <a:bodyPr/>
                    <a:lstStyle/>
                    <a:p>
                      <a:pPr marL="0" marR="0" lvl="0" indent="0" algn="just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3300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Edwardsiellosis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1" u="none" strike="noStrike" cap="none" normalizeH="0" baseline="0" smtClean="0">
                          <a:ln>
                            <a:noFill/>
                          </a:ln>
                          <a:solidFill>
                            <a:srgbClr val="FF3300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Edwardsiella tarda                      </a:t>
                      </a:r>
                      <a:r>
                        <a:rPr kumimoji="1" lang="en-US" altLang="ko-KR" sz="14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3300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(G-)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3300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Several fishes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93662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50000"/>
                        </a:spcBef>
                        <a:spcAft>
                          <a:spcPct val="0"/>
                        </a:spcAft>
                        <a:buClr>
                          <a:srgbClr val="FF3300"/>
                        </a:buClr>
                        <a:buSzTx/>
                        <a:buFont typeface="Wingdings" pitchFamily="2" charset="2"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Gliding bacterial disease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1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Tenacibaculum maritmum         </a:t>
                      </a:r>
                      <a:r>
                        <a:rPr kumimoji="1" lang="en-US" altLang="ko-KR" sz="14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CC0000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(G-)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Several fishes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79216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50000"/>
                        </a:spcBef>
                        <a:spcAft>
                          <a:spcPct val="0"/>
                        </a:spcAft>
                        <a:buClr>
                          <a:srgbClr val="FF3300"/>
                        </a:buClr>
                        <a:buSzTx/>
                        <a:buFont typeface="Wingdings" pitchFamily="2" charset="2"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3300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Streptococcicosis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1" u="none" strike="noStrike" cap="none" normalizeH="0" baseline="0" smtClean="0">
                          <a:ln>
                            <a:noFill/>
                          </a:ln>
                          <a:solidFill>
                            <a:srgbClr val="FF3300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Streptococcus iniae, </a:t>
                      </a: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3300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etc            </a:t>
                      </a:r>
                      <a:r>
                        <a:rPr kumimoji="1" lang="en-US" altLang="ko-KR" sz="14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3300"/>
                          </a:solidFill>
                          <a:effectLst/>
                          <a:latin typeface="Times New Roman" pitchFamily="18" charset="0"/>
                          <a:ea typeface="굴림" pitchFamily="34" charset="-127"/>
                        </a:rPr>
                        <a:t>(G+-)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1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ko-KR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3300"/>
                          </a:solidFill>
                          <a:effectLst/>
                          <a:latin typeface="Times New Roman" pitchFamily="18" charset="0"/>
                          <a:ea typeface="신명조" charset="-127"/>
                        </a:rPr>
                        <a:t>Several fishes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Slide Number Placeholder 3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7299C268-E040-44B0-A089-9BE0ECB086AB}" type="slidenum">
              <a:rPr lang="en-US" altLang="ko-KR"/>
              <a:pPr/>
              <a:t>8</a:t>
            </a:fld>
            <a:endParaRPr lang="en-US" altLang="ko-KR"/>
          </a:p>
        </p:txBody>
      </p:sp>
      <p:pic>
        <p:nvPicPr>
          <p:cNvPr id="14339" name="Picture 2" descr="넙치에드와드1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497513" y="188913"/>
            <a:ext cx="3646487" cy="2514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4340" name="Picture 3" descr="넙치에드와드5-1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5724525" y="2781300"/>
            <a:ext cx="2808288" cy="19542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4341" name="Text Box 5"/>
          <p:cNvSpPr txBox="1">
            <a:spLocks noChangeArrowheads="1"/>
          </p:cNvSpPr>
          <p:nvPr/>
        </p:nvSpPr>
        <p:spPr bwMode="auto">
          <a:xfrm>
            <a:off x="0" y="765175"/>
            <a:ext cx="5329238" cy="5570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l">
              <a:lnSpc>
                <a:spcPct val="9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Char char="q"/>
            </a:pPr>
            <a:r>
              <a:rPr lang="en-US" altLang="ko-KR" b="1">
                <a:effectLst/>
                <a:latin typeface="Times New Roman" pitchFamily="18" charset="0"/>
              </a:rPr>
              <a:t> </a:t>
            </a:r>
            <a:r>
              <a:rPr lang="en-US" altLang="ko-KR" sz="2400" b="1">
                <a:effectLst/>
                <a:latin typeface="Times New Roman" pitchFamily="18" charset="0"/>
              </a:rPr>
              <a:t>Causative agent : </a:t>
            </a:r>
            <a:r>
              <a:rPr lang="en-US" altLang="ko-KR" sz="2400" b="1" i="1">
                <a:effectLst/>
                <a:latin typeface="Times New Roman" pitchFamily="18" charset="0"/>
              </a:rPr>
              <a:t>Edwardsiella tarda</a:t>
            </a:r>
          </a:p>
          <a:p>
            <a:pPr algn="l">
              <a:lnSpc>
                <a:spcPct val="12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000">
                <a:effectLst/>
                <a:latin typeface="Times New Roman" pitchFamily="18" charset="0"/>
              </a:rPr>
              <a:t>A. Chracteristics of  pathogen </a:t>
            </a:r>
          </a:p>
          <a:p>
            <a:pPr algn="l">
              <a:lnSpc>
                <a:spcPct val="12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000">
                <a:effectLst/>
                <a:latin typeface="Times New Roman" pitchFamily="18" charset="0"/>
              </a:rPr>
              <a:t>a. Gram negative rods. </a:t>
            </a:r>
          </a:p>
          <a:p>
            <a:pPr algn="l">
              <a:lnSpc>
                <a:spcPct val="12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000">
                <a:effectLst/>
                <a:latin typeface="Times New Roman" pitchFamily="18" charset="0"/>
              </a:rPr>
              <a:t>b. Weakly motile,  peritrichous flagellac.</a:t>
            </a:r>
          </a:p>
          <a:p>
            <a:pPr algn="l">
              <a:lnSpc>
                <a:spcPct val="12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000">
                <a:effectLst/>
                <a:latin typeface="Times New Roman" pitchFamily="18" charset="0"/>
              </a:rPr>
              <a:t>c. Oxidase negative, catalase positive. </a:t>
            </a:r>
          </a:p>
          <a:p>
            <a:pPr algn="l">
              <a:lnSpc>
                <a:spcPct val="12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000">
                <a:effectLst/>
                <a:latin typeface="Times New Roman" pitchFamily="18" charset="0"/>
              </a:rPr>
              <a:t>d. K/A,</a:t>
            </a:r>
            <a:r>
              <a:rPr lang="en-US" altLang="ko-KR" sz="2000" b="1">
                <a:effectLst/>
                <a:latin typeface="Times New Roman" pitchFamily="18" charset="0"/>
              </a:rPr>
              <a:t> H</a:t>
            </a:r>
            <a:r>
              <a:rPr lang="en-US" altLang="ko-KR" sz="2000" b="1" baseline="-25000">
                <a:effectLst/>
                <a:latin typeface="Times New Roman" pitchFamily="18" charset="0"/>
              </a:rPr>
              <a:t>2</a:t>
            </a:r>
            <a:r>
              <a:rPr lang="en-US" altLang="ko-KR" sz="2000" b="1">
                <a:effectLst/>
                <a:latin typeface="Times New Roman" pitchFamily="18" charset="0"/>
              </a:rPr>
              <a:t>S</a:t>
            </a:r>
            <a:r>
              <a:rPr lang="en-US" altLang="ko-KR" sz="2000">
                <a:effectLst/>
                <a:latin typeface="Times New Roman" pitchFamily="18" charset="0"/>
              </a:rPr>
              <a:t> in TSI.</a:t>
            </a:r>
            <a:r>
              <a:rPr lang="en-US" altLang="ko-KR" sz="2000" b="1">
                <a:effectLst/>
                <a:latin typeface="Times New Roman" pitchFamily="18" charset="0"/>
              </a:rPr>
              <a:t>  Black colony in SS</a:t>
            </a:r>
          </a:p>
          <a:p>
            <a:pPr algn="l">
              <a:lnSpc>
                <a:spcPct val="9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000">
                <a:effectLst/>
                <a:latin typeface="Times New Roman" pitchFamily="18" charset="0"/>
              </a:rPr>
              <a:t>B. Host : olive flounder etc</a:t>
            </a:r>
          </a:p>
          <a:p>
            <a:pPr algn="l">
              <a:lnSpc>
                <a:spcPct val="9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000">
                <a:effectLst/>
                <a:latin typeface="Times New Roman" pitchFamily="18" charset="0"/>
              </a:rPr>
              <a:t>C. Signs </a:t>
            </a:r>
          </a:p>
          <a:p>
            <a:pPr algn="l">
              <a:lnSpc>
                <a:spcPct val="9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000">
                <a:effectLst/>
                <a:latin typeface="Times New Roman" pitchFamily="18" charset="0"/>
              </a:rPr>
              <a:t> a. swelling of abdomen</a:t>
            </a:r>
          </a:p>
          <a:p>
            <a:pPr algn="l">
              <a:lnSpc>
                <a:spcPct val="9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000">
                <a:effectLst/>
                <a:latin typeface="Times New Roman" pitchFamily="18" charset="0"/>
              </a:rPr>
              <a:t> b. intestinal protrusion from the  anus</a:t>
            </a:r>
          </a:p>
          <a:p>
            <a:pPr algn="l">
              <a:lnSpc>
                <a:spcPct val="9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000">
                <a:effectLst/>
                <a:latin typeface="Times New Roman" pitchFamily="18" charset="0"/>
              </a:rPr>
              <a:t> c. ascites</a:t>
            </a:r>
          </a:p>
          <a:p>
            <a:pPr algn="l">
              <a:lnSpc>
                <a:spcPct val="9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000">
                <a:effectLst/>
                <a:latin typeface="Times New Roman" pitchFamily="18" charset="0"/>
              </a:rPr>
              <a:t>d. nodules</a:t>
            </a:r>
          </a:p>
        </p:txBody>
      </p:sp>
      <p:sp>
        <p:nvSpPr>
          <p:cNvPr id="14342" name="AutoShape 6"/>
          <p:cNvSpPr>
            <a:spLocks noChangeArrowheads="1"/>
          </p:cNvSpPr>
          <p:nvPr/>
        </p:nvSpPr>
        <p:spPr bwMode="auto">
          <a:xfrm>
            <a:off x="107950" y="0"/>
            <a:ext cx="4767263" cy="630238"/>
          </a:xfrm>
          <a:prstGeom prst="roundRect">
            <a:avLst>
              <a:gd name="adj" fmla="val 28403"/>
            </a:avLst>
          </a:prstGeom>
          <a:gradFill rotWithShape="0">
            <a:gsLst>
              <a:gs pos="0">
                <a:srgbClr val="00FF00"/>
              </a:gs>
              <a:gs pos="100000">
                <a:srgbClr val="00C100"/>
              </a:gs>
            </a:gsLst>
            <a:path path="shape">
              <a:fillToRect l="50000" t="50000" r="50000" b="50000"/>
            </a:path>
          </a:gradFill>
          <a:ln w="25400">
            <a:solidFill>
              <a:srgbClr val="99CC00"/>
            </a:solidFill>
            <a:round/>
            <a:headEnd/>
            <a:tailEnd/>
          </a:ln>
        </p:spPr>
        <p:txBody>
          <a:bodyPr anchor="ctr">
            <a:spAutoFit/>
          </a:bodyPr>
          <a:lstStyle/>
          <a:p>
            <a:pPr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800" b="1">
                <a:effectLst/>
              </a:rPr>
              <a:t>  </a:t>
            </a:r>
            <a:r>
              <a:rPr lang="en-US" altLang="ko-KR" sz="2800" b="1">
                <a:effectLst/>
                <a:latin typeface="Times New Roman" pitchFamily="18" charset="0"/>
              </a:rPr>
              <a:t>Edwardsiellosis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A16BF4D9-F783-41BE-ADA3-0183726109A7}" type="slidenum">
              <a:rPr lang="en-US" altLang="ko-KR"/>
              <a:pPr>
                <a:defRPr/>
              </a:pPr>
              <a:t>9</a:t>
            </a:fld>
            <a:endParaRPr lang="en-US" altLang="ko-KR"/>
          </a:p>
        </p:txBody>
      </p:sp>
      <p:pic>
        <p:nvPicPr>
          <p:cNvPr id="15363" name="Picture 2" descr="넙치연쇄구균5-1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435600" y="1125538"/>
            <a:ext cx="3506788" cy="19542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5364" name="Picture 3" descr="넙치연쇄구균2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5435600" y="3213100"/>
            <a:ext cx="2486025" cy="1731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5365" name="Picture 4" descr="연쇄구균14-2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7812088" y="3213100"/>
            <a:ext cx="1331912" cy="17097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22245" name="Text Box 5"/>
          <p:cNvSpPr txBox="1">
            <a:spLocks noChangeArrowheads="1"/>
          </p:cNvSpPr>
          <p:nvPr/>
        </p:nvSpPr>
        <p:spPr bwMode="auto">
          <a:xfrm>
            <a:off x="0" y="908050"/>
            <a:ext cx="5292725" cy="58181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>
              <a:lnSpc>
                <a:spcPct val="11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  <a:defRPr/>
            </a:pPr>
            <a:r>
              <a:rPr lang="en-US" altLang="ko-KR" sz="2000">
                <a:solidFill>
                  <a:srgbClr val="FFFF66"/>
                </a:solidFill>
                <a:effectLst/>
                <a:latin typeface="Times New Roman" pitchFamily="18" charset="0"/>
                <a:cs typeface="Times New Roman" pitchFamily="18" charset="0"/>
              </a:rPr>
              <a:t>A. Characteristics of </a:t>
            </a:r>
            <a:r>
              <a:rPr lang="en-US" altLang="ko-KR" sz="2000" i="1">
                <a:solidFill>
                  <a:srgbClr val="FFFF66"/>
                </a:solidFill>
                <a:effectLst/>
                <a:latin typeface="Times New Roman" pitchFamily="18" charset="0"/>
                <a:cs typeface="Times New Roman" pitchFamily="18" charset="0"/>
              </a:rPr>
              <a:t>Streptococcus inieae</a:t>
            </a:r>
            <a:r>
              <a:rPr lang="en-US" altLang="ko-KR" sz="2000">
                <a:effectLst/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pPr algn="l">
              <a:lnSpc>
                <a:spcPct val="11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  <a:defRPr/>
            </a:pPr>
            <a:r>
              <a:rPr lang="en-US" altLang="ko-KR" sz="2000">
                <a:effectLst/>
                <a:latin typeface="Times New Roman" pitchFamily="18" charset="0"/>
                <a:cs typeface="Times New Roman" pitchFamily="18" charset="0"/>
              </a:rPr>
              <a:t> a. Gram positive cocci in pairs or short chains. Non-motile</a:t>
            </a:r>
          </a:p>
          <a:p>
            <a:pPr algn="l">
              <a:lnSpc>
                <a:spcPct val="11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  <a:defRPr/>
            </a:pPr>
            <a:r>
              <a:rPr lang="en-US" altLang="ko-KR" sz="2000">
                <a:effectLst/>
                <a:latin typeface="Times New Roman" pitchFamily="18" charset="0"/>
                <a:cs typeface="Times New Roman" pitchFamily="18" charset="0"/>
              </a:rPr>
              <a:t> b. grown on TSA, BHIA and Blood agar</a:t>
            </a:r>
          </a:p>
          <a:p>
            <a:pPr algn="l">
              <a:lnSpc>
                <a:spcPct val="11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  <a:defRPr/>
            </a:pPr>
            <a:r>
              <a:rPr lang="en-US" altLang="ko-KR" sz="2000">
                <a:effectLst/>
                <a:latin typeface="Times New Roman" pitchFamily="18" charset="0"/>
                <a:cs typeface="Times New Roman" pitchFamily="18" charset="0"/>
              </a:rPr>
              <a:t> c. On rabbit-blood agar most isolates are mostly    </a:t>
            </a:r>
            <a:r>
              <a:rPr lang="en-US" altLang="ko-KR">
                <a:effectLst/>
                <a:cs typeface="Times New Roman" pitchFamily="18" charset="0"/>
              </a:rPr>
              <a:t>β</a:t>
            </a:r>
            <a:r>
              <a:rPr lang="en-US" altLang="ko-KR">
                <a:effectLst>
                  <a:outerShdw blurRad="38100" dist="38100" dir="2700000" algn="tl">
                    <a:srgbClr val="000000"/>
                  </a:outerShdw>
                </a:effectLst>
                <a:cs typeface="Times New Roman" pitchFamily="18" charset="0"/>
              </a:rPr>
              <a:t>-</a:t>
            </a:r>
            <a:r>
              <a:rPr lang="en-US" altLang="ko-KR" sz="2000">
                <a:effectLst/>
                <a:latin typeface="Times New Roman" pitchFamily="18" charset="0"/>
                <a:cs typeface="Times New Roman" pitchFamily="18" charset="0"/>
              </a:rPr>
              <a:t>haemolytic </a:t>
            </a:r>
          </a:p>
          <a:p>
            <a:pPr algn="l">
              <a:lnSpc>
                <a:spcPct val="11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  <a:defRPr/>
            </a:pPr>
            <a:r>
              <a:rPr lang="en-US" altLang="ko-KR" sz="2000">
                <a:effectLst/>
                <a:latin typeface="Times New Roman" pitchFamily="18" charset="0"/>
                <a:cs typeface="Times New Roman" pitchFamily="18" charset="0"/>
              </a:rPr>
              <a:t> d. Facultative anaerobes </a:t>
            </a:r>
          </a:p>
          <a:p>
            <a:pPr algn="l">
              <a:lnSpc>
                <a:spcPct val="11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  <a:defRPr/>
            </a:pPr>
            <a:r>
              <a:rPr lang="en-US" altLang="ko-KR" sz="2000">
                <a:solidFill>
                  <a:srgbClr val="FFFF66"/>
                </a:solidFill>
                <a:effectLst/>
                <a:latin typeface="Times New Roman" pitchFamily="18" charset="0"/>
                <a:cs typeface="Times New Roman" pitchFamily="18" charset="0"/>
              </a:rPr>
              <a:t>B. Hosts</a:t>
            </a:r>
            <a:r>
              <a:rPr lang="en-US" altLang="ko-KR" sz="2000">
                <a:effectLst/>
                <a:latin typeface="Times New Roman" pitchFamily="18" charset="0"/>
                <a:cs typeface="Times New Roman" pitchFamily="18" charset="0"/>
              </a:rPr>
              <a:t> : olive flounder, seawater fishes</a:t>
            </a:r>
          </a:p>
          <a:p>
            <a:pPr algn="l">
              <a:lnSpc>
                <a:spcPct val="11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  <a:defRPr/>
            </a:pPr>
            <a:r>
              <a:rPr lang="en-US" altLang="ko-KR" sz="2000">
                <a:solidFill>
                  <a:srgbClr val="FFFF66"/>
                </a:solidFill>
                <a:effectLst/>
                <a:latin typeface="Times New Roman" pitchFamily="18" charset="0"/>
                <a:cs typeface="Times New Roman" pitchFamily="18" charset="0"/>
              </a:rPr>
              <a:t>C. Signs:</a:t>
            </a:r>
            <a:r>
              <a:rPr lang="en-US" altLang="ko-KR" sz="2000">
                <a:effectLst/>
                <a:latin typeface="Times New Roman" pitchFamily="18" charset="0"/>
                <a:cs typeface="Times New Roman" pitchFamily="18" charset="0"/>
              </a:rPr>
              <a:t>    1) </a:t>
            </a:r>
            <a:r>
              <a:rPr lang="en-US" altLang="ko-KR">
                <a:effectLst/>
                <a:latin typeface="Times New Roman" pitchFamily="18" charset="0"/>
                <a:cs typeface="Times New Roman" pitchFamily="18" charset="0"/>
              </a:rPr>
              <a:t>Darkening of the skin</a:t>
            </a:r>
            <a:endParaRPr lang="en-US" altLang="ko-KR" sz="2000">
              <a:effectLst/>
              <a:latin typeface="Times New Roman" pitchFamily="18" charset="0"/>
              <a:cs typeface="Times New Roman" pitchFamily="18" charset="0"/>
            </a:endParaRPr>
          </a:p>
          <a:p>
            <a:pPr algn="l">
              <a:lnSpc>
                <a:spcPct val="11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  <a:defRPr/>
            </a:pPr>
            <a:r>
              <a:rPr lang="en-US" altLang="ko-KR" sz="2000">
                <a:effectLst/>
                <a:latin typeface="Times New Roman" pitchFamily="18" charset="0"/>
                <a:cs typeface="Times New Roman" pitchFamily="18" charset="0"/>
              </a:rPr>
              <a:t>    2) </a:t>
            </a:r>
            <a:r>
              <a:rPr lang="en-US" altLang="ko-KR">
                <a:effectLst/>
                <a:latin typeface="Times New Roman" pitchFamily="18" charset="0"/>
                <a:cs typeface="Times New Roman" pitchFamily="18" charset="0"/>
              </a:rPr>
              <a:t>exophthalmia,</a:t>
            </a:r>
            <a:r>
              <a:rPr lang="en-US" altLang="ko-KR">
                <a:effectLst>
                  <a:outerShdw blurRad="38100" dist="38100" dir="2700000" algn="tl">
                    <a:srgbClr val="000000"/>
                  </a:outerShdw>
                </a:effectLst>
                <a:cs typeface="Times New Roman" pitchFamily="18" charset="0"/>
              </a:rPr>
              <a:t> </a:t>
            </a:r>
            <a:r>
              <a:rPr lang="en-US" altLang="ko-KR" sz="2000">
                <a:effectLst/>
                <a:latin typeface="Times New Roman" pitchFamily="18" charset="0"/>
                <a:cs typeface="Times New Roman" pitchFamily="18" charset="0"/>
              </a:rPr>
              <a:t>hemorrhaging in the eye,   </a:t>
            </a:r>
          </a:p>
          <a:p>
            <a:pPr algn="l">
              <a:lnSpc>
                <a:spcPct val="11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  <a:defRPr/>
            </a:pPr>
            <a:r>
              <a:rPr lang="en-US" altLang="ko-KR" sz="2000">
                <a:effectLst/>
                <a:latin typeface="Times New Roman" pitchFamily="18" charset="0"/>
                <a:cs typeface="Times New Roman" pitchFamily="18" charset="0"/>
              </a:rPr>
              <a:t>     opaque eye</a:t>
            </a:r>
          </a:p>
          <a:p>
            <a:pPr algn="l">
              <a:lnSpc>
                <a:spcPct val="11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  <a:defRPr/>
            </a:pPr>
            <a:r>
              <a:rPr lang="en-US" altLang="ko-KR" sz="2000">
                <a:effectLst/>
                <a:latin typeface="Times New Roman" pitchFamily="18" charset="0"/>
                <a:cs typeface="Times New Roman" pitchFamily="18" charset="0"/>
              </a:rPr>
              <a:t>    3) bloody spot inside of  the opercula and        peritoneum</a:t>
            </a:r>
          </a:p>
        </p:txBody>
      </p:sp>
      <p:sp>
        <p:nvSpPr>
          <p:cNvPr id="15367" name="AutoShape 6"/>
          <p:cNvSpPr>
            <a:spLocks noChangeArrowheads="1"/>
          </p:cNvSpPr>
          <p:nvPr/>
        </p:nvSpPr>
        <p:spPr bwMode="auto">
          <a:xfrm>
            <a:off x="1908175" y="260350"/>
            <a:ext cx="4992688" cy="614363"/>
          </a:xfrm>
          <a:prstGeom prst="roundRect">
            <a:avLst>
              <a:gd name="adj" fmla="val 28403"/>
            </a:avLst>
          </a:prstGeom>
          <a:gradFill rotWithShape="0">
            <a:gsLst>
              <a:gs pos="0">
                <a:srgbClr val="00FF00"/>
              </a:gs>
              <a:gs pos="100000">
                <a:srgbClr val="00B900"/>
              </a:gs>
            </a:gsLst>
            <a:path path="shape">
              <a:fillToRect l="50000" t="50000" r="50000" b="50000"/>
            </a:path>
          </a:gradFill>
          <a:ln w="9525">
            <a:solidFill>
              <a:srgbClr val="99CC00"/>
            </a:solidFill>
            <a:round/>
            <a:headEnd/>
            <a:tailEnd/>
          </a:ln>
        </p:spPr>
        <p:txBody>
          <a:bodyPr anchor="ctr">
            <a:spAutoFit/>
          </a:bodyPr>
          <a:lstStyle/>
          <a:p>
            <a:pPr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800" b="1">
                <a:effectLst/>
                <a:latin typeface="Times New Roman" pitchFamily="18" charset="0"/>
              </a:rPr>
              <a:t> Streptococcicosis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22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30D17FDE-BCE4-46C3-A349-D68E07304FCC}" type="slidenum">
              <a:rPr lang="en-US" altLang="ko-KR"/>
              <a:pPr>
                <a:defRPr/>
              </a:pPr>
              <a:t>10</a:t>
            </a:fld>
            <a:endParaRPr lang="en-US" altLang="ko-KR"/>
          </a:p>
        </p:txBody>
      </p:sp>
      <p:sp>
        <p:nvSpPr>
          <p:cNvPr id="525314" name="Rectangle 2"/>
          <p:cNvSpPr>
            <a:spLocks noGrp="1" noChangeArrowheads="1"/>
          </p:cNvSpPr>
          <p:nvPr>
            <p:ph type="ctrTitle"/>
          </p:nvPr>
        </p:nvSpPr>
        <p:spPr>
          <a:xfrm>
            <a:off x="539750" y="1052513"/>
            <a:ext cx="7772400" cy="1736725"/>
          </a:xfrm>
        </p:spPr>
        <p:txBody>
          <a:bodyPr/>
          <a:lstStyle/>
          <a:p>
            <a:pPr eaLnBrk="1" hangingPunct="1">
              <a:defRPr/>
            </a:pPr>
            <a:r>
              <a:rPr lang="en-US" altLang="ko-KR" smtClean="0">
                <a:latin typeface="Times New Roman" pitchFamily="18" charset="0"/>
              </a:rPr>
              <a:t>Parasitic Disease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Slide Number Placeholder 4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75DB2B1C-BA30-4302-AA7D-1314727017B9}" type="slidenum">
              <a:rPr lang="en-US" altLang="ko-KR"/>
              <a:pPr>
                <a:defRPr/>
              </a:pPr>
              <a:t>11</a:t>
            </a:fld>
            <a:endParaRPr lang="en-US" altLang="ko-KR"/>
          </a:p>
        </p:txBody>
      </p:sp>
      <p:sp>
        <p:nvSpPr>
          <p:cNvPr id="773122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274638"/>
            <a:ext cx="6821488" cy="463550"/>
          </a:xfrm>
        </p:spPr>
        <p:txBody>
          <a:bodyPr>
            <a:normAutofit fontScale="90000"/>
          </a:bodyPr>
          <a:lstStyle/>
          <a:p>
            <a:pPr eaLnBrk="1" hangingPunct="1">
              <a:defRPr/>
            </a:pPr>
            <a:r>
              <a:rPr lang="en-US" altLang="ko-KR" sz="3200" smtClean="0">
                <a:latin typeface="Times New Roman" pitchFamily="18" charset="0"/>
              </a:rPr>
              <a:t>  Scuticociliatosis</a:t>
            </a:r>
          </a:p>
        </p:txBody>
      </p:sp>
      <p:sp>
        <p:nvSpPr>
          <p:cNvPr id="17412" name="Rectangle 3"/>
          <p:cNvSpPr>
            <a:spLocks noChangeArrowheads="1"/>
          </p:cNvSpPr>
          <p:nvPr/>
        </p:nvSpPr>
        <p:spPr bwMode="auto">
          <a:xfrm>
            <a:off x="0" y="1052513"/>
            <a:ext cx="5076825" cy="54784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>
            <a:spAutoFit/>
          </a:bodyPr>
          <a:lstStyle/>
          <a:p>
            <a:pPr marL="342900" indent="-342900" algn="l">
              <a:buFontTx/>
              <a:buAutoNum type="alphaUcPeriod"/>
            </a:pPr>
            <a:r>
              <a:rPr lang="en-US" altLang="ko-KR" sz="2400" b="1">
                <a:effectLst/>
                <a:latin typeface="Times New Roman" pitchFamily="18" charset="0"/>
              </a:rPr>
              <a:t>Scuticociliatida</a:t>
            </a:r>
            <a:endParaRPr lang="en-US" altLang="ko-KR" sz="2400">
              <a:effectLst/>
              <a:latin typeface="Times New Roman" pitchFamily="18" charset="0"/>
            </a:endParaRPr>
          </a:p>
          <a:p>
            <a:pPr marL="342900" indent="-342900" algn="l"/>
            <a:r>
              <a:rPr lang="en-US" altLang="ko-KR" sz="2400" b="1" i="1">
                <a:effectLst/>
                <a:latin typeface="Times New Roman" pitchFamily="18" charset="0"/>
              </a:rPr>
              <a:t>    Urenema marinum</a:t>
            </a:r>
            <a:r>
              <a:rPr lang="en-US" altLang="ko-KR" sz="2400">
                <a:effectLst/>
                <a:latin typeface="Times New Roman" pitchFamily="18" charset="0"/>
              </a:rPr>
              <a:t> , </a:t>
            </a:r>
            <a:r>
              <a:rPr lang="en-US" altLang="ko-KR" sz="2400" b="1" i="1">
                <a:effectLst/>
                <a:latin typeface="Times New Roman" pitchFamily="18" charset="0"/>
              </a:rPr>
              <a:t>Miamiensis avidus  </a:t>
            </a:r>
            <a:r>
              <a:rPr lang="en-US" altLang="ko-KR" sz="2400" b="1">
                <a:effectLst/>
                <a:latin typeface="Times New Roman" pitchFamily="18" charset="0"/>
              </a:rPr>
              <a:t> </a:t>
            </a:r>
          </a:p>
          <a:p>
            <a:pPr marL="342900" indent="-342900" algn="l"/>
            <a:r>
              <a:rPr lang="en-US" altLang="ko-KR" sz="2400" b="1">
                <a:effectLst/>
                <a:latin typeface="Times New Roman" pitchFamily="18" charset="0"/>
              </a:rPr>
              <a:t>a. </a:t>
            </a:r>
            <a:r>
              <a:rPr lang="en-US" altLang="ko-KR" sz="2400">
                <a:effectLst/>
                <a:latin typeface="Times New Roman" pitchFamily="18" charset="0"/>
              </a:rPr>
              <a:t>ovoid histophagous ciliate</a:t>
            </a:r>
          </a:p>
          <a:p>
            <a:pPr marL="342900" indent="-342900" algn="l"/>
            <a:endParaRPr lang="en-US" altLang="ko-KR" sz="2400">
              <a:effectLst/>
              <a:latin typeface="Times New Roman" pitchFamily="18" charset="0"/>
            </a:endParaRPr>
          </a:p>
          <a:p>
            <a:pPr marL="342900" indent="-342900" algn="l"/>
            <a:r>
              <a:rPr lang="en-US" altLang="ko-KR" sz="2400">
                <a:effectLst/>
                <a:latin typeface="Times New Roman" pitchFamily="18" charset="0"/>
              </a:rPr>
              <a:t>B. Signs</a:t>
            </a:r>
          </a:p>
          <a:p>
            <a:pPr marL="342900" indent="-342900" algn="l"/>
            <a:r>
              <a:rPr lang="en-US" altLang="ko-KR" sz="2400">
                <a:effectLst/>
                <a:latin typeface="Times New Roman" pitchFamily="18" charset="0"/>
              </a:rPr>
              <a:t>a. Invading skin, fin, muscle, peritoneal cavity, kidney, characteristically brain of olive flounder. </a:t>
            </a:r>
          </a:p>
          <a:p>
            <a:pPr marL="342900" indent="-342900" algn="l"/>
            <a:r>
              <a:rPr lang="en-US" altLang="ko-KR" sz="2400">
                <a:effectLst/>
                <a:latin typeface="Times New Roman" pitchFamily="18" charset="0"/>
              </a:rPr>
              <a:t>b. Causing ulcer on body</a:t>
            </a:r>
          </a:p>
          <a:p>
            <a:pPr marL="342900" indent="-342900" algn="l"/>
            <a:r>
              <a:rPr lang="en-US" altLang="ko-KR" sz="2400">
                <a:effectLst/>
                <a:latin typeface="Times New Roman" pitchFamily="18" charset="0"/>
              </a:rPr>
              <a:t>   surface. </a:t>
            </a:r>
          </a:p>
          <a:p>
            <a:pPr marL="342900" indent="-342900" algn="l"/>
            <a:r>
              <a:rPr lang="en-US" altLang="ko-KR" sz="2400">
                <a:effectLst/>
                <a:latin typeface="Times New Roman" pitchFamily="18" charset="0"/>
              </a:rPr>
              <a:t>c. Mass mortality of fry and high cumulative mortality of juvenile in cultured olive flounder</a:t>
            </a:r>
          </a:p>
          <a:p>
            <a:pPr marL="342900" indent="-342900" algn="l"/>
            <a:r>
              <a:rPr lang="en-US" altLang="ko-KR">
                <a:effectLst/>
                <a:latin typeface="Arial" pitchFamily="34" charset="0"/>
              </a:rPr>
              <a:t> </a:t>
            </a:r>
            <a:r>
              <a:rPr lang="en-US" altLang="ko-KR">
                <a:effectLst/>
              </a:rPr>
              <a:t>. </a:t>
            </a:r>
          </a:p>
        </p:txBody>
      </p:sp>
      <p:grpSp>
        <p:nvGrpSpPr>
          <p:cNvPr id="2" name="Group 4"/>
          <p:cNvGrpSpPr>
            <a:grpSpLocks/>
          </p:cNvGrpSpPr>
          <p:nvPr/>
        </p:nvGrpSpPr>
        <p:grpSpPr bwMode="auto">
          <a:xfrm>
            <a:off x="5076825" y="836613"/>
            <a:ext cx="4067175" cy="3789362"/>
            <a:chOff x="576" y="1824"/>
            <a:chExt cx="3222" cy="3216"/>
          </a:xfrm>
        </p:grpSpPr>
        <p:pic>
          <p:nvPicPr>
            <p:cNvPr id="17414" name="Picture 5" descr="스쿠치카"/>
            <p:cNvPicPr>
              <a:picLocks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576" y="1824"/>
              <a:ext cx="1590" cy="90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17415" name="Picture 6" descr="스쿠치카2"/>
            <p:cNvPicPr>
              <a:picLocks noChangeArrowheads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2208" y="1824"/>
              <a:ext cx="1590" cy="90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17416" name="Picture 7" descr="스쿠치카3"/>
            <p:cNvPicPr>
              <a:picLocks noChangeArrowheads="1"/>
            </p:cNvPicPr>
            <p:nvPr/>
          </p:nvPicPr>
          <p:blipFill>
            <a:blip r:embed="rId5" cstate="print"/>
            <a:srcRect/>
            <a:stretch>
              <a:fillRect/>
            </a:stretch>
          </p:blipFill>
          <p:spPr bwMode="auto">
            <a:xfrm>
              <a:off x="576" y="2880"/>
              <a:ext cx="1656" cy="10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17417" name="Picture 8" descr="스쿠치카5-1"/>
            <p:cNvPicPr>
              <a:picLocks noChangeArrowheads="1"/>
            </p:cNvPicPr>
            <p:nvPr/>
          </p:nvPicPr>
          <p:blipFill>
            <a:blip r:embed="rId6" cstate="print"/>
            <a:srcRect/>
            <a:stretch>
              <a:fillRect/>
            </a:stretch>
          </p:blipFill>
          <p:spPr bwMode="auto">
            <a:xfrm>
              <a:off x="2208" y="2832"/>
              <a:ext cx="1590" cy="110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17418" name="Picture 9" descr="scutica14-1"/>
            <p:cNvPicPr>
              <a:picLocks noChangeAspect="1" noChangeArrowheads="1"/>
            </p:cNvPicPr>
            <p:nvPr/>
          </p:nvPicPr>
          <p:blipFill>
            <a:blip r:embed="rId7"/>
            <a:srcRect/>
            <a:stretch>
              <a:fillRect/>
            </a:stretch>
          </p:blipFill>
          <p:spPr bwMode="auto">
            <a:xfrm>
              <a:off x="576" y="3936"/>
              <a:ext cx="1584" cy="110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17419" name="Picture 10"/>
            <p:cNvPicPr>
              <a:picLocks noChangeAspect="1" noChangeArrowheads="1"/>
            </p:cNvPicPr>
            <p:nvPr/>
          </p:nvPicPr>
          <p:blipFill>
            <a:blip r:embed="rId8"/>
            <a:srcRect/>
            <a:stretch>
              <a:fillRect/>
            </a:stretch>
          </p:blipFill>
          <p:spPr bwMode="auto">
            <a:xfrm>
              <a:off x="2208" y="3936"/>
              <a:ext cx="1584" cy="110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lide Number Placehold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0C91B1E4-64B1-4116-9A1F-E97B762BC550}" type="slidenum">
              <a:rPr lang="en-US" altLang="ko-KR"/>
              <a:pPr>
                <a:defRPr/>
              </a:pPr>
              <a:t>12</a:t>
            </a:fld>
            <a:endParaRPr lang="en-US" altLang="ko-KR"/>
          </a:p>
        </p:txBody>
      </p:sp>
      <p:sp>
        <p:nvSpPr>
          <p:cNvPr id="527362" name="Rectangle 2"/>
          <p:cNvSpPr>
            <a:spLocks noChangeArrowheads="1"/>
          </p:cNvSpPr>
          <p:nvPr/>
        </p:nvSpPr>
        <p:spPr bwMode="auto">
          <a:xfrm>
            <a:off x="1689100" y="243205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>
              <a:defRPr/>
            </a:pPr>
            <a:endParaRPr lang="en-US">
              <a:cs typeface="Times New Roman" pitchFamily="18" charset="0"/>
            </a:endParaRPr>
          </a:p>
        </p:txBody>
      </p:sp>
      <p:pic>
        <p:nvPicPr>
          <p:cNvPr id="18436" name="Picture 3" descr="아가미흡충"/>
          <p:cNvPicPr>
            <a:picLocks noChangeAspect="1" noChangeArrowheads="1"/>
          </p:cNvPicPr>
          <p:nvPr/>
        </p:nvPicPr>
        <p:blipFill>
          <a:blip r:embed="rId3">
            <a:lum bright="-18000" contrast="12000"/>
          </a:blip>
          <a:srcRect/>
          <a:stretch>
            <a:fillRect/>
          </a:stretch>
        </p:blipFill>
        <p:spPr bwMode="auto">
          <a:xfrm>
            <a:off x="4724400" y="1557338"/>
            <a:ext cx="4419600" cy="28860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8437" name="Text Box 4"/>
          <p:cNvSpPr txBox="1">
            <a:spLocks noChangeArrowheads="1"/>
          </p:cNvSpPr>
          <p:nvPr/>
        </p:nvSpPr>
        <p:spPr bwMode="auto">
          <a:xfrm>
            <a:off x="0" y="1524000"/>
            <a:ext cx="4648200" cy="28638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l">
              <a:lnSpc>
                <a:spcPct val="6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Char char="q"/>
            </a:pPr>
            <a:r>
              <a:rPr lang="en-US" altLang="ko-KR" b="1">
                <a:effectLst/>
                <a:latin typeface="Times New Roman" pitchFamily="18" charset="0"/>
              </a:rPr>
              <a:t> </a:t>
            </a:r>
            <a:r>
              <a:rPr lang="en-US" altLang="ko-KR" sz="2000" b="1">
                <a:effectLst/>
                <a:latin typeface="Times New Roman" pitchFamily="18" charset="0"/>
              </a:rPr>
              <a:t>Parasite : </a:t>
            </a:r>
            <a:r>
              <a:rPr lang="en-US" altLang="ko-KR" sz="2000" b="1" i="1">
                <a:effectLst/>
                <a:latin typeface="Times New Roman" pitchFamily="18" charset="0"/>
              </a:rPr>
              <a:t>Microcotyle sebastis</a:t>
            </a:r>
            <a:endParaRPr lang="en-US" altLang="ko-KR" sz="2000" b="1">
              <a:effectLst/>
              <a:latin typeface="Times New Roman" pitchFamily="18" charset="0"/>
            </a:endParaRPr>
          </a:p>
          <a:p>
            <a:pPr algn="l">
              <a:lnSpc>
                <a:spcPct val="6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Char char="q"/>
            </a:pPr>
            <a:r>
              <a:rPr lang="en-US" altLang="ko-KR" sz="2000" b="1">
                <a:effectLst/>
                <a:latin typeface="Times New Roman" pitchFamily="18" charset="0"/>
              </a:rPr>
              <a:t> Host : black rockfish, </a:t>
            </a:r>
          </a:p>
          <a:p>
            <a:pPr algn="l">
              <a:lnSpc>
                <a:spcPct val="6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000" b="1" i="1">
                <a:effectLst/>
                <a:latin typeface="Times New Roman" pitchFamily="18" charset="0"/>
              </a:rPr>
              <a:t>                Sebastes schlegeli</a:t>
            </a:r>
          </a:p>
          <a:p>
            <a:pPr algn="l">
              <a:lnSpc>
                <a:spcPct val="6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Char char="q"/>
            </a:pPr>
            <a:r>
              <a:rPr lang="en-US" altLang="ko-KR" sz="2000" b="1">
                <a:effectLst/>
                <a:latin typeface="Times New Roman" pitchFamily="18" charset="0"/>
              </a:rPr>
              <a:t> Signs :</a:t>
            </a:r>
          </a:p>
          <a:p>
            <a:pPr algn="l">
              <a:lnSpc>
                <a:spcPct val="6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000" b="1">
                <a:effectLst/>
                <a:latin typeface="Times New Roman" pitchFamily="18" charset="0"/>
              </a:rPr>
              <a:t>    1) anemia with pale gill</a:t>
            </a:r>
          </a:p>
          <a:p>
            <a:pPr algn="l">
              <a:lnSpc>
                <a:spcPct val="6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000" b="1">
                <a:effectLst/>
                <a:latin typeface="Times New Roman" pitchFamily="18" charset="0"/>
              </a:rPr>
              <a:t>    2) destroyed and abrasion of gill tissue </a:t>
            </a:r>
          </a:p>
          <a:p>
            <a:pPr algn="l">
              <a:lnSpc>
                <a:spcPct val="5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000" b="1">
                <a:solidFill>
                  <a:srgbClr val="FF0066"/>
                </a:solidFill>
                <a:effectLst/>
                <a:latin typeface="Times New Roman" pitchFamily="18" charset="0"/>
                <a:ea typeface="Batang" pitchFamily="18" charset="-127"/>
              </a:rPr>
              <a:t>○</a:t>
            </a:r>
            <a:r>
              <a:rPr lang="en-US" altLang="ko-KR" sz="2000" b="1">
                <a:effectLst/>
                <a:latin typeface="Times New Roman" pitchFamily="18" charset="0"/>
                <a:ea typeface="신명조" charset="-127"/>
              </a:rPr>
              <a:t> </a:t>
            </a:r>
            <a:r>
              <a:rPr lang="en-US" altLang="ko-KR" sz="2000" b="1">
                <a:effectLst/>
                <a:latin typeface="Times New Roman" pitchFamily="18" charset="0"/>
              </a:rPr>
              <a:t>Treatment :</a:t>
            </a:r>
          </a:p>
          <a:p>
            <a:pPr algn="l">
              <a:lnSpc>
                <a:spcPct val="5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000" b="1">
                <a:effectLst/>
                <a:latin typeface="Times New Roman" pitchFamily="18" charset="0"/>
              </a:rPr>
              <a:t>     Praziquantel or mebendazole </a:t>
            </a:r>
          </a:p>
          <a:p>
            <a:pPr algn="l">
              <a:lnSpc>
                <a:spcPct val="50000"/>
              </a:lnSpc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000" b="1">
                <a:effectLst/>
                <a:latin typeface="Times New Roman" pitchFamily="18" charset="0"/>
              </a:rPr>
              <a:t>      oral administration</a:t>
            </a:r>
          </a:p>
        </p:txBody>
      </p:sp>
      <p:sp>
        <p:nvSpPr>
          <p:cNvPr id="18438" name="AutoShape 5"/>
          <p:cNvSpPr>
            <a:spLocks noChangeArrowheads="1"/>
          </p:cNvSpPr>
          <p:nvPr/>
        </p:nvSpPr>
        <p:spPr bwMode="auto">
          <a:xfrm>
            <a:off x="107950" y="333375"/>
            <a:ext cx="9036050" cy="630238"/>
          </a:xfrm>
          <a:prstGeom prst="roundRect">
            <a:avLst>
              <a:gd name="adj" fmla="val 28403"/>
            </a:avLst>
          </a:prstGeom>
          <a:gradFill rotWithShape="0">
            <a:gsLst>
              <a:gs pos="0">
                <a:srgbClr val="008EB2"/>
              </a:gs>
              <a:gs pos="50000">
                <a:srgbClr val="00CCFF"/>
              </a:gs>
              <a:gs pos="100000">
                <a:srgbClr val="008EB2"/>
              </a:gs>
            </a:gsLst>
            <a:lin ang="5400000" scaled="1"/>
          </a:gradFill>
          <a:ln w="25400">
            <a:solidFill>
              <a:srgbClr val="99CC00"/>
            </a:solidFill>
            <a:round/>
            <a:headEnd/>
            <a:tailEnd/>
          </a:ln>
        </p:spPr>
        <p:txBody>
          <a:bodyPr anchor="ctr">
            <a:spAutoFit/>
          </a:bodyPr>
          <a:lstStyle/>
          <a:p>
            <a:pPr>
              <a:spcBef>
                <a:spcPct val="50000"/>
              </a:spcBef>
              <a:buClr>
                <a:srgbClr val="FF3300"/>
              </a:buClr>
              <a:buFont typeface="Wingdings" pitchFamily="2" charset="2"/>
              <a:buNone/>
            </a:pPr>
            <a:r>
              <a:rPr lang="en-US" altLang="ko-KR" sz="2800" b="1">
                <a:effectLst/>
                <a:latin typeface="Times New Roman" pitchFamily="18" charset="0"/>
              </a:rPr>
              <a:t> Gill monogenean parasitic disease of black rockfish</a:t>
            </a:r>
          </a:p>
        </p:txBody>
      </p:sp>
      <p:pic>
        <p:nvPicPr>
          <p:cNvPr id="18439" name="Picture 6" descr="흡충1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362200" y="4953000"/>
            <a:ext cx="1981200" cy="13922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8440" name="Picture 7" descr="흡충2 001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4495800" y="4724400"/>
            <a:ext cx="4648200" cy="151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88D6ADAC-1E9F-402C-BE87-EAF17CEC5083}" type="slidenum">
              <a:rPr lang="en-US" altLang="ko-KR"/>
              <a:pPr/>
              <a:t>13</a:t>
            </a:fld>
            <a:endParaRPr lang="en-US" altLang="ko-KR"/>
          </a:p>
        </p:txBody>
      </p:sp>
      <p:sp>
        <p:nvSpPr>
          <p:cNvPr id="1945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23850" y="1700213"/>
            <a:ext cx="8424863" cy="4114800"/>
          </a:xfrm>
        </p:spPr>
        <p:txBody>
          <a:bodyPr/>
          <a:lstStyle/>
          <a:p>
            <a:pPr marL="609600" indent="-609600" eaLnBrk="1" hangingPunct="1">
              <a:buFontTx/>
              <a:buNone/>
            </a:pPr>
            <a:endParaRPr lang="en-US" altLang="ko-KR" smtClean="0"/>
          </a:p>
          <a:p>
            <a:pPr marL="609600" indent="-609600" eaLnBrk="1" hangingPunct="1">
              <a:buFontTx/>
              <a:buNone/>
            </a:pPr>
            <a:r>
              <a:rPr lang="en-US" altLang="ko-KR" sz="4400" b="1" smtClean="0">
                <a:latin typeface="Times New Roman" pitchFamily="18" charset="0"/>
              </a:rPr>
              <a:t>3. Strategy of the disease control</a:t>
            </a:r>
          </a:p>
          <a:p>
            <a:pPr marL="609600" indent="-609600" eaLnBrk="1" hangingPunct="1"/>
            <a:endParaRPr lang="en-US" altLang="ko-KR" sz="4400" b="1" smtClean="0">
              <a:latin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Slide Number Placeholder 3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C8434B60-9715-46B3-A676-108C38433C52}" type="slidenum">
              <a:rPr lang="en-US" altLang="ko-KR"/>
              <a:pPr/>
              <a:t>14</a:t>
            </a:fld>
            <a:endParaRPr lang="en-US" altLang="ko-KR"/>
          </a:p>
        </p:txBody>
      </p:sp>
      <p:sp>
        <p:nvSpPr>
          <p:cNvPr id="20483" name="Rectangle 2"/>
          <p:cNvSpPr>
            <a:spLocks noChangeArrowheads="1"/>
          </p:cNvSpPr>
          <p:nvPr/>
        </p:nvSpPr>
        <p:spPr bwMode="auto">
          <a:xfrm>
            <a:off x="539750" y="1628775"/>
            <a:ext cx="2795588" cy="2166938"/>
          </a:xfrm>
          <a:prstGeom prst="rect">
            <a:avLst/>
          </a:prstGeom>
          <a:gradFill rotWithShape="0">
            <a:gsLst>
              <a:gs pos="0">
                <a:srgbClr val="0000FF"/>
              </a:gs>
              <a:gs pos="100000">
                <a:srgbClr val="000076"/>
              </a:gs>
            </a:gsLst>
            <a:path path="shape">
              <a:fillToRect l="50000" t="50000" r="50000" b="50000"/>
            </a:path>
          </a:gra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/>
          <a:p>
            <a:pPr marL="187325" indent="-187325">
              <a:lnSpc>
                <a:spcPct val="110000"/>
              </a:lnSpc>
              <a:spcBef>
                <a:spcPct val="20000"/>
              </a:spcBef>
              <a:buSzPct val="85000"/>
            </a:pPr>
            <a:endParaRPr lang="en-US" altLang="ko-KR" sz="2000" b="1">
              <a:solidFill>
                <a:srgbClr val="FF0000"/>
              </a:solidFill>
              <a:effectLst/>
              <a:latin typeface="HY헤드라인M" pitchFamily="18" charset="-127"/>
              <a:ea typeface="HY헤드라인M" pitchFamily="18" charset="-127"/>
            </a:endParaRPr>
          </a:p>
          <a:p>
            <a:pPr marL="187325" indent="-187325" algn="l">
              <a:lnSpc>
                <a:spcPct val="110000"/>
              </a:lnSpc>
              <a:spcBef>
                <a:spcPct val="20000"/>
              </a:spcBef>
              <a:buSzPct val="85000"/>
              <a:buFont typeface="Wingdings" pitchFamily="2" charset="2"/>
              <a:buNone/>
            </a:pPr>
            <a:r>
              <a:rPr lang="en-US" altLang="ko-KR" sz="2000" b="1">
                <a:solidFill>
                  <a:srgbClr val="CC66FF"/>
                </a:solidFill>
                <a:effectLst/>
                <a:latin typeface="HY헤드라인M" pitchFamily="18" charset="-127"/>
                <a:ea typeface="HY헤드라인M" pitchFamily="18" charset="-127"/>
              </a:rPr>
              <a:t> </a:t>
            </a:r>
          </a:p>
          <a:p>
            <a:pPr marL="187325" indent="-187325" algn="l">
              <a:lnSpc>
                <a:spcPct val="110000"/>
              </a:lnSpc>
              <a:spcBef>
                <a:spcPct val="20000"/>
              </a:spcBef>
              <a:buSzPct val="85000"/>
              <a:buFont typeface="Wingdings" pitchFamily="2" charset="2"/>
              <a:buNone/>
            </a:pPr>
            <a:r>
              <a:rPr lang="en-US" altLang="ko-KR" sz="2000" b="1">
                <a:solidFill>
                  <a:srgbClr val="CC66FF"/>
                </a:solidFill>
                <a:effectLst/>
                <a:latin typeface="Times New Roman" pitchFamily="18" charset="0"/>
                <a:ea typeface="HY헤드라인M" pitchFamily="18" charset="-127"/>
              </a:rPr>
              <a:t>VIRUS</a:t>
            </a:r>
          </a:p>
          <a:p>
            <a:pPr marL="187325" indent="-187325" algn="l">
              <a:lnSpc>
                <a:spcPct val="110000"/>
              </a:lnSpc>
              <a:spcBef>
                <a:spcPct val="20000"/>
              </a:spcBef>
              <a:buSzPct val="85000"/>
              <a:buFont typeface="Wingdings" pitchFamily="2" charset="2"/>
              <a:buNone/>
            </a:pPr>
            <a:r>
              <a:rPr lang="en-US" altLang="ko-KR" sz="2000" b="1">
                <a:solidFill>
                  <a:srgbClr val="CC66FF"/>
                </a:solidFill>
                <a:effectLst/>
                <a:latin typeface="Times New Roman" pitchFamily="18" charset="0"/>
                <a:ea typeface="HY헤드라인M" pitchFamily="18" charset="-127"/>
              </a:rPr>
              <a:t>BACTERIA</a:t>
            </a:r>
          </a:p>
          <a:p>
            <a:pPr marL="187325" indent="-187325" algn="l">
              <a:lnSpc>
                <a:spcPct val="110000"/>
              </a:lnSpc>
              <a:spcBef>
                <a:spcPct val="20000"/>
              </a:spcBef>
              <a:buSzPct val="85000"/>
              <a:buFont typeface="Wingdings" pitchFamily="2" charset="2"/>
              <a:buNone/>
            </a:pPr>
            <a:r>
              <a:rPr lang="en-US" altLang="ko-KR" sz="2000" b="1">
                <a:solidFill>
                  <a:srgbClr val="CC66FF"/>
                </a:solidFill>
                <a:effectLst/>
                <a:latin typeface="Times New Roman" pitchFamily="18" charset="0"/>
                <a:ea typeface="HY헤드라인M" pitchFamily="18" charset="-127"/>
              </a:rPr>
              <a:t>PARASITE</a:t>
            </a:r>
          </a:p>
          <a:p>
            <a:pPr marL="187325" indent="-187325" algn="l">
              <a:lnSpc>
                <a:spcPct val="110000"/>
              </a:lnSpc>
              <a:spcBef>
                <a:spcPct val="20000"/>
              </a:spcBef>
              <a:buSzPct val="85000"/>
              <a:buFont typeface="Wingdings" pitchFamily="2" charset="2"/>
              <a:buNone/>
            </a:pPr>
            <a:endParaRPr lang="en-US" altLang="ko-KR" sz="2000" b="1">
              <a:solidFill>
                <a:srgbClr val="FFFFCC"/>
              </a:solidFill>
              <a:effectLst/>
              <a:latin typeface="HY헤드라인M" pitchFamily="18" charset="-127"/>
              <a:ea typeface="HY헤드라인M" pitchFamily="18" charset="-127"/>
            </a:endParaRPr>
          </a:p>
          <a:p>
            <a:pPr marL="187325" indent="-187325" algn="l">
              <a:lnSpc>
                <a:spcPct val="110000"/>
              </a:lnSpc>
              <a:spcBef>
                <a:spcPct val="20000"/>
              </a:spcBef>
              <a:buSzPct val="85000"/>
              <a:buFont typeface="Wingdings" pitchFamily="2" charset="2"/>
              <a:buNone/>
            </a:pPr>
            <a:endParaRPr lang="en-US" altLang="ko-KR" sz="2000" b="1">
              <a:solidFill>
                <a:srgbClr val="FFFFCC"/>
              </a:solidFill>
              <a:effectLst/>
              <a:latin typeface="HY헤드라인M" pitchFamily="18" charset="-127"/>
              <a:ea typeface="HY헤드라인M" pitchFamily="18" charset="-127"/>
            </a:endParaRPr>
          </a:p>
        </p:txBody>
      </p:sp>
      <p:sp>
        <p:nvSpPr>
          <p:cNvPr id="20484" name="Rectangle 3"/>
          <p:cNvSpPr>
            <a:spLocks noChangeArrowheads="1"/>
          </p:cNvSpPr>
          <p:nvPr/>
        </p:nvSpPr>
        <p:spPr bwMode="auto">
          <a:xfrm>
            <a:off x="5435600" y="1628775"/>
            <a:ext cx="3313113" cy="2133600"/>
          </a:xfrm>
          <a:prstGeom prst="rect">
            <a:avLst/>
          </a:prstGeom>
          <a:gradFill rotWithShape="0">
            <a:gsLst>
              <a:gs pos="0">
                <a:srgbClr val="0000FF"/>
              </a:gs>
              <a:gs pos="100000">
                <a:srgbClr val="000076"/>
              </a:gs>
            </a:gsLst>
            <a:path path="shape">
              <a:fillToRect l="50000" t="50000" r="50000" b="50000"/>
            </a:path>
          </a:gra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/>
          <a:p>
            <a:pPr marL="376238" indent="-376238">
              <a:lnSpc>
                <a:spcPct val="120000"/>
              </a:lnSpc>
              <a:spcBef>
                <a:spcPct val="20000"/>
              </a:spcBef>
              <a:buSzPct val="85000"/>
            </a:pPr>
            <a:endParaRPr lang="en-US" altLang="ko-KR" sz="2000" b="1">
              <a:solidFill>
                <a:srgbClr val="FF0000"/>
              </a:solidFill>
              <a:effectLst/>
              <a:latin typeface="Times New Roman" pitchFamily="18" charset="0"/>
              <a:ea typeface="HY헤드라인M" pitchFamily="18" charset="-127"/>
            </a:endParaRPr>
          </a:p>
          <a:p>
            <a:pPr marL="376238" indent="-376238" algn="l">
              <a:lnSpc>
                <a:spcPct val="120000"/>
              </a:lnSpc>
              <a:spcBef>
                <a:spcPct val="20000"/>
              </a:spcBef>
              <a:buSzPct val="85000"/>
              <a:buFont typeface="Wingdings" pitchFamily="2" charset="2"/>
              <a:buChar char="§"/>
            </a:pPr>
            <a:endParaRPr lang="en-US" altLang="ko-KR" sz="2000" b="1">
              <a:solidFill>
                <a:srgbClr val="FFFF99"/>
              </a:solidFill>
              <a:effectLst/>
              <a:latin typeface="Times New Roman" pitchFamily="18" charset="0"/>
              <a:ea typeface="HY헤드라인M" pitchFamily="18" charset="-127"/>
            </a:endParaRPr>
          </a:p>
          <a:p>
            <a:pPr marL="376238" indent="-376238" algn="l">
              <a:lnSpc>
                <a:spcPct val="50000"/>
              </a:lnSpc>
              <a:spcBef>
                <a:spcPct val="20000"/>
              </a:spcBef>
              <a:buSzPct val="85000"/>
              <a:buFont typeface="Wingdings" pitchFamily="2" charset="2"/>
              <a:buNone/>
            </a:pPr>
            <a:endParaRPr lang="en-US" altLang="ko-KR" sz="2000" b="1">
              <a:solidFill>
                <a:srgbClr val="FFFF99"/>
              </a:solidFill>
              <a:effectLst/>
              <a:latin typeface="Times New Roman" pitchFamily="18" charset="0"/>
              <a:ea typeface="HY헤드라인M" pitchFamily="18" charset="-127"/>
            </a:endParaRPr>
          </a:p>
          <a:p>
            <a:pPr marL="376238" indent="-376238" algn="l">
              <a:lnSpc>
                <a:spcPct val="120000"/>
              </a:lnSpc>
              <a:spcBef>
                <a:spcPct val="20000"/>
              </a:spcBef>
              <a:buSzPct val="85000"/>
              <a:buFont typeface="Wingdings" pitchFamily="2" charset="2"/>
              <a:buNone/>
            </a:pPr>
            <a:r>
              <a:rPr lang="en-US" altLang="ko-KR" sz="2000" b="1">
                <a:solidFill>
                  <a:srgbClr val="FFFF99"/>
                </a:solidFill>
                <a:effectLst/>
                <a:latin typeface="Times New Roman" pitchFamily="18" charset="0"/>
                <a:ea typeface="HY헤드라인M" pitchFamily="18" charset="-127"/>
              </a:rPr>
              <a:t>DEFENCE MECHANISM</a:t>
            </a:r>
          </a:p>
        </p:txBody>
      </p:sp>
      <p:sp>
        <p:nvSpPr>
          <p:cNvPr id="791556" name="AutoShape 4"/>
          <p:cNvSpPr>
            <a:spLocks noChangeArrowheads="1"/>
          </p:cNvSpPr>
          <p:nvPr/>
        </p:nvSpPr>
        <p:spPr bwMode="auto">
          <a:xfrm>
            <a:off x="1908175" y="4292600"/>
            <a:ext cx="4941888" cy="1990725"/>
          </a:xfrm>
          <a:prstGeom prst="triangle">
            <a:avLst>
              <a:gd name="adj" fmla="val 50000"/>
            </a:avLst>
          </a:prstGeom>
          <a:gradFill rotWithShape="0">
            <a:gsLst>
              <a:gs pos="0">
                <a:srgbClr val="800080"/>
              </a:gs>
              <a:gs pos="100000">
                <a:srgbClr val="800080">
                  <a:gamma/>
                  <a:shade val="46275"/>
                  <a:invGamma/>
                </a:srgbClr>
              </a:gs>
            </a:gsLst>
            <a:path path="shape">
              <a:fillToRect l="50000" t="50000" r="50000" b="50000"/>
            </a:path>
          </a:gradFill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en-US">
              <a:cs typeface="Times New Roman" pitchFamily="18" charset="0"/>
            </a:endParaRPr>
          </a:p>
        </p:txBody>
      </p:sp>
      <p:sp>
        <p:nvSpPr>
          <p:cNvPr id="20486" name="Text Box 5"/>
          <p:cNvSpPr txBox="1">
            <a:spLocks noChangeArrowheads="1"/>
          </p:cNvSpPr>
          <p:nvPr/>
        </p:nvSpPr>
        <p:spPr bwMode="auto">
          <a:xfrm>
            <a:off x="3276600" y="5661025"/>
            <a:ext cx="2341563" cy="10064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lnSpc>
                <a:spcPct val="90000"/>
              </a:lnSpc>
              <a:spcBef>
                <a:spcPct val="50000"/>
              </a:spcBef>
            </a:pPr>
            <a:r>
              <a:rPr lang="en-US" altLang="ko-KR" sz="2000" b="1">
                <a:solidFill>
                  <a:srgbClr val="FFFFCC"/>
                </a:solidFill>
                <a:effectLst/>
                <a:latin typeface="Times New Roman" pitchFamily="18" charset="0"/>
                <a:ea typeface="HY헤드라인M" pitchFamily="18" charset="-127"/>
              </a:rPr>
              <a:t>WATER TEMP QUALITY</a:t>
            </a:r>
          </a:p>
          <a:p>
            <a:pPr>
              <a:lnSpc>
                <a:spcPct val="70000"/>
              </a:lnSpc>
              <a:spcBef>
                <a:spcPct val="50000"/>
              </a:spcBef>
            </a:pPr>
            <a:endParaRPr lang="en-US" altLang="ko-KR" sz="2000" b="1">
              <a:solidFill>
                <a:srgbClr val="FFFFCC"/>
              </a:solidFill>
              <a:effectLst/>
              <a:latin typeface="Times New Roman" pitchFamily="18" charset="0"/>
              <a:ea typeface="HY헤드라인M" pitchFamily="18" charset="-127"/>
            </a:endParaRPr>
          </a:p>
        </p:txBody>
      </p:sp>
      <p:sp>
        <p:nvSpPr>
          <p:cNvPr id="20487" name="Text Box 6"/>
          <p:cNvSpPr txBox="1">
            <a:spLocks noChangeArrowheads="1"/>
          </p:cNvSpPr>
          <p:nvPr/>
        </p:nvSpPr>
        <p:spPr bwMode="auto">
          <a:xfrm>
            <a:off x="3132138" y="5157788"/>
            <a:ext cx="2590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ko-KR" sz="2400" b="1">
                <a:solidFill>
                  <a:srgbClr val="FF66FF"/>
                </a:solidFill>
                <a:effectLst/>
                <a:latin typeface="Times New Roman" pitchFamily="18" charset="0"/>
                <a:ea typeface="HY헤드라인M" pitchFamily="18" charset="-127"/>
              </a:rPr>
              <a:t>ENVIRONMENT</a:t>
            </a:r>
          </a:p>
        </p:txBody>
      </p:sp>
      <p:sp>
        <p:nvSpPr>
          <p:cNvPr id="20488" name="Text Box 7"/>
          <p:cNvSpPr txBox="1">
            <a:spLocks noChangeArrowheads="1"/>
          </p:cNvSpPr>
          <p:nvPr/>
        </p:nvSpPr>
        <p:spPr bwMode="auto">
          <a:xfrm>
            <a:off x="1447800" y="765175"/>
            <a:ext cx="1539875" cy="396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endParaRPr lang="en-GB" sz="2000" b="1">
              <a:effectLst/>
              <a:latin typeface="HY헤드라인M" pitchFamily="18" charset="-127"/>
              <a:ea typeface="HY헤드라인M" pitchFamily="18" charset="-127"/>
            </a:endParaRPr>
          </a:p>
        </p:txBody>
      </p:sp>
      <p:sp>
        <p:nvSpPr>
          <p:cNvPr id="20489" name="Text Box 8"/>
          <p:cNvSpPr txBox="1">
            <a:spLocks noChangeArrowheads="1"/>
          </p:cNvSpPr>
          <p:nvPr/>
        </p:nvSpPr>
        <p:spPr bwMode="auto">
          <a:xfrm>
            <a:off x="1042988" y="1773238"/>
            <a:ext cx="1976437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ko-KR" sz="2400" b="1">
                <a:solidFill>
                  <a:srgbClr val="99FF66"/>
                </a:solidFill>
                <a:effectLst/>
                <a:latin typeface="Times New Roman" pitchFamily="18" charset="0"/>
                <a:ea typeface="HY헤드라인M" pitchFamily="18" charset="-127"/>
              </a:rPr>
              <a:t>PATHOGEN</a:t>
            </a:r>
          </a:p>
        </p:txBody>
      </p:sp>
      <p:sp>
        <p:nvSpPr>
          <p:cNvPr id="791561" name="Rectangle 9"/>
          <p:cNvSpPr>
            <a:spLocks noChangeArrowheads="1"/>
          </p:cNvSpPr>
          <p:nvPr/>
        </p:nvSpPr>
        <p:spPr bwMode="auto">
          <a:xfrm>
            <a:off x="1403350" y="549275"/>
            <a:ext cx="6002338" cy="5191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altLang="ko-KR" sz="2800" b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ea typeface="HY헤드라인M" pitchFamily="18" charset="-127"/>
                <a:cs typeface="Times New Roman" pitchFamily="18" charset="0"/>
              </a:rPr>
              <a:t>CONCEPT OF DISEASE CONTROL</a:t>
            </a:r>
          </a:p>
        </p:txBody>
      </p:sp>
      <p:sp>
        <p:nvSpPr>
          <p:cNvPr id="791562" name="Line 10"/>
          <p:cNvSpPr>
            <a:spLocks noChangeShapeType="1"/>
          </p:cNvSpPr>
          <p:nvPr/>
        </p:nvSpPr>
        <p:spPr bwMode="auto">
          <a:xfrm>
            <a:off x="1042988" y="3933825"/>
            <a:ext cx="20574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pPr>
              <a:defRPr/>
            </a:pPr>
            <a:endParaRPr lang="en-US">
              <a:cs typeface="Times New Roman" pitchFamily="18" charset="0"/>
            </a:endParaRPr>
          </a:p>
        </p:txBody>
      </p:sp>
      <p:sp>
        <p:nvSpPr>
          <p:cNvPr id="791563" name="Line 11"/>
          <p:cNvSpPr>
            <a:spLocks noChangeShapeType="1"/>
          </p:cNvSpPr>
          <p:nvPr/>
        </p:nvSpPr>
        <p:spPr bwMode="auto">
          <a:xfrm>
            <a:off x="6300788" y="3860800"/>
            <a:ext cx="20574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pPr>
              <a:defRPr/>
            </a:pPr>
            <a:endParaRPr lang="en-US">
              <a:cs typeface="Times New Roman" pitchFamily="18" charset="0"/>
            </a:endParaRPr>
          </a:p>
        </p:txBody>
      </p:sp>
      <p:grpSp>
        <p:nvGrpSpPr>
          <p:cNvPr id="2" name="Group 12"/>
          <p:cNvGrpSpPr>
            <a:grpSpLocks/>
          </p:cNvGrpSpPr>
          <p:nvPr/>
        </p:nvGrpSpPr>
        <p:grpSpPr bwMode="auto">
          <a:xfrm>
            <a:off x="1763713" y="3860800"/>
            <a:ext cx="5715000" cy="304800"/>
            <a:chOff x="1056" y="1824"/>
            <a:chExt cx="3600" cy="192"/>
          </a:xfrm>
        </p:grpSpPr>
        <p:sp>
          <p:nvSpPr>
            <p:cNvPr id="791565" name="Line 13"/>
            <p:cNvSpPr>
              <a:spLocks noChangeShapeType="1"/>
            </p:cNvSpPr>
            <p:nvPr/>
          </p:nvSpPr>
          <p:spPr bwMode="auto">
            <a:xfrm>
              <a:off x="1056" y="2016"/>
              <a:ext cx="360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pPr>
                <a:defRPr/>
              </a:pPr>
              <a:endParaRPr lang="en-US">
                <a:cs typeface="Times New Roman" pitchFamily="18" charset="0"/>
              </a:endParaRPr>
            </a:p>
          </p:txBody>
        </p:sp>
        <p:sp>
          <p:nvSpPr>
            <p:cNvPr id="791566" name="Line 14"/>
            <p:cNvSpPr>
              <a:spLocks noChangeShapeType="1"/>
            </p:cNvSpPr>
            <p:nvPr/>
          </p:nvSpPr>
          <p:spPr bwMode="auto">
            <a:xfrm flipV="1">
              <a:off x="1056" y="1872"/>
              <a:ext cx="0" cy="14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pPr>
                <a:defRPr/>
              </a:pPr>
              <a:endParaRPr lang="en-US">
                <a:cs typeface="Times New Roman" pitchFamily="18" charset="0"/>
              </a:endParaRPr>
            </a:p>
          </p:txBody>
        </p:sp>
        <p:sp>
          <p:nvSpPr>
            <p:cNvPr id="791567" name="Line 15"/>
            <p:cNvSpPr>
              <a:spLocks noChangeShapeType="1"/>
            </p:cNvSpPr>
            <p:nvPr/>
          </p:nvSpPr>
          <p:spPr bwMode="auto">
            <a:xfrm flipV="1">
              <a:off x="4656" y="1824"/>
              <a:ext cx="0" cy="19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pPr>
                <a:defRPr/>
              </a:pPr>
              <a:endParaRPr lang="en-US">
                <a:cs typeface="Times New Roman" pitchFamily="18" charset="0"/>
              </a:endParaRPr>
            </a:p>
          </p:txBody>
        </p:sp>
      </p:grpSp>
      <p:sp>
        <p:nvSpPr>
          <p:cNvPr id="20494" name="Rectangle 16"/>
          <p:cNvSpPr>
            <a:spLocks noChangeArrowheads="1"/>
          </p:cNvSpPr>
          <p:nvPr/>
        </p:nvSpPr>
        <p:spPr bwMode="auto">
          <a:xfrm>
            <a:off x="6588125" y="1773238"/>
            <a:ext cx="1030288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altLang="ko-KR" sz="2400" b="1">
                <a:solidFill>
                  <a:srgbClr val="FF0000"/>
                </a:solidFill>
                <a:effectLst/>
                <a:latin typeface="Times New Roman" pitchFamily="18" charset="0"/>
              </a:rPr>
              <a:t>HOST</a:t>
            </a:r>
          </a:p>
        </p:txBody>
      </p:sp>
      <p:sp>
        <p:nvSpPr>
          <p:cNvPr id="791569" name="Text Box 17"/>
          <p:cNvSpPr txBox="1">
            <a:spLocks noChangeArrowheads="1"/>
          </p:cNvSpPr>
          <p:nvPr/>
        </p:nvSpPr>
        <p:spPr bwMode="auto">
          <a:xfrm>
            <a:off x="3692525" y="2565400"/>
            <a:ext cx="1482725" cy="588963"/>
          </a:xfrm>
          <a:prstGeom prst="rect">
            <a:avLst/>
          </a:prstGeom>
          <a:solidFill>
            <a:srgbClr val="CCFF66"/>
          </a:solidFill>
          <a:ln w="9525" algn="ctr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altLang="ko-KR" sz="3200" b="1">
                <a:solidFill>
                  <a:srgbClr val="000099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Disease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C6FC156B-36E7-4BCC-9AF3-03601D5E5FE0}" type="slidenum">
              <a:rPr lang="en-US" altLang="ko-KR"/>
              <a:pPr>
                <a:defRPr/>
              </a:pPr>
              <a:t>15</a:t>
            </a:fld>
            <a:endParaRPr lang="en-US" altLang="ko-KR"/>
          </a:p>
        </p:txBody>
      </p:sp>
      <p:sp>
        <p:nvSpPr>
          <p:cNvPr id="210946" name="Rectangle 2"/>
          <p:cNvSpPr>
            <a:spLocks noGrp="1" noChangeArrowheads="1"/>
          </p:cNvSpPr>
          <p:nvPr>
            <p:ph type="title"/>
          </p:nvPr>
        </p:nvSpPr>
        <p:spPr>
          <a:xfrm>
            <a:off x="0" y="620713"/>
            <a:ext cx="9144000" cy="1143000"/>
          </a:xfrm>
        </p:spPr>
        <p:txBody>
          <a:bodyPr>
            <a:normAutofit fontScale="90000"/>
          </a:bodyPr>
          <a:lstStyle/>
          <a:p>
            <a:pPr marL="762000" indent="-762000" eaLnBrk="1" hangingPunct="1">
              <a:defRPr/>
            </a:pPr>
            <a:r>
              <a:rPr lang="en-US" altLang="ko-KR" sz="4000" b="1" smtClean="0">
                <a:solidFill>
                  <a:srgbClr val="94B519"/>
                </a:solidFill>
                <a:latin typeface="Times New Roman" pitchFamily="18" charset="0"/>
              </a:rPr>
              <a:t>1) STRATEGY TO THE PATHGEN</a:t>
            </a:r>
            <a:br>
              <a:rPr lang="en-US" altLang="ko-KR" sz="4000" b="1" smtClean="0">
                <a:solidFill>
                  <a:srgbClr val="94B519"/>
                </a:solidFill>
                <a:latin typeface="Times New Roman" pitchFamily="18" charset="0"/>
              </a:rPr>
            </a:br>
            <a:r>
              <a:rPr lang="en-US" altLang="ko-KR" sz="4000" b="1" smtClean="0">
                <a:solidFill>
                  <a:srgbClr val="FFCC00"/>
                </a:solidFill>
                <a:latin typeface="Times New Roman" pitchFamily="18" charset="0"/>
              </a:rPr>
              <a:t> (CHEMOTHERAPY)</a:t>
            </a:r>
          </a:p>
        </p:txBody>
      </p:sp>
      <p:sp>
        <p:nvSpPr>
          <p:cNvPr id="21094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68313" y="2360613"/>
            <a:ext cx="8226425" cy="4497387"/>
          </a:xfrm>
        </p:spPr>
        <p:txBody>
          <a:bodyPr/>
          <a:lstStyle/>
          <a:p>
            <a:pPr eaLnBrk="1" hangingPunct="1">
              <a:buFontTx/>
              <a:buNone/>
              <a:defRPr/>
            </a:pPr>
            <a:r>
              <a:rPr lang="en-US" altLang="ko-KR" b="1" smtClean="0">
                <a:solidFill>
                  <a:schemeClr val="tx2"/>
                </a:solidFill>
                <a:latin typeface="Times New Roman" pitchFamily="18" charset="0"/>
              </a:rPr>
              <a:t>a) EFFECTIVE</a:t>
            </a:r>
          </a:p>
          <a:p>
            <a:pPr eaLnBrk="1" hangingPunct="1">
              <a:buFontTx/>
              <a:buChar char="-"/>
              <a:defRPr/>
            </a:pPr>
            <a:r>
              <a:rPr lang="en-US" altLang="ko-KR" b="1" smtClean="0">
                <a:latin typeface="Times New Roman" pitchFamily="18" charset="0"/>
              </a:rPr>
              <a:t>Bacteria (Antibiotic)</a:t>
            </a:r>
          </a:p>
          <a:p>
            <a:pPr eaLnBrk="1" hangingPunct="1">
              <a:buFontTx/>
              <a:buChar char="-"/>
              <a:defRPr/>
            </a:pPr>
            <a:r>
              <a:rPr lang="en-US" altLang="ko-KR" b="1" smtClean="0">
                <a:latin typeface="Times New Roman" pitchFamily="18" charset="0"/>
              </a:rPr>
              <a:t>Parasite</a:t>
            </a:r>
          </a:p>
          <a:p>
            <a:pPr eaLnBrk="1" hangingPunct="1">
              <a:buFontTx/>
              <a:buNone/>
              <a:defRPr/>
            </a:pPr>
            <a:endParaRPr lang="en-US" altLang="ko-KR" b="1" smtClean="0">
              <a:latin typeface="Times New Roman" pitchFamily="18" charset="0"/>
            </a:endParaRPr>
          </a:p>
          <a:p>
            <a:pPr eaLnBrk="1" hangingPunct="1">
              <a:buFontTx/>
              <a:buNone/>
              <a:defRPr/>
            </a:pPr>
            <a:r>
              <a:rPr lang="en-US" altLang="ko-KR" b="1" smtClean="0">
                <a:solidFill>
                  <a:srgbClr val="FFCC66"/>
                </a:solidFill>
                <a:latin typeface="Times New Roman" pitchFamily="18" charset="0"/>
              </a:rPr>
              <a:t>b) EFFECTIVELESS</a:t>
            </a:r>
          </a:p>
          <a:p>
            <a:pPr eaLnBrk="1" hangingPunct="1">
              <a:buFontTx/>
              <a:buNone/>
              <a:defRPr/>
            </a:pPr>
            <a:r>
              <a:rPr lang="en-US" altLang="ko-KR" b="1" smtClean="0">
                <a:latin typeface="Times New Roman" pitchFamily="18" charset="0"/>
              </a:rPr>
              <a:t>-  Drug resistance bacteria </a:t>
            </a:r>
          </a:p>
          <a:p>
            <a:pPr eaLnBrk="1" hangingPunct="1">
              <a:buFontTx/>
              <a:buChar char="-"/>
              <a:defRPr/>
            </a:pPr>
            <a:r>
              <a:rPr lang="en-US" altLang="ko-KR" b="1" smtClean="0">
                <a:latin typeface="Times New Roman" pitchFamily="18" charset="0"/>
              </a:rPr>
              <a:t>Virus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EA4DF9F4-23CB-448F-ADC4-16CD588784A3}" type="slidenum">
              <a:rPr lang="en-US" altLang="ko-KR"/>
              <a:pPr/>
              <a:t>16</a:t>
            </a:fld>
            <a:endParaRPr lang="en-US" altLang="ko-KR"/>
          </a:p>
        </p:txBody>
      </p:sp>
      <p:sp>
        <p:nvSpPr>
          <p:cNvPr id="22531" name="Rectangle 2"/>
          <p:cNvSpPr>
            <a:spLocks noGrp="1" noChangeArrowheads="1"/>
          </p:cNvSpPr>
          <p:nvPr>
            <p:ph type="title"/>
          </p:nvPr>
        </p:nvSpPr>
        <p:spPr>
          <a:xfrm>
            <a:off x="323850" y="765175"/>
            <a:ext cx="8229600" cy="658813"/>
          </a:xfrm>
        </p:spPr>
        <p:txBody>
          <a:bodyPr>
            <a:normAutofit fontScale="90000"/>
          </a:bodyPr>
          <a:lstStyle/>
          <a:p>
            <a:pPr eaLnBrk="1" hangingPunct="1"/>
            <a:r>
              <a:rPr lang="en-US" altLang="ko-KR" sz="4000" b="1" smtClean="0">
                <a:solidFill>
                  <a:schemeClr val="accent2"/>
                </a:solidFill>
                <a:latin typeface="Times New Roman" pitchFamily="18" charset="0"/>
              </a:rPr>
              <a:t>2) STRATEGIES TO THE HOST</a:t>
            </a:r>
          </a:p>
        </p:txBody>
      </p:sp>
      <p:sp>
        <p:nvSpPr>
          <p:cNvPr id="11469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68313" y="1989138"/>
            <a:ext cx="8229600" cy="4525962"/>
          </a:xfrm>
        </p:spPr>
        <p:txBody>
          <a:bodyPr/>
          <a:lstStyle/>
          <a:p>
            <a:pPr marL="609600" indent="-609600" eaLnBrk="1" hangingPunct="1">
              <a:buFontTx/>
              <a:buNone/>
              <a:defRPr/>
            </a:pPr>
            <a:r>
              <a:rPr lang="en-US" altLang="ko-KR" smtClean="0">
                <a:latin typeface="Times New Roman" pitchFamily="18" charset="0"/>
              </a:rPr>
              <a:t>1) VACCINE TO BACTERIA AND VIRUS</a:t>
            </a:r>
          </a:p>
          <a:p>
            <a:pPr marL="609600" indent="-609600" eaLnBrk="1" hangingPunct="1">
              <a:buFontTx/>
              <a:buNone/>
              <a:defRPr/>
            </a:pPr>
            <a:endParaRPr lang="en-US" altLang="ko-KR" b="1" smtClean="0">
              <a:solidFill>
                <a:srgbClr val="990000"/>
              </a:solidFill>
              <a:effectLst>
                <a:outerShdw blurRad="38100" dist="38100" dir="2700000" algn="tl">
                  <a:srgbClr val="C0C0C0"/>
                </a:outerShdw>
              </a:effectLst>
              <a:latin typeface="Times New Roman" pitchFamily="18" charset="0"/>
            </a:endParaRPr>
          </a:p>
          <a:p>
            <a:pPr marL="609600" indent="-609600" eaLnBrk="1" hangingPunct="1">
              <a:lnSpc>
                <a:spcPct val="60000"/>
              </a:lnSpc>
              <a:buFontTx/>
              <a:buNone/>
              <a:defRPr/>
            </a:pPr>
            <a:r>
              <a:rPr lang="en-US" altLang="ko-KR" smtClean="0">
                <a:latin typeface="Times New Roman" pitchFamily="18" charset="0"/>
              </a:rPr>
              <a:t>2) MEDICINAL HERBS  AS </a:t>
            </a:r>
          </a:p>
          <a:p>
            <a:pPr marL="609600" indent="-609600" eaLnBrk="1" hangingPunct="1">
              <a:lnSpc>
                <a:spcPct val="60000"/>
              </a:lnSpc>
              <a:buFontTx/>
              <a:buNone/>
              <a:defRPr/>
            </a:pPr>
            <a:endParaRPr lang="en-US" altLang="ko-KR" smtClean="0">
              <a:latin typeface="Times New Roman" pitchFamily="18" charset="0"/>
            </a:endParaRPr>
          </a:p>
          <a:p>
            <a:pPr marL="609600" indent="-609600" eaLnBrk="1" hangingPunct="1">
              <a:lnSpc>
                <a:spcPct val="60000"/>
              </a:lnSpc>
              <a:buFontTx/>
              <a:buNone/>
              <a:defRPr/>
            </a:pPr>
            <a:r>
              <a:rPr lang="en-US" altLang="ko-KR" smtClean="0">
                <a:latin typeface="Times New Roman" pitchFamily="18" charset="0"/>
              </a:rPr>
              <a:t>IMMUNOSTIMULANT TO BACTERIAL D.</a:t>
            </a:r>
          </a:p>
          <a:p>
            <a:pPr marL="609600" indent="-609600" eaLnBrk="1" hangingPunct="1">
              <a:buFontTx/>
              <a:buNone/>
              <a:defRPr/>
            </a:pPr>
            <a:endParaRPr lang="en-US" altLang="ko-KR" smtClean="0">
              <a:latin typeface="Times New Roman" pitchFamily="18" charset="0"/>
            </a:endParaRPr>
          </a:p>
          <a:p>
            <a:pPr marL="609600" indent="-609600" eaLnBrk="1" hangingPunct="1">
              <a:buFontTx/>
              <a:buNone/>
              <a:defRPr/>
            </a:pPr>
            <a:endParaRPr lang="en-US" altLang="ko-KR" smtClean="0">
              <a:latin typeface="Times New Roman" pitchFamily="18" charset="0"/>
            </a:endParaRPr>
          </a:p>
        </p:txBody>
      </p:sp>
      <p:sp>
        <p:nvSpPr>
          <p:cNvPr id="22533" name="Rectangle 5"/>
          <p:cNvSpPr>
            <a:spLocks noChangeArrowheads="1"/>
          </p:cNvSpPr>
          <p:nvPr/>
        </p:nvSpPr>
        <p:spPr bwMode="auto">
          <a:xfrm>
            <a:off x="4648200" y="1600200"/>
            <a:ext cx="4038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 algn="l">
              <a:spcBef>
                <a:spcPct val="20000"/>
              </a:spcBef>
              <a:buFontTx/>
              <a:buChar char="•"/>
            </a:pPr>
            <a:endParaRPr lang="en-GB" sz="2800">
              <a:effectLst/>
            </a:endParaRPr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Slide Number Placeholder 3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F101B134-2CFC-4BFA-8EE7-0E1D5DC2E863}" type="slidenum">
              <a:rPr lang="en-US" altLang="ko-KR"/>
              <a:pPr/>
              <a:t>17</a:t>
            </a:fld>
            <a:endParaRPr lang="en-US" altLang="ko-KR"/>
          </a:p>
        </p:txBody>
      </p:sp>
      <p:sp>
        <p:nvSpPr>
          <p:cNvPr id="23555" name="AutoShape 2"/>
          <p:cNvSpPr>
            <a:spLocks noChangeArrowheads="1"/>
          </p:cNvSpPr>
          <p:nvPr/>
        </p:nvSpPr>
        <p:spPr bwMode="auto">
          <a:xfrm>
            <a:off x="914400" y="914400"/>
            <a:ext cx="2971800" cy="457200"/>
          </a:xfrm>
          <a:prstGeom prst="roundRect">
            <a:avLst>
              <a:gd name="adj" fmla="val 16667"/>
            </a:avLst>
          </a:prstGeom>
          <a:solidFill>
            <a:schemeClr val="accent2"/>
          </a:solidFill>
          <a:ln w="25400">
            <a:solidFill>
              <a:srgbClr val="FF6600"/>
            </a:solidFill>
            <a:round/>
            <a:headEnd/>
            <a:tailEnd/>
          </a:ln>
        </p:spPr>
        <p:txBody>
          <a:bodyPr wrap="none" anchor="ctr"/>
          <a:lstStyle/>
          <a:p>
            <a:r>
              <a:rPr lang="en-US" altLang="ko-KR" sz="2800">
                <a:solidFill>
                  <a:srgbClr val="FF3300"/>
                </a:solidFill>
                <a:effectLst/>
                <a:latin typeface="Times New Roman" pitchFamily="18" charset="0"/>
              </a:rPr>
              <a:t> Type of Vaccines</a:t>
            </a:r>
          </a:p>
        </p:txBody>
      </p:sp>
      <p:sp>
        <p:nvSpPr>
          <p:cNvPr id="23556" name="Text Box 3"/>
          <p:cNvSpPr txBox="1">
            <a:spLocks noChangeArrowheads="1"/>
          </p:cNvSpPr>
          <p:nvPr/>
        </p:nvSpPr>
        <p:spPr bwMode="auto">
          <a:xfrm>
            <a:off x="971550" y="1700213"/>
            <a:ext cx="7772400" cy="4367212"/>
          </a:xfrm>
          <a:prstGeom prst="rect">
            <a:avLst/>
          </a:prstGeom>
          <a:noFill/>
          <a:ln w="25400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l">
              <a:spcBef>
                <a:spcPct val="50000"/>
              </a:spcBef>
            </a:pPr>
            <a:r>
              <a:rPr lang="en-US" altLang="ko-KR" sz="2400">
                <a:solidFill>
                  <a:schemeClr val="tx2"/>
                </a:solidFill>
                <a:effectLst/>
                <a:latin typeface="Times New Roman" pitchFamily="18" charset="0"/>
              </a:rPr>
              <a:t>1</a:t>
            </a:r>
            <a:r>
              <a:rPr lang="en-US" altLang="ko-KR" sz="2800">
                <a:solidFill>
                  <a:schemeClr val="tx2"/>
                </a:solidFill>
                <a:effectLst/>
                <a:latin typeface="Times New Roman" pitchFamily="18" charset="0"/>
              </a:rPr>
              <a:t>. Dead vaccine : Bacteria, Virus</a:t>
            </a:r>
          </a:p>
          <a:p>
            <a:pPr algn="l">
              <a:spcBef>
                <a:spcPct val="50000"/>
              </a:spcBef>
            </a:pPr>
            <a:r>
              <a:rPr lang="en-US" altLang="ko-KR" sz="2800">
                <a:solidFill>
                  <a:schemeClr val="tx2"/>
                </a:solidFill>
                <a:effectLst/>
                <a:latin typeface="Times New Roman" pitchFamily="18" charset="0"/>
              </a:rPr>
              <a:t>      1) Whole cell : FKC, HKC, FK virus</a:t>
            </a:r>
          </a:p>
          <a:p>
            <a:pPr algn="l">
              <a:spcBef>
                <a:spcPct val="50000"/>
              </a:spcBef>
            </a:pPr>
            <a:r>
              <a:rPr lang="en-US" altLang="ko-KR" sz="2800">
                <a:solidFill>
                  <a:schemeClr val="tx2"/>
                </a:solidFill>
                <a:effectLst/>
                <a:latin typeface="Times New Roman" pitchFamily="18" charset="0"/>
              </a:rPr>
              <a:t>      2) Extracted &amp; lysed cell : LPS, sonicated cell</a:t>
            </a:r>
          </a:p>
          <a:p>
            <a:pPr algn="l">
              <a:spcBef>
                <a:spcPct val="50000"/>
              </a:spcBef>
            </a:pPr>
            <a:r>
              <a:rPr lang="en-US" altLang="ko-KR" sz="2800">
                <a:solidFill>
                  <a:schemeClr val="tx2"/>
                </a:solidFill>
                <a:effectLst/>
                <a:latin typeface="Times New Roman" pitchFamily="18" charset="0"/>
              </a:rPr>
              <a:t>      3) Cell metabolite (CM)</a:t>
            </a:r>
          </a:p>
          <a:p>
            <a:pPr algn="l">
              <a:spcBef>
                <a:spcPct val="50000"/>
              </a:spcBef>
            </a:pPr>
            <a:r>
              <a:rPr lang="en-US" altLang="ko-KR" sz="2800">
                <a:solidFill>
                  <a:schemeClr val="tx2"/>
                </a:solidFill>
                <a:effectLst/>
                <a:latin typeface="Times New Roman" pitchFamily="18" charset="0"/>
              </a:rPr>
              <a:t>2. Live vaccine : Virus, Parasite, Bacteria</a:t>
            </a:r>
          </a:p>
          <a:p>
            <a:pPr algn="l">
              <a:spcBef>
                <a:spcPct val="50000"/>
              </a:spcBef>
            </a:pPr>
            <a:r>
              <a:rPr lang="en-US" altLang="ko-KR" sz="2800">
                <a:solidFill>
                  <a:schemeClr val="tx2"/>
                </a:solidFill>
                <a:effectLst/>
                <a:latin typeface="Times New Roman" pitchFamily="18" charset="0"/>
              </a:rPr>
              <a:t>3. Recombinant vaccine: Virus, Bacteria</a:t>
            </a:r>
          </a:p>
          <a:p>
            <a:pPr algn="l">
              <a:spcBef>
                <a:spcPct val="50000"/>
              </a:spcBef>
            </a:pPr>
            <a:r>
              <a:rPr lang="en-US" altLang="ko-KR" sz="2800">
                <a:solidFill>
                  <a:srgbClr val="B2B2B2"/>
                </a:solidFill>
                <a:effectLst/>
                <a:latin typeface="Times New Roman" pitchFamily="18" charset="0"/>
              </a:rPr>
              <a:t>4. DNA vaccine: Virus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6648BA7E-4462-467C-8390-2A6E12388636}" type="slidenum">
              <a:rPr lang="en-US" altLang="ko-KR"/>
              <a:pPr/>
              <a:t>18</a:t>
            </a:fld>
            <a:endParaRPr lang="en-US" altLang="ko-KR"/>
          </a:p>
        </p:txBody>
      </p:sp>
      <p:sp>
        <p:nvSpPr>
          <p:cNvPr id="24579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ko-KR" smtClean="0">
                <a:latin typeface="Times New Roman" pitchFamily="18" charset="0"/>
              </a:rPr>
              <a:t>Summary</a:t>
            </a:r>
          </a:p>
        </p:txBody>
      </p:sp>
      <p:sp>
        <p:nvSpPr>
          <p:cNvPr id="76185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68313" y="1412875"/>
            <a:ext cx="8229600" cy="4525963"/>
          </a:xfrm>
        </p:spPr>
        <p:txBody>
          <a:bodyPr/>
          <a:lstStyle/>
          <a:p>
            <a:pPr eaLnBrk="1" hangingPunct="1">
              <a:lnSpc>
                <a:spcPct val="90000"/>
              </a:lnSpc>
              <a:spcBef>
                <a:spcPct val="0"/>
              </a:spcBef>
              <a:buClr>
                <a:schemeClr val="bg1"/>
              </a:buClr>
              <a:buFontTx/>
              <a:buNone/>
              <a:defRPr/>
            </a:pPr>
            <a:r>
              <a:rPr lang="en-US" altLang="ko-KR" sz="2400" b="1" smtClean="0">
                <a:solidFill>
                  <a:srgbClr val="8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 </a:t>
            </a:r>
            <a:r>
              <a:rPr lang="en-US" altLang="ko-KR" sz="2400" b="1" smtClean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Disease control and Prevention in Mariculture </a:t>
            </a:r>
          </a:p>
          <a:p>
            <a:pPr eaLnBrk="1" hangingPunct="1">
              <a:lnSpc>
                <a:spcPct val="90000"/>
              </a:lnSpc>
              <a:spcBef>
                <a:spcPct val="0"/>
              </a:spcBef>
              <a:buClr>
                <a:schemeClr val="bg1"/>
              </a:buClr>
              <a:buFontTx/>
              <a:buNone/>
              <a:defRPr/>
            </a:pPr>
            <a:endParaRPr lang="en-US" altLang="ko-KR" sz="2400" b="1" smtClean="0">
              <a:effectLst>
                <a:outerShdw blurRad="38100" dist="38100" dir="2700000" algn="tl">
                  <a:srgbClr val="C0C0C0"/>
                </a:outerShdw>
              </a:effectLst>
              <a:latin typeface="Times New Roman" pitchFamily="18" charset="0"/>
            </a:endParaRPr>
          </a:p>
          <a:p>
            <a:pPr eaLnBrk="1" hangingPunct="1">
              <a:lnSpc>
                <a:spcPct val="90000"/>
              </a:lnSpc>
              <a:spcBef>
                <a:spcPct val="0"/>
              </a:spcBef>
              <a:buClr>
                <a:schemeClr val="bg1"/>
              </a:buClr>
              <a:buFontTx/>
              <a:buNone/>
              <a:defRPr/>
            </a:pPr>
            <a:r>
              <a:rPr lang="en-US" altLang="ko-KR" sz="2400" b="1" smtClean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1) </a:t>
            </a:r>
            <a:r>
              <a:rPr lang="en-US" altLang="ko-KR" sz="2400" b="1" smtClean="0">
                <a:solidFill>
                  <a:srgbClr val="94B519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Laboratory </a:t>
            </a:r>
          </a:p>
          <a:p>
            <a:pPr eaLnBrk="1" hangingPunct="1">
              <a:lnSpc>
                <a:spcPct val="90000"/>
              </a:lnSpc>
              <a:spcBef>
                <a:spcPct val="0"/>
              </a:spcBef>
              <a:buClr>
                <a:schemeClr val="bg1"/>
              </a:buClr>
              <a:buFontTx/>
              <a:buNone/>
              <a:defRPr/>
            </a:pPr>
            <a:r>
              <a:rPr lang="en-US" altLang="ko-KR" sz="2400" b="1" smtClean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     -  Develop a new chemotherapeutic drug</a:t>
            </a:r>
          </a:p>
          <a:p>
            <a:pPr eaLnBrk="1" hangingPunct="1">
              <a:lnSpc>
                <a:spcPct val="90000"/>
              </a:lnSpc>
              <a:spcBef>
                <a:spcPct val="0"/>
              </a:spcBef>
              <a:buClr>
                <a:schemeClr val="bg1"/>
              </a:buClr>
              <a:buFontTx/>
              <a:buChar char="-"/>
              <a:defRPr/>
            </a:pPr>
            <a:r>
              <a:rPr lang="en-US" altLang="ko-KR" sz="2400" b="1" smtClean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- Vaccination on major infectious endemic disease</a:t>
            </a:r>
          </a:p>
          <a:p>
            <a:pPr eaLnBrk="1" hangingPunct="1">
              <a:lnSpc>
                <a:spcPct val="90000"/>
              </a:lnSpc>
              <a:spcBef>
                <a:spcPct val="0"/>
              </a:spcBef>
              <a:buClr>
                <a:schemeClr val="bg1"/>
              </a:buClr>
              <a:buFontTx/>
              <a:buChar char="-"/>
              <a:defRPr/>
            </a:pPr>
            <a:r>
              <a:rPr lang="en-US" altLang="ko-KR" sz="2400" b="1" smtClean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- Immunostimulant development with medicinal herbs etc</a:t>
            </a:r>
          </a:p>
          <a:p>
            <a:pPr eaLnBrk="1" hangingPunct="1">
              <a:lnSpc>
                <a:spcPct val="90000"/>
              </a:lnSpc>
              <a:spcBef>
                <a:spcPct val="0"/>
              </a:spcBef>
              <a:buClr>
                <a:schemeClr val="bg1"/>
              </a:buClr>
              <a:buFontTx/>
              <a:buChar char="-"/>
              <a:defRPr/>
            </a:pPr>
            <a:endParaRPr lang="en-US" altLang="ko-KR" sz="2400" b="1" smtClean="0">
              <a:effectLst>
                <a:outerShdw blurRad="38100" dist="38100" dir="2700000" algn="tl">
                  <a:srgbClr val="C0C0C0"/>
                </a:outerShdw>
              </a:effectLst>
              <a:latin typeface="Times New Roman" pitchFamily="18" charset="0"/>
            </a:endParaRPr>
          </a:p>
          <a:p>
            <a:pPr eaLnBrk="1" hangingPunct="1">
              <a:lnSpc>
                <a:spcPct val="90000"/>
              </a:lnSpc>
              <a:spcBef>
                <a:spcPct val="0"/>
              </a:spcBef>
              <a:buClr>
                <a:schemeClr val="bg1"/>
              </a:buClr>
              <a:buFontTx/>
              <a:buNone/>
              <a:defRPr/>
            </a:pPr>
            <a:r>
              <a:rPr lang="en-US" altLang="ko-KR" sz="2400" b="1" smtClean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2) </a:t>
            </a:r>
            <a:r>
              <a:rPr lang="en-US" altLang="ko-KR" sz="2400" b="1" smtClean="0">
                <a:solidFill>
                  <a:srgbClr val="3366CC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Farmer</a:t>
            </a:r>
          </a:p>
          <a:p>
            <a:pPr eaLnBrk="1" hangingPunct="1">
              <a:lnSpc>
                <a:spcPct val="90000"/>
              </a:lnSpc>
              <a:spcBef>
                <a:spcPct val="0"/>
              </a:spcBef>
              <a:buClr>
                <a:schemeClr val="bg1"/>
              </a:buClr>
              <a:buFontTx/>
              <a:buChar char="-"/>
              <a:defRPr/>
            </a:pPr>
            <a:r>
              <a:rPr lang="en-US" altLang="ko-KR" sz="2400" b="1" smtClean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 - </a:t>
            </a:r>
            <a:r>
              <a:rPr lang="en-US" altLang="ko-KR" sz="2400" b="1" smtClean="0">
                <a:solidFill>
                  <a:srgbClr val="FF33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Use to disinfectant</a:t>
            </a:r>
            <a:r>
              <a:rPr lang="en-US" altLang="ko-KR" sz="2400" b="1" smtClean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 in land based culturing farm for prevention from pathogen spreading  </a:t>
            </a:r>
          </a:p>
          <a:p>
            <a:pPr eaLnBrk="1" hangingPunct="1">
              <a:lnSpc>
                <a:spcPct val="90000"/>
              </a:lnSpc>
              <a:spcBef>
                <a:spcPct val="0"/>
              </a:spcBef>
              <a:buClr>
                <a:schemeClr val="bg1"/>
              </a:buClr>
              <a:buFontTx/>
              <a:buChar char="-"/>
              <a:defRPr/>
            </a:pPr>
            <a:r>
              <a:rPr lang="en-US" altLang="ko-KR" sz="2400" b="1" smtClean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- Substituted moist pellet to the commercial </a:t>
            </a:r>
            <a:r>
              <a:rPr lang="en-US" altLang="ko-KR" sz="2400" b="1" smtClean="0">
                <a:solidFill>
                  <a:srgbClr val="FF33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extruded pellet</a:t>
            </a:r>
            <a:r>
              <a:rPr lang="en-US" altLang="ko-KR" sz="2400" b="1" smtClean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 </a:t>
            </a:r>
          </a:p>
          <a:p>
            <a:pPr eaLnBrk="1" hangingPunct="1">
              <a:lnSpc>
                <a:spcPct val="90000"/>
              </a:lnSpc>
              <a:spcBef>
                <a:spcPct val="0"/>
              </a:spcBef>
              <a:buClr>
                <a:schemeClr val="bg1"/>
              </a:buClr>
              <a:buFontTx/>
              <a:buNone/>
              <a:defRPr/>
            </a:pPr>
            <a:r>
              <a:rPr lang="en-US" altLang="ko-KR" sz="2400" b="1" smtClean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    </a:t>
            </a:r>
            <a:endParaRPr lang="en-US" altLang="ko-KR" sz="2400" b="1" smtClean="0">
              <a:solidFill>
                <a:srgbClr val="800000"/>
              </a:solidFill>
              <a:effectLst>
                <a:outerShdw blurRad="38100" dist="38100" dir="2700000" algn="tl">
                  <a:srgbClr val="C0C0C0"/>
                </a:outerShdw>
              </a:effectLst>
              <a:latin typeface="Times New Roman" pitchFamily="18" charset="0"/>
            </a:endParaRPr>
          </a:p>
          <a:p>
            <a:pPr eaLnBrk="1" hangingPunct="1">
              <a:lnSpc>
                <a:spcPct val="90000"/>
              </a:lnSpc>
              <a:buFont typeface="Wingdings 2" pitchFamily="18" charset="2"/>
              <a:buNone/>
              <a:defRPr/>
            </a:pPr>
            <a:endParaRPr lang="en-US" altLang="ko-KR" sz="2400" smtClean="0">
              <a:latin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</TotalTime>
  <Words>739</Words>
  <Application>Microsoft Office PowerPoint</Application>
  <PresentationFormat>On-screen Show (4:3)</PresentationFormat>
  <Paragraphs>215</Paragraphs>
  <Slides>18</Slides>
  <Notes>17</Notes>
  <HiddenSlides>0</HiddenSlides>
  <MMClips>0</MMClips>
  <ScaleCrop>false</ScaleCrop>
  <HeadingPairs>
    <vt:vector size="6" baseType="variant">
      <vt:variant>
        <vt:lpstr>Fonts Used</vt:lpstr>
      </vt:variant>
      <vt:variant>
        <vt:i4>10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29" baseType="lpstr">
      <vt:lpstr>맑은 고딕</vt:lpstr>
      <vt:lpstr>Arial</vt:lpstr>
      <vt:lpstr>Batang</vt:lpstr>
      <vt:lpstr>Calibri</vt:lpstr>
      <vt:lpstr>굴림</vt:lpstr>
      <vt:lpstr>HY헤드라인M</vt:lpstr>
      <vt:lpstr>Times New Roman</vt:lpstr>
      <vt:lpstr>Wingdings</vt:lpstr>
      <vt:lpstr>Wingdings 2</vt:lpstr>
      <vt:lpstr>신명조</vt:lpstr>
      <vt:lpstr>Office Theme</vt:lpstr>
      <vt:lpstr>General characteristics of fish disease</vt:lpstr>
      <vt:lpstr>PowerPoint Presentation</vt:lpstr>
      <vt:lpstr>PowerPoint Presentation</vt:lpstr>
      <vt:lpstr>PowerPoint Presentation</vt:lpstr>
      <vt:lpstr>PowerPoint Presentation</vt:lpstr>
      <vt:lpstr>Bacterial Disease</vt:lpstr>
      <vt:lpstr>PowerPoint Presentation</vt:lpstr>
      <vt:lpstr>PowerPoint Presentation</vt:lpstr>
      <vt:lpstr>PowerPoint Presentation</vt:lpstr>
      <vt:lpstr>Parasitic Disease</vt:lpstr>
      <vt:lpstr>  Scuticociliatosis</vt:lpstr>
      <vt:lpstr>PowerPoint Presentation</vt:lpstr>
      <vt:lpstr>PowerPoint Presentation</vt:lpstr>
      <vt:lpstr>PowerPoint Presentation</vt:lpstr>
      <vt:lpstr>1) STRATEGY TO THE PATHGEN  (CHEMOTHERAPY)</vt:lpstr>
      <vt:lpstr>2) STRATEGIES TO THE HOST</vt:lpstr>
      <vt:lpstr>PowerPoint Presentation</vt:lpstr>
      <vt:lpstr>Summary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hp</dc:creator>
  <cp:lastModifiedBy>Windows User</cp:lastModifiedBy>
  <cp:revision>4</cp:revision>
  <dcterms:created xsi:type="dcterms:W3CDTF">2006-08-16T00:00:00Z</dcterms:created>
  <dcterms:modified xsi:type="dcterms:W3CDTF">2020-12-01T06:28:41Z</dcterms:modified>
</cp:coreProperties>
</file>