
<file path=[Content_Types].xml><?xml version="1.0" encoding="utf-8"?>
<Types xmlns="http://schemas.openxmlformats.org/package/2006/content-types">
  <Default Extension="png" ContentType="image/png"/>
  <Default Extension="jpeg" ContentType="image/jpeg"/>
  <Default Extension="emf" ContentType="image/x-emf"/>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2" r:id="rId1"/>
  </p:sldMasterIdLst>
  <p:sldIdLst>
    <p:sldId id="256" r:id="rId2"/>
    <p:sldId id="257" r:id="rId3"/>
    <p:sldId id="258" r:id="rId4"/>
    <p:sldId id="264" r:id="rId5"/>
    <p:sldId id="265" r:id="rId6"/>
    <p:sldId id="259" r:id="rId7"/>
    <p:sldId id="260" r:id="rId8"/>
    <p:sldId id="267" r:id="rId9"/>
    <p:sldId id="268" r:id="rId10"/>
    <p:sldId id="270" r:id="rId11"/>
    <p:sldId id="269" r:id="rId12"/>
    <p:sldId id="262" r:id="rId13"/>
    <p:sldId id="263" r:id="rId14"/>
    <p:sldId id="266" r:id="rId15"/>
    <p:sldId id="271" r:id="rId16"/>
    <p:sldId id="272" r:id="rId17"/>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109" d="100"/>
          <a:sy n="109" d="100"/>
        </p:scale>
        <p:origin x="636" y="108"/>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6843" y="2059012"/>
            <a:ext cx="12195668" cy="1828800"/>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365759" y="2166364"/>
            <a:ext cx="11471565" cy="1739347"/>
          </a:xfrm>
        </p:spPr>
        <p:txBody>
          <a:bodyPr tIns="45720" bIns="45720" anchor="ctr">
            <a:normAutofit/>
          </a:bodyPr>
          <a:lstStyle>
            <a:lvl1pPr algn="ctr">
              <a:lnSpc>
                <a:spcPct val="80000"/>
              </a:lnSpc>
              <a:defRPr sz="6000" spc="150" baseline="0"/>
            </a:lvl1pPr>
          </a:lstStyle>
          <a:p>
            <a:r>
              <a:rPr lang="en-US" smtClean="0"/>
              <a:t>Click to edit Master title style</a:t>
            </a:r>
            <a:endParaRPr lang="en-US" dirty="0"/>
          </a:p>
        </p:txBody>
      </p:sp>
      <p:sp>
        <p:nvSpPr>
          <p:cNvPr id="3" name="Subtitle 2"/>
          <p:cNvSpPr>
            <a:spLocks noGrp="1"/>
          </p:cNvSpPr>
          <p:nvPr>
            <p:ph type="subTitle" idx="1"/>
          </p:nvPr>
        </p:nvSpPr>
        <p:spPr>
          <a:xfrm>
            <a:off x="1524000" y="3996250"/>
            <a:ext cx="9144000" cy="1309255"/>
          </a:xfrm>
        </p:spPr>
        <p:txBody>
          <a:bodyPr>
            <a:normAutofit/>
          </a:bodyPr>
          <a:lstStyle>
            <a:lvl1pPr marL="0" indent="0" algn="ctr">
              <a:buNone/>
              <a:defRPr sz="2000"/>
            </a:lvl1pPr>
            <a:lvl2pPr marL="457200" indent="0" algn="ctr">
              <a:buNone/>
              <a:defRPr sz="2000"/>
            </a:lvl2pPr>
            <a:lvl3pPr marL="914400" indent="0" algn="ctr">
              <a:buNone/>
              <a:defRPr sz="20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9CF88B0D-08F2-40A7-8126-86CD776562AB}" type="datetimeFigureOut">
              <a:rPr lang="en-IN" smtClean="0"/>
              <a:t>08-12-2020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F59DC3C6-2A39-418F-B86A-1977253BAED8}" type="slidenum">
              <a:rPr lang="en-IN" smtClean="0"/>
              <a:t>‹#›</a:t>
            </a:fld>
            <a:endParaRPr lang="en-IN"/>
          </a:p>
        </p:txBody>
      </p:sp>
    </p:spTree>
    <p:extLst>
      <p:ext uri="{BB962C8B-B14F-4D97-AF65-F5344CB8AC3E}">
        <p14:creationId xmlns:p14="http://schemas.microsoft.com/office/powerpoint/2010/main" val="2136095071"/>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9CF88B0D-08F2-40A7-8126-86CD776562AB}" type="datetimeFigureOut">
              <a:rPr lang="en-IN" smtClean="0"/>
              <a:t>08-12-2020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F59DC3C6-2A39-418F-B86A-1977253BAED8}" type="slidenum">
              <a:rPr lang="en-IN" smtClean="0"/>
              <a:t>‹#›</a:t>
            </a:fld>
            <a:endParaRPr lang="en-IN"/>
          </a:p>
        </p:txBody>
      </p:sp>
    </p:spTree>
    <p:extLst>
      <p:ext uri="{BB962C8B-B14F-4D97-AF65-F5344CB8AC3E}">
        <p14:creationId xmlns:p14="http://schemas.microsoft.com/office/powerpoint/2010/main" val="44517221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Ref idx="1001">
        <a:schemeClr val="bg1"/>
      </p:bgRef>
    </p:bg>
    <p:spTree>
      <p:nvGrpSpPr>
        <p:cNvPr id="1" name=""/>
        <p:cNvGrpSpPr/>
        <p:nvPr/>
      </p:nvGrpSpPr>
      <p:grpSpPr>
        <a:xfrm>
          <a:off x="0" y="0"/>
          <a:ext cx="0" cy="0"/>
          <a:chOff x="0" y="0"/>
          <a:chExt cx="0" cy="0"/>
        </a:xfrm>
      </p:grpSpPr>
      <p:sp>
        <p:nvSpPr>
          <p:cNvPr id="7" name="Rectangle 6"/>
          <p:cNvSpPr/>
          <p:nvPr/>
        </p:nvSpPr>
        <p:spPr>
          <a:xfrm>
            <a:off x="-6843" y="2059012"/>
            <a:ext cx="12195668" cy="18288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833191" y="2208879"/>
            <a:ext cx="10515600" cy="1676400"/>
          </a:xfrm>
        </p:spPr>
        <p:txBody>
          <a:bodyPr anchor="ctr">
            <a:noAutofit/>
          </a:bodyPr>
          <a:lstStyle>
            <a:lvl1pPr algn="ctr">
              <a:lnSpc>
                <a:spcPct val="80000"/>
              </a:lnSpc>
              <a:defRPr sz="6000" b="0" spc="150" baseline="0">
                <a:solidFill>
                  <a:schemeClr val="bg1"/>
                </a:solidFill>
              </a:defRPr>
            </a:lvl1pPr>
          </a:lstStyle>
          <a:p>
            <a:r>
              <a:rPr lang="en-US" smtClean="0"/>
              <a:t>Click to edit Master title style</a:t>
            </a:r>
            <a:endParaRPr lang="en-US" dirty="0"/>
          </a:p>
        </p:txBody>
      </p:sp>
      <p:sp>
        <p:nvSpPr>
          <p:cNvPr id="3" name="Text Placeholder 2"/>
          <p:cNvSpPr>
            <a:spLocks noGrp="1"/>
          </p:cNvSpPr>
          <p:nvPr>
            <p:ph type="body" idx="1"/>
          </p:nvPr>
        </p:nvSpPr>
        <p:spPr>
          <a:xfrm>
            <a:off x="833191" y="4010334"/>
            <a:ext cx="10515600" cy="1174639"/>
          </a:xfrm>
        </p:spPr>
        <p:txBody>
          <a:bodyPr anchor="t">
            <a:normAutofit/>
          </a:bodyPr>
          <a:lstStyle>
            <a:lvl1pPr marL="0" indent="0" algn="ctr">
              <a:buNone/>
              <a:defRPr sz="2000">
                <a:solidFill>
                  <a:schemeClr val="tx2"/>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lvl1pPr>
              <a:defRPr>
                <a:solidFill>
                  <a:schemeClr val="tx2"/>
                </a:solidFill>
              </a:defRPr>
            </a:lvl1pPr>
          </a:lstStyle>
          <a:p>
            <a:fld id="{9CF88B0D-08F2-40A7-8126-86CD776562AB}" type="datetimeFigureOut">
              <a:rPr lang="en-IN" smtClean="0"/>
              <a:t>08-12-2020</a:t>
            </a:fld>
            <a:endParaRPr lang="en-IN"/>
          </a:p>
        </p:txBody>
      </p:sp>
      <p:sp>
        <p:nvSpPr>
          <p:cNvPr id="5" name="Footer Placeholder 4"/>
          <p:cNvSpPr>
            <a:spLocks noGrp="1"/>
          </p:cNvSpPr>
          <p:nvPr>
            <p:ph type="ftr" sz="quarter" idx="11"/>
          </p:nvPr>
        </p:nvSpPr>
        <p:spPr/>
        <p:txBody>
          <a:bodyPr/>
          <a:lstStyle>
            <a:lvl1pPr>
              <a:defRPr>
                <a:solidFill>
                  <a:schemeClr val="tx2"/>
                </a:solidFill>
              </a:defRPr>
            </a:lvl1pPr>
          </a:lstStyle>
          <a:p>
            <a:endParaRPr lang="en-IN"/>
          </a:p>
        </p:txBody>
      </p:sp>
      <p:sp>
        <p:nvSpPr>
          <p:cNvPr id="6" name="Slide Number Placeholder 5"/>
          <p:cNvSpPr>
            <a:spLocks noGrp="1"/>
          </p:cNvSpPr>
          <p:nvPr>
            <p:ph type="sldNum" sz="quarter" idx="12"/>
          </p:nvPr>
        </p:nvSpPr>
        <p:spPr/>
        <p:txBody>
          <a:bodyPr/>
          <a:lstStyle>
            <a:lvl1pPr>
              <a:defRPr>
                <a:solidFill>
                  <a:schemeClr val="tx2"/>
                </a:solidFill>
              </a:defRPr>
            </a:lvl1pPr>
          </a:lstStyle>
          <a:p>
            <a:fld id="{F59DC3C6-2A39-418F-B86A-1977253BAED8}" type="slidenum">
              <a:rPr lang="en-IN" smtClean="0"/>
              <a:t>‹#›</a:t>
            </a:fld>
            <a:endParaRPr lang="en-IN"/>
          </a:p>
        </p:txBody>
      </p:sp>
    </p:spTree>
    <p:extLst>
      <p:ext uri="{BB962C8B-B14F-4D97-AF65-F5344CB8AC3E}">
        <p14:creationId xmlns:p14="http://schemas.microsoft.com/office/powerpoint/2010/main" val="3703279082"/>
      </p:ext>
    </p:extLst>
  </p:cSld>
  <p:clrMapOvr>
    <a:overrideClrMapping bg1="lt1" tx1="dk1" bg2="lt2" tx2="dk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1205344" y="2011680"/>
            <a:ext cx="4754880" cy="4206240"/>
          </a:xfrm>
        </p:spPr>
        <p:txBody>
          <a:bodyPr/>
          <a:lstStyle>
            <a:lvl1pPr>
              <a:defRPr sz="22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6230391" y="2011680"/>
            <a:ext cx="4754880" cy="4206240"/>
          </a:xfrm>
        </p:spPr>
        <p:txBody>
          <a:bodyPr/>
          <a:lstStyle>
            <a:lvl1pPr>
              <a:defRPr sz="22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9CF88B0D-08F2-40A7-8126-86CD776562AB}" type="datetimeFigureOut">
              <a:rPr lang="en-IN" smtClean="0"/>
              <a:t>08-12-2020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F59DC3C6-2A39-418F-B86A-1977253BAED8}" type="slidenum">
              <a:rPr lang="en-IN" smtClean="0"/>
              <a:t>‹#›</a:t>
            </a:fld>
            <a:endParaRPr lang="en-IN"/>
          </a:p>
        </p:txBody>
      </p:sp>
    </p:spTree>
    <p:extLst>
      <p:ext uri="{BB962C8B-B14F-4D97-AF65-F5344CB8AC3E}">
        <p14:creationId xmlns:p14="http://schemas.microsoft.com/office/powerpoint/2010/main" val="144246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1207008" y="1913470"/>
            <a:ext cx="4754880" cy="743094"/>
          </a:xfrm>
        </p:spPr>
        <p:txBody>
          <a:bodyPr anchor="ctr">
            <a:normAutofit/>
          </a:bodyPr>
          <a:lstStyle>
            <a:lvl1pPr marL="0" indent="0">
              <a:buNone/>
              <a:defRPr sz="21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1207008" y="2656566"/>
            <a:ext cx="4754880" cy="3566160"/>
          </a:xfrm>
        </p:spPr>
        <p:txBody>
          <a:bodyPr/>
          <a:lstStyle>
            <a:lvl1pPr>
              <a:defRPr sz="22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6231230" y="1913470"/>
            <a:ext cx="4754880" cy="743094"/>
          </a:xfrm>
        </p:spPr>
        <p:txBody>
          <a:bodyPr anchor="ctr">
            <a:normAutofit/>
          </a:bodyPr>
          <a:lstStyle>
            <a:lvl1pPr marL="0" indent="0">
              <a:buNone/>
              <a:defRPr sz="21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231230" y="2656564"/>
            <a:ext cx="4754880" cy="3566160"/>
          </a:xfrm>
        </p:spPr>
        <p:txBody>
          <a:bodyPr/>
          <a:lstStyle>
            <a:lvl1pPr>
              <a:defRPr sz="22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9CF88B0D-08F2-40A7-8126-86CD776562AB}" type="datetimeFigureOut">
              <a:rPr lang="en-IN" smtClean="0"/>
              <a:t>08-12-2020</a:t>
            </a:fld>
            <a:endParaRPr lang="en-IN"/>
          </a:p>
        </p:txBody>
      </p:sp>
      <p:sp>
        <p:nvSpPr>
          <p:cNvPr id="8" name="Footer Placeholder 7"/>
          <p:cNvSpPr>
            <a:spLocks noGrp="1"/>
          </p:cNvSpPr>
          <p:nvPr>
            <p:ph type="ftr" sz="quarter" idx="11"/>
          </p:nvPr>
        </p:nvSpPr>
        <p:spPr/>
        <p:txBody>
          <a:bodyPr/>
          <a:lstStyle/>
          <a:p>
            <a:endParaRPr lang="en-IN"/>
          </a:p>
        </p:txBody>
      </p:sp>
      <p:sp>
        <p:nvSpPr>
          <p:cNvPr id="9" name="Slide Number Placeholder 8"/>
          <p:cNvSpPr>
            <a:spLocks noGrp="1"/>
          </p:cNvSpPr>
          <p:nvPr>
            <p:ph type="sldNum" sz="quarter" idx="12"/>
          </p:nvPr>
        </p:nvSpPr>
        <p:spPr/>
        <p:txBody>
          <a:bodyPr/>
          <a:lstStyle/>
          <a:p>
            <a:fld id="{F59DC3C6-2A39-418F-B86A-1977253BAED8}" type="slidenum">
              <a:rPr lang="en-IN" smtClean="0"/>
              <a:t>‹#›</a:t>
            </a:fld>
            <a:endParaRPr lang="en-IN"/>
          </a:p>
        </p:txBody>
      </p:sp>
    </p:spTree>
    <p:extLst>
      <p:ext uri="{BB962C8B-B14F-4D97-AF65-F5344CB8AC3E}">
        <p14:creationId xmlns:p14="http://schemas.microsoft.com/office/powerpoint/2010/main" val="83286482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9CF88B0D-08F2-40A7-8126-86CD776562AB}" type="datetimeFigureOut">
              <a:rPr lang="en-IN" smtClean="0"/>
              <a:t>08-12-2020</a:t>
            </a:fld>
            <a:endParaRPr lang="en-IN"/>
          </a:p>
        </p:txBody>
      </p:sp>
      <p:sp>
        <p:nvSpPr>
          <p:cNvPr id="4" name="Footer Placeholder 3"/>
          <p:cNvSpPr>
            <a:spLocks noGrp="1"/>
          </p:cNvSpPr>
          <p:nvPr>
            <p:ph type="ftr" sz="quarter" idx="11"/>
          </p:nvPr>
        </p:nvSpPr>
        <p:spPr/>
        <p:txBody>
          <a:bodyPr/>
          <a:lstStyle/>
          <a:p>
            <a:endParaRPr lang="en-IN"/>
          </a:p>
        </p:txBody>
      </p:sp>
      <p:sp>
        <p:nvSpPr>
          <p:cNvPr id="5" name="Slide Number Placeholder 4"/>
          <p:cNvSpPr>
            <a:spLocks noGrp="1"/>
          </p:cNvSpPr>
          <p:nvPr>
            <p:ph type="sldNum" sz="quarter" idx="12"/>
          </p:nvPr>
        </p:nvSpPr>
        <p:spPr/>
        <p:txBody>
          <a:bodyPr/>
          <a:lstStyle/>
          <a:p>
            <a:fld id="{F59DC3C6-2A39-418F-B86A-1977253BAED8}" type="slidenum">
              <a:rPr lang="en-IN" smtClean="0"/>
              <a:t>‹#›</a:t>
            </a:fld>
            <a:endParaRPr lang="en-IN"/>
          </a:p>
        </p:txBody>
      </p:sp>
    </p:spTree>
    <p:extLst>
      <p:ext uri="{BB962C8B-B14F-4D97-AF65-F5344CB8AC3E}">
        <p14:creationId xmlns:p14="http://schemas.microsoft.com/office/powerpoint/2010/main" val="105327840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9CF88B0D-08F2-40A7-8126-86CD776562AB}" type="datetimeFigureOut">
              <a:rPr lang="en-IN" smtClean="0"/>
              <a:t>08-12-2020</a:t>
            </a:fld>
            <a:endParaRPr lang="en-IN"/>
          </a:p>
        </p:txBody>
      </p:sp>
      <p:sp>
        <p:nvSpPr>
          <p:cNvPr id="3" name="Footer Placeholder 2"/>
          <p:cNvSpPr>
            <a:spLocks noGrp="1"/>
          </p:cNvSpPr>
          <p:nvPr>
            <p:ph type="ftr" sz="quarter" idx="11"/>
          </p:nvPr>
        </p:nvSpPr>
        <p:spPr/>
        <p:txBody>
          <a:bodyPr/>
          <a:lstStyle/>
          <a:p>
            <a:endParaRPr lang="en-IN"/>
          </a:p>
        </p:txBody>
      </p:sp>
      <p:sp>
        <p:nvSpPr>
          <p:cNvPr id="4" name="Slide Number Placeholder 3"/>
          <p:cNvSpPr>
            <a:spLocks noGrp="1"/>
          </p:cNvSpPr>
          <p:nvPr>
            <p:ph type="sldNum" sz="quarter" idx="12"/>
          </p:nvPr>
        </p:nvSpPr>
        <p:spPr/>
        <p:txBody>
          <a:bodyPr/>
          <a:lstStyle/>
          <a:p>
            <a:fld id="{F59DC3C6-2A39-418F-B86A-1977253BAED8}" type="slidenum">
              <a:rPr lang="en-IN" smtClean="0"/>
              <a:t>‹#›</a:t>
            </a:fld>
            <a:endParaRPr lang="en-IN"/>
          </a:p>
        </p:txBody>
      </p:sp>
    </p:spTree>
    <p:extLst>
      <p:ext uri="{BB962C8B-B14F-4D97-AF65-F5344CB8AC3E}">
        <p14:creationId xmlns:p14="http://schemas.microsoft.com/office/powerpoint/2010/main" val="200913574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8" name="Title 7"/>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a:xfrm>
            <a:off x="1207008" y="2120054"/>
            <a:ext cx="6126480" cy="4114800"/>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7789023" y="2147486"/>
            <a:ext cx="3200400" cy="3432319"/>
          </a:xfrm>
        </p:spPr>
        <p:txBody>
          <a:bodyPr>
            <a:normAutofit/>
          </a:bodyPr>
          <a:lstStyle>
            <a:lvl1pPr marL="0" indent="0">
              <a:lnSpc>
                <a:spcPct val="95000"/>
              </a:lnSpc>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p>
            <a:fld id="{9CF88B0D-08F2-40A7-8126-86CD776562AB}" type="datetimeFigureOut">
              <a:rPr lang="en-IN" smtClean="0"/>
              <a:t>08-12-2020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F59DC3C6-2A39-418F-B86A-1977253BAED8}" type="slidenum">
              <a:rPr lang="en-IN" smtClean="0"/>
              <a:t>‹#›</a:t>
            </a:fld>
            <a:endParaRPr lang="en-IN"/>
          </a:p>
        </p:txBody>
      </p:sp>
    </p:spTree>
    <p:extLst>
      <p:ext uri="{BB962C8B-B14F-4D97-AF65-F5344CB8AC3E}">
        <p14:creationId xmlns:p14="http://schemas.microsoft.com/office/powerpoint/2010/main" val="81698602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8" name="Title 7"/>
          <p:cNvSpPr>
            <a:spLocks noGrp="1"/>
          </p:cNvSpPr>
          <p:nvPr>
            <p:ph type="title"/>
          </p:nvPr>
        </p:nvSpPr>
        <p:spPr/>
        <p:txBody>
          <a:body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1280160" y="2211494"/>
            <a:ext cx="6126480" cy="3931920"/>
          </a:xfrm>
          <a:solidFill>
            <a:schemeClr val="tx2">
              <a:lumMod val="60000"/>
              <a:lumOff val="40000"/>
            </a:schemeClr>
          </a:solidFill>
        </p:spPr>
        <p:txBody>
          <a:bodyPr tIns="365760" anchor="t"/>
          <a:lstStyle>
            <a:lvl1pPr marL="0" indent="0" algn="ctr">
              <a:buNone/>
              <a:defRPr sz="3200">
                <a:solidFill>
                  <a:schemeClr val="tx1">
                    <a:lumMod val="50000"/>
                  </a:schemeClr>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7790688" y="2150621"/>
            <a:ext cx="3200400" cy="3429000"/>
          </a:xfrm>
        </p:spPr>
        <p:txBody>
          <a:bodyPr>
            <a:normAutofit/>
          </a:bodyPr>
          <a:lstStyle>
            <a:lvl1pPr marL="0" indent="0">
              <a:lnSpc>
                <a:spcPct val="95000"/>
              </a:lnSpc>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p>
            <a:fld id="{9CF88B0D-08F2-40A7-8126-86CD776562AB}" type="datetimeFigureOut">
              <a:rPr lang="en-IN" smtClean="0"/>
              <a:t>08-12-2020</a:t>
            </a:fld>
            <a:endParaRPr lang="en-IN"/>
          </a:p>
        </p:txBody>
      </p:sp>
      <p:sp>
        <p:nvSpPr>
          <p:cNvPr id="6" name="Footer Placeholder 5"/>
          <p:cNvSpPr>
            <a:spLocks noGrp="1"/>
          </p:cNvSpPr>
          <p:nvPr>
            <p:ph type="ftr" sz="quarter" idx="11"/>
          </p:nvPr>
        </p:nvSpPr>
        <p:spPr/>
        <p:txBody>
          <a:bodyPr/>
          <a:lstStyle/>
          <a:p>
            <a:endParaRPr lang="en-IN"/>
          </a:p>
        </p:txBody>
      </p:sp>
      <p:sp>
        <p:nvSpPr>
          <p:cNvPr id="7" name="Slide Number Placeholder 6"/>
          <p:cNvSpPr>
            <a:spLocks noGrp="1"/>
          </p:cNvSpPr>
          <p:nvPr>
            <p:ph type="sldNum" sz="quarter" idx="12"/>
          </p:nvPr>
        </p:nvSpPr>
        <p:spPr/>
        <p:txBody>
          <a:bodyPr/>
          <a:lstStyle/>
          <a:p>
            <a:fld id="{F59DC3C6-2A39-418F-B86A-1977253BAED8}" type="slidenum">
              <a:rPr lang="en-IN" smtClean="0"/>
              <a:t>‹#›</a:t>
            </a:fld>
            <a:endParaRPr lang="en-IN"/>
          </a:p>
        </p:txBody>
      </p:sp>
    </p:spTree>
    <p:extLst>
      <p:ext uri="{BB962C8B-B14F-4D97-AF65-F5344CB8AC3E}">
        <p14:creationId xmlns:p14="http://schemas.microsoft.com/office/powerpoint/2010/main" val="171081210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9CF88B0D-08F2-40A7-8126-86CD776562AB}" type="datetimeFigureOut">
              <a:rPr lang="en-IN" smtClean="0"/>
              <a:t>08-12-2020</a:t>
            </a:fld>
            <a:endParaRPr lang="en-IN"/>
          </a:p>
        </p:txBody>
      </p:sp>
      <p:sp>
        <p:nvSpPr>
          <p:cNvPr id="5" name="Footer Placeholder 4"/>
          <p:cNvSpPr>
            <a:spLocks noGrp="1"/>
          </p:cNvSpPr>
          <p:nvPr>
            <p:ph type="ftr" sz="quarter" idx="11"/>
          </p:nvPr>
        </p:nvSpPr>
        <p:spPr/>
        <p:txBody>
          <a:bodyPr/>
          <a:lstStyle/>
          <a:p>
            <a:endParaRPr lang="en-IN"/>
          </a:p>
        </p:txBody>
      </p:sp>
      <p:sp>
        <p:nvSpPr>
          <p:cNvPr id="6" name="Slide Number Placeholder 5"/>
          <p:cNvSpPr>
            <a:spLocks noGrp="1"/>
          </p:cNvSpPr>
          <p:nvPr>
            <p:ph type="sldNum" sz="quarter" idx="12"/>
          </p:nvPr>
        </p:nvSpPr>
        <p:spPr/>
        <p:txBody>
          <a:bodyPr/>
          <a:lstStyle/>
          <a:p>
            <a:fld id="{F59DC3C6-2A39-418F-B86A-1977253BAED8}" type="slidenum">
              <a:rPr lang="en-IN" smtClean="0"/>
              <a:t>‹#›</a:t>
            </a:fld>
            <a:endParaRPr lang="en-IN"/>
          </a:p>
        </p:txBody>
      </p:sp>
    </p:spTree>
    <p:extLst>
      <p:ext uri="{BB962C8B-B14F-4D97-AF65-F5344CB8AC3E}">
        <p14:creationId xmlns:p14="http://schemas.microsoft.com/office/powerpoint/2010/main" val="180160027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7" name="Rectangle 6"/>
          <p:cNvSpPr/>
          <p:nvPr/>
        </p:nvSpPr>
        <p:spPr>
          <a:xfrm>
            <a:off x="9019312" y="0"/>
            <a:ext cx="2743200" cy="6858000"/>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Vertical Title 1"/>
          <p:cNvSpPr>
            <a:spLocks noGrp="1"/>
          </p:cNvSpPr>
          <p:nvPr>
            <p:ph type="title" orient="vert"/>
          </p:nvPr>
        </p:nvSpPr>
        <p:spPr>
          <a:xfrm>
            <a:off x="9160624" y="274638"/>
            <a:ext cx="2402380" cy="5897562"/>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838199" y="274638"/>
            <a:ext cx="7973291" cy="5897562"/>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a:xfrm>
            <a:off x="838200" y="6422854"/>
            <a:ext cx="2743196" cy="365125"/>
          </a:xfrm>
        </p:spPr>
        <p:txBody>
          <a:bodyPr/>
          <a:lstStyle/>
          <a:p>
            <a:fld id="{9CF88B0D-08F2-40A7-8126-86CD776562AB}" type="datetimeFigureOut">
              <a:rPr lang="en-IN" smtClean="0"/>
              <a:t>08-12-2020</a:t>
            </a:fld>
            <a:endParaRPr lang="en-IN"/>
          </a:p>
        </p:txBody>
      </p:sp>
      <p:sp>
        <p:nvSpPr>
          <p:cNvPr id="5" name="Footer Placeholder 4"/>
          <p:cNvSpPr>
            <a:spLocks noGrp="1"/>
          </p:cNvSpPr>
          <p:nvPr>
            <p:ph type="ftr" sz="quarter" idx="11"/>
          </p:nvPr>
        </p:nvSpPr>
        <p:spPr>
          <a:xfrm>
            <a:off x="3776135" y="6422854"/>
            <a:ext cx="4279669" cy="365125"/>
          </a:xfrm>
        </p:spPr>
        <p:txBody>
          <a:bodyPr/>
          <a:lstStyle/>
          <a:p>
            <a:endParaRPr lang="en-IN"/>
          </a:p>
        </p:txBody>
      </p:sp>
      <p:sp>
        <p:nvSpPr>
          <p:cNvPr id="6" name="Slide Number Placeholder 5"/>
          <p:cNvSpPr>
            <a:spLocks noGrp="1"/>
          </p:cNvSpPr>
          <p:nvPr>
            <p:ph type="sldNum" sz="quarter" idx="12"/>
          </p:nvPr>
        </p:nvSpPr>
        <p:spPr>
          <a:xfrm>
            <a:off x="8073048" y="6422854"/>
            <a:ext cx="879759" cy="365125"/>
          </a:xfrm>
        </p:spPr>
        <p:txBody>
          <a:bodyPr/>
          <a:lstStyle/>
          <a:p>
            <a:fld id="{F59DC3C6-2A39-418F-B86A-1977253BAED8}" type="slidenum">
              <a:rPr lang="en-IN" smtClean="0"/>
              <a:t>‹#›</a:t>
            </a:fld>
            <a:endParaRPr lang="en-IN"/>
          </a:p>
        </p:txBody>
      </p:sp>
    </p:spTree>
    <p:extLst>
      <p:ext uri="{BB962C8B-B14F-4D97-AF65-F5344CB8AC3E}">
        <p14:creationId xmlns:p14="http://schemas.microsoft.com/office/powerpoint/2010/main" val="393368763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2"/>
      </p:bgRef>
    </p:bg>
    <p:spTree>
      <p:nvGrpSpPr>
        <p:cNvPr id="1" name=""/>
        <p:cNvGrpSpPr/>
        <p:nvPr/>
      </p:nvGrpSpPr>
      <p:grpSpPr>
        <a:xfrm>
          <a:off x="0" y="0"/>
          <a:ext cx="0" cy="0"/>
          <a:chOff x="0" y="0"/>
          <a:chExt cx="0" cy="0"/>
        </a:xfrm>
      </p:grpSpPr>
      <p:sp>
        <p:nvSpPr>
          <p:cNvPr id="7" name="Rectangle 6"/>
          <p:cNvSpPr/>
          <p:nvPr/>
        </p:nvSpPr>
        <p:spPr>
          <a:xfrm>
            <a:off x="483" y="176109"/>
            <a:ext cx="12188952" cy="1645919"/>
          </a:xfrm>
          <a:prstGeom prst="rect">
            <a:avLst/>
          </a:prstGeom>
          <a:solidFill>
            <a:schemeClr val="tx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202919" y="284176"/>
            <a:ext cx="9784080" cy="1508760"/>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1202919" y="2011680"/>
            <a:ext cx="9784080" cy="4206240"/>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1202266" y="6422854"/>
            <a:ext cx="3000894" cy="365125"/>
          </a:xfrm>
          <a:prstGeom prst="rect">
            <a:avLst/>
          </a:prstGeom>
        </p:spPr>
        <p:txBody>
          <a:bodyPr vert="horz" lIns="91440" tIns="45720" rIns="45720" bIns="45720" rtlCol="0" anchor="ctr"/>
          <a:lstStyle>
            <a:lvl1pPr algn="l">
              <a:defRPr sz="1050">
                <a:solidFill>
                  <a:schemeClr val="tx1"/>
                </a:solidFill>
              </a:defRPr>
            </a:lvl1pPr>
          </a:lstStyle>
          <a:p>
            <a:fld id="{9CF88B0D-08F2-40A7-8126-86CD776562AB}" type="datetimeFigureOut">
              <a:rPr lang="en-IN" smtClean="0"/>
              <a:t>08-12-2020</a:t>
            </a:fld>
            <a:endParaRPr lang="en-IN"/>
          </a:p>
        </p:txBody>
      </p:sp>
      <p:sp>
        <p:nvSpPr>
          <p:cNvPr id="5" name="Footer Placeholder 4"/>
          <p:cNvSpPr>
            <a:spLocks noGrp="1"/>
          </p:cNvSpPr>
          <p:nvPr>
            <p:ph type="ftr" sz="quarter" idx="3"/>
          </p:nvPr>
        </p:nvSpPr>
        <p:spPr>
          <a:xfrm>
            <a:off x="5596471" y="6422854"/>
            <a:ext cx="5044440" cy="365125"/>
          </a:xfrm>
          <a:prstGeom prst="rect">
            <a:avLst/>
          </a:prstGeom>
        </p:spPr>
        <p:txBody>
          <a:bodyPr vert="horz" lIns="91440" tIns="45720" rIns="91440" bIns="45720" rtlCol="0" anchor="ctr"/>
          <a:lstStyle>
            <a:lvl1pPr algn="r">
              <a:defRPr sz="1050">
                <a:solidFill>
                  <a:schemeClr val="tx1"/>
                </a:solidFill>
              </a:defRPr>
            </a:lvl1pPr>
          </a:lstStyle>
          <a:p>
            <a:endParaRPr lang="en-IN"/>
          </a:p>
        </p:txBody>
      </p:sp>
      <p:sp>
        <p:nvSpPr>
          <p:cNvPr id="6" name="Slide Number Placeholder 5"/>
          <p:cNvSpPr>
            <a:spLocks noGrp="1"/>
          </p:cNvSpPr>
          <p:nvPr>
            <p:ph type="sldNum" sz="quarter" idx="4"/>
          </p:nvPr>
        </p:nvSpPr>
        <p:spPr>
          <a:xfrm>
            <a:off x="10658927" y="6422854"/>
            <a:ext cx="946264" cy="365125"/>
          </a:xfrm>
          <a:prstGeom prst="rect">
            <a:avLst/>
          </a:prstGeom>
        </p:spPr>
        <p:txBody>
          <a:bodyPr vert="horz" lIns="45720" tIns="45720" rIns="91440" bIns="45720" rtlCol="0" anchor="ctr"/>
          <a:lstStyle>
            <a:lvl1pPr algn="l">
              <a:defRPr sz="1200" b="0">
                <a:solidFill>
                  <a:schemeClr val="tx1"/>
                </a:solidFill>
              </a:defRPr>
            </a:lvl1pPr>
          </a:lstStyle>
          <a:p>
            <a:fld id="{F59DC3C6-2A39-418F-B86A-1977253BAED8}" type="slidenum">
              <a:rPr lang="en-IN" smtClean="0"/>
              <a:t>‹#›</a:t>
            </a:fld>
            <a:endParaRPr lang="en-IN"/>
          </a:p>
        </p:txBody>
      </p:sp>
    </p:spTree>
    <p:extLst>
      <p:ext uri="{BB962C8B-B14F-4D97-AF65-F5344CB8AC3E}">
        <p14:creationId xmlns:p14="http://schemas.microsoft.com/office/powerpoint/2010/main" val="1817260954"/>
      </p:ext>
    </p:extLst>
  </p:cSld>
  <p:clrMap bg1="dk1" tx1="lt1" bg2="dk2" tx2="lt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l" defTabSz="914400" rtl="0" eaLnBrk="1" latinLnBrk="0" hangingPunct="1">
        <a:lnSpc>
          <a:spcPct val="85000"/>
        </a:lnSpc>
        <a:spcBef>
          <a:spcPct val="0"/>
        </a:spcBef>
        <a:buNone/>
        <a:defRPr sz="4000" kern="1200" cap="all" baseline="0">
          <a:solidFill>
            <a:schemeClr val="bg2"/>
          </a:solidFill>
          <a:latin typeface="+mj-lt"/>
          <a:ea typeface="+mj-ea"/>
          <a:cs typeface="+mj-cs"/>
        </a:defRPr>
      </a:lvl1pPr>
    </p:titleStyle>
    <p:bodyStyle>
      <a:lvl1pPr marL="182880" indent="-182880" algn="l" defTabSz="914400" rtl="0" eaLnBrk="1" latinLnBrk="0" hangingPunct="1">
        <a:lnSpc>
          <a:spcPct val="90000"/>
        </a:lnSpc>
        <a:spcBef>
          <a:spcPts val="1200"/>
        </a:spcBef>
        <a:spcAft>
          <a:spcPts val="200"/>
        </a:spcAft>
        <a:buClr>
          <a:schemeClr val="tx1"/>
        </a:buClr>
        <a:buFont typeface="Wingdings" pitchFamily="2" charset="2"/>
        <a:buChar char=""/>
        <a:defRPr sz="2200" kern="1200">
          <a:solidFill>
            <a:schemeClr val="tx1"/>
          </a:solidFill>
          <a:latin typeface="+mn-lt"/>
          <a:ea typeface="+mn-ea"/>
          <a:cs typeface="+mn-cs"/>
        </a:defRPr>
      </a:lvl1pPr>
      <a:lvl2pPr marL="411480" indent="-182880" algn="l" defTabSz="914400" rtl="0" eaLnBrk="1" latinLnBrk="0" hangingPunct="1">
        <a:lnSpc>
          <a:spcPct val="90000"/>
        </a:lnSpc>
        <a:spcBef>
          <a:spcPts val="200"/>
        </a:spcBef>
        <a:spcAft>
          <a:spcPts val="400"/>
        </a:spcAft>
        <a:buClr>
          <a:schemeClr val="tx1"/>
        </a:buClr>
        <a:buFont typeface="Wingdings" pitchFamily="2" charset="2"/>
        <a:buChar char=""/>
        <a:defRPr sz="2000" kern="1200">
          <a:solidFill>
            <a:schemeClr val="tx1"/>
          </a:solidFill>
          <a:latin typeface="+mn-lt"/>
          <a:ea typeface="+mn-ea"/>
          <a:cs typeface="+mn-cs"/>
        </a:defRPr>
      </a:lvl2pPr>
      <a:lvl3pPr marL="640080" indent="-182880" algn="l" defTabSz="914400" rtl="0" eaLnBrk="1" latinLnBrk="0" hangingPunct="1">
        <a:lnSpc>
          <a:spcPct val="90000"/>
        </a:lnSpc>
        <a:spcBef>
          <a:spcPts val="200"/>
        </a:spcBef>
        <a:spcAft>
          <a:spcPts val="400"/>
        </a:spcAft>
        <a:buClr>
          <a:schemeClr val="tx1"/>
        </a:buClr>
        <a:buFont typeface="Wingdings" pitchFamily="2" charset="2"/>
        <a:buChar char=""/>
        <a:defRPr sz="1800" kern="1200">
          <a:solidFill>
            <a:schemeClr val="tx1"/>
          </a:solidFill>
          <a:latin typeface="+mn-lt"/>
          <a:ea typeface="+mn-ea"/>
          <a:cs typeface="+mn-cs"/>
        </a:defRPr>
      </a:lvl3pPr>
      <a:lvl4pPr marL="868680" indent="-182880" algn="l" defTabSz="914400" rtl="0" eaLnBrk="1" latinLnBrk="0" hangingPunct="1">
        <a:lnSpc>
          <a:spcPct val="90000"/>
        </a:lnSpc>
        <a:spcBef>
          <a:spcPts val="200"/>
        </a:spcBef>
        <a:spcAft>
          <a:spcPts val="400"/>
        </a:spcAft>
        <a:buClr>
          <a:schemeClr val="tx1"/>
        </a:buClr>
        <a:buFont typeface="Wingdings" pitchFamily="2" charset="2"/>
        <a:buChar char=""/>
        <a:defRPr sz="1600" kern="1200">
          <a:solidFill>
            <a:schemeClr val="tx1"/>
          </a:solidFill>
          <a:latin typeface="+mn-lt"/>
          <a:ea typeface="+mn-ea"/>
          <a:cs typeface="+mn-cs"/>
        </a:defRPr>
      </a:lvl4pPr>
      <a:lvl5pPr marL="1097280" indent="-182880" algn="l" defTabSz="914400" rtl="0" eaLnBrk="1" latinLnBrk="0" hangingPunct="1">
        <a:lnSpc>
          <a:spcPct val="90000"/>
        </a:lnSpc>
        <a:spcBef>
          <a:spcPts val="200"/>
        </a:spcBef>
        <a:spcAft>
          <a:spcPts val="400"/>
        </a:spcAft>
        <a:buClr>
          <a:schemeClr val="tx1"/>
        </a:buClr>
        <a:buFont typeface="Wingdings" pitchFamily="2" charset="2"/>
        <a:buChar char=""/>
        <a:defRPr sz="1600" kern="1200">
          <a:solidFill>
            <a:schemeClr val="tx1"/>
          </a:solidFill>
          <a:latin typeface="+mn-lt"/>
          <a:ea typeface="+mn-ea"/>
          <a:cs typeface="+mn-cs"/>
        </a:defRPr>
      </a:lvl5pPr>
      <a:lvl6pPr marL="1284600" indent="-228600" algn="l" defTabSz="914400" rtl="0" eaLnBrk="1" latinLnBrk="0" hangingPunct="1">
        <a:lnSpc>
          <a:spcPct val="90000"/>
        </a:lnSpc>
        <a:spcBef>
          <a:spcPts val="200"/>
        </a:spcBef>
        <a:spcAft>
          <a:spcPts val="400"/>
        </a:spcAft>
        <a:buClr>
          <a:schemeClr val="tx1"/>
        </a:buClr>
        <a:buFont typeface="Wingdings" pitchFamily="2" charset="2"/>
        <a:buChar char=""/>
        <a:defRPr sz="1600" kern="1200">
          <a:solidFill>
            <a:schemeClr val="tx1"/>
          </a:solidFill>
          <a:latin typeface="+mn-lt"/>
          <a:ea typeface="+mn-ea"/>
          <a:cs typeface="+mn-cs"/>
        </a:defRPr>
      </a:lvl6pPr>
      <a:lvl7pPr marL="1471800" indent="-228600" algn="l" defTabSz="914400" rtl="0" eaLnBrk="1" latinLnBrk="0" hangingPunct="1">
        <a:lnSpc>
          <a:spcPct val="90000"/>
        </a:lnSpc>
        <a:spcBef>
          <a:spcPts val="200"/>
        </a:spcBef>
        <a:spcAft>
          <a:spcPts val="400"/>
        </a:spcAft>
        <a:buClr>
          <a:schemeClr val="tx1"/>
        </a:buClr>
        <a:buFont typeface="Wingdings" pitchFamily="2" charset="2"/>
        <a:buChar char=""/>
        <a:defRPr sz="1600" kern="1200">
          <a:solidFill>
            <a:schemeClr val="tx1"/>
          </a:solidFill>
          <a:latin typeface="+mn-lt"/>
          <a:ea typeface="+mn-ea"/>
          <a:cs typeface="+mn-cs"/>
        </a:defRPr>
      </a:lvl7pPr>
      <a:lvl8pPr marL="1629000" indent="-228600" algn="l" defTabSz="914400" rtl="0" eaLnBrk="1" latinLnBrk="0" hangingPunct="1">
        <a:lnSpc>
          <a:spcPct val="90000"/>
        </a:lnSpc>
        <a:spcBef>
          <a:spcPts val="200"/>
        </a:spcBef>
        <a:spcAft>
          <a:spcPts val="400"/>
        </a:spcAft>
        <a:buClr>
          <a:schemeClr val="tx1"/>
        </a:buClr>
        <a:buFont typeface="Wingdings" pitchFamily="2" charset="2"/>
        <a:buChar char=""/>
        <a:defRPr sz="1600" kern="1200">
          <a:solidFill>
            <a:schemeClr val="tx1"/>
          </a:solidFill>
          <a:latin typeface="+mn-lt"/>
          <a:ea typeface="+mn-ea"/>
          <a:cs typeface="+mn-cs"/>
        </a:defRPr>
      </a:lvl8pPr>
      <a:lvl9pPr marL="1806200" indent="-228600" algn="l" defTabSz="914400" rtl="0" eaLnBrk="1" latinLnBrk="0" hangingPunct="1">
        <a:lnSpc>
          <a:spcPct val="90000"/>
        </a:lnSpc>
        <a:spcBef>
          <a:spcPts val="200"/>
        </a:spcBef>
        <a:spcAft>
          <a:spcPts val="400"/>
        </a:spcAft>
        <a:buClr>
          <a:schemeClr val="tx1"/>
        </a:buClr>
        <a:buFont typeface="Wingdings" pitchFamily="2" charset="2"/>
        <a:buChar char=""/>
        <a:defRPr sz="16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4.emf"/><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365759" y="2166364"/>
            <a:ext cx="11539026" cy="1739347"/>
          </a:xfrm>
        </p:spPr>
        <p:txBody>
          <a:bodyPr>
            <a:normAutofit/>
          </a:bodyPr>
          <a:lstStyle/>
          <a:p>
            <a:pPr lvl="0"/>
            <a:r>
              <a:rPr lang="en-US" sz="3600" b="1" u="sng" dirty="0">
                <a:solidFill>
                  <a:srgbClr val="FF0000"/>
                </a:solidFill>
              </a:rPr>
              <a:t>INFECTIOUS ECTROMELIA </a:t>
            </a:r>
            <a:r>
              <a:rPr lang="en-IN" sz="3600" dirty="0">
                <a:solidFill>
                  <a:srgbClr val="FF0000"/>
                </a:solidFill>
              </a:rPr>
              <a:t/>
            </a:r>
            <a:br>
              <a:rPr lang="en-IN" sz="3600" dirty="0">
                <a:solidFill>
                  <a:srgbClr val="FF0000"/>
                </a:solidFill>
              </a:rPr>
            </a:br>
            <a:r>
              <a:rPr lang="en-IN" sz="3600" dirty="0" smtClean="0">
                <a:solidFill>
                  <a:srgbClr val="FF0000"/>
                </a:solidFill>
              </a:rPr>
              <a:t>IN LABORATORY ANIMALS</a:t>
            </a:r>
            <a:br>
              <a:rPr lang="en-IN" sz="3600" dirty="0" smtClean="0">
                <a:solidFill>
                  <a:srgbClr val="FF0000"/>
                </a:solidFill>
              </a:rPr>
            </a:br>
            <a:r>
              <a:rPr lang="en-IN" sz="2000" dirty="0" smtClean="0">
                <a:solidFill>
                  <a:srgbClr val="00B050"/>
                </a:solidFill>
              </a:rPr>
              <a:t>unit ii 611</a:t>
            </a:r>
            <a:endParaRPr lang="en-IN" sz="2000" dirty="0">
              <a:solidFill>
                <a:srgbClr val="00B050"/>
              </a:solidFill>
            </a:endParaRPr>
          </a:p>
        </p:txBody>
      </p:sp>
      <p:sp>
        <p:nvSpPr>
          <p:cNvPr id="3" name="Subtitle 2"/>
          <p:cNvSpPr>
            <a:spLocks noGrp="1"/>
          </p:cNvSpPr>
          <p:nvPr>
            <p:ph type="subTitle" idx="1"/>
          </p:nvPr>
        </p:nvSpPr>
        <p:spPr>
          <a:xfrm>
            <a:off x="6629399" y="4497412"/>
            <a:ext cx="4421065" cy="1309255"/>
          </a:xfrm>
        </p:spPr>
        <p:txBody>
          <a:bodyPr/>
          <a:lstStyle/>
          <a:p>
            <a:pPr>
              <a:spcBef>
                <a:spcPts val="0"/>
              </a:spcBef>
            </a:pPr>
            <a:r>
              <a:rPr lang="en-US" dirty="0">
                <a:solidFill>
                  <a:srgbClr val="FFFF00"/>
                </a:solidFill>
                <a:latin typeface="Algerian" pitchFamily="82" charset="0"/>
              </a:rPr>
              <a:t>DR. SANJIV KUMAR</a:t>
            </a:r>
          </a:p>
          <a:p>
            <a:pPr>
              <a:spcBef>
                <a:spcPts val="0"/>
              </a:spcBef>
            </a:pPr>
            <a:r>
              <a:rPr lang="en-US" dirty="0">
                <a:solidFill>
                  <a:srgbClr val="FFFF00"/>
                </a:solidFill>
                <a:latin typeface="Algerian" pitchFamily="82" charset="0"/>
              </a:rPr>
              <a:t>ASSTT. PROFESSOR, </a:t>
            </a:r>
            <a:endParaRPr lang="en-US" dirty="0" smtClean="0">
              <a:solidFill>
                <a:srgbClr val="FFFF00"/>
              </a:solidFill>
              <a:latin typeface="Algerian" pitchFamily="82" charset="0"/>
            </a:endParaRPr>
          </a:p>
          <a:p>
            <a:pPr>
              <a:spcBef>
                <a:spcPts val="0"/>
              </a:spcBef>
            </a:pPr>
            <a:r>
              <a:rPr lang="en-US" dirty="0" smtClean="0">
                <a:solidFill>
                  <a:srgbClr val="FFFF00"/>
                </a:solidFill>
                <a:latin typeface="Algerian" pitchFamily="82" charset="0"/>
              </a:rPr>
              <a:t>DEPTT</a:t>
            </a:r>
            <a:r>
              <a:rPr lang="en-US" dirty="0">
                <a:solidFill>
                  <a:srgbClr val="FFFF00"/>
                </a:solidFill>
                <a:latin typeface="Algerian" pitchFamily="82" charset="0"/>
              </a:rPr>
              <a:t>. OF PATHOLOGY,</a:t>
            </a:r>
          </a:p>
          <a:p>
            <a:pPr>
              <a:spcBef>
                <a:spcPts val="0"/>
              </a:spcBef>
            </a:pPr>
            <a:r>
              <a:rPr lang="en-US" dirty="0">
                <a:solidFill>
                  <a:srgbClr val="FFFF00"/>
                </a:solidFill>
                <a:latin typeface="Algerian" pitchFamily="82" charset="0"/>
              </a:rPr>
              <a:t>BVC, PATNA</a:t>
            </a:r>
          </a:p>
          <a:p>
            <a:endParaRPr lang="en-IN" dirty="0"/>
          </a:p>
        </p:txBody>
      </p:sp>
      <p:pic>
        <p:nvPicPr>
          <p:cNvPr id="5" name="Picture 4"/>
          <p:cNvPicPr>
            <a:picLocks noChangeAspect="1"/>
          </p:cNvPicPr>
          <p:nvPr/>
        </p:nvPicPr>
        <p:blipFill>
          <a:blip r:embed="rId2"/>
          <a:stretch>
            <a:fillRect/>
          </a:stretch>
        </p:blipFill>
        <p:spPr>
          <a:xfrm>
            <a:off x="7735765" y="114301"/>
            <a:ext cx="3314700" cy="1754694"/>
          </a:xfrm>
          <a:prstGeom prst="rect">
            <a:avLst/>
          </a:prstGeom>
        </p:spPr>
      </p:pic>
    </p:spTree>
    <p:extLst>
      <p:ext uri="{BB962C8B-B14F-4D97-AF65-F5344CB8AC3E}">
        <p14:creationId xmlns:p14="http://schemas.microsoft.com/office/powerpoint/2010/main" val="371295536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80888" y="239150"/>
            <a:ext cx="9784080" cy="1508760"/>
          </a:xfrm>
        </p:spPr>
        <p:txBody>
          <a:bodyPr>
            <a:normAutofit/>
          </a:bodyPr>
          <a:lstStyle/>
          <a:p>
            <a:pPr lvl="0"/>
            <a:r>
              <a:rPr lang="en-US" sz="2000" b="1" u="sng" dirty="0">
                <a:solidFill>
                  <a:srgbClr val="FF0000"/>
                </a:solidFill>
              </a:rPr>
              <a:t>INFECTIOUS ECTROMELIA </a:t>
            </a:r>
            <a:r>
              <a:rPr lang="en-IN" sz="2000" dirty="0">
                <a:solidFill>
                  <a:srgbClr val="FF0000"/>
                </a:solidFill>
              </a:rPr>
              <a:t/>
            </a:r>
            <a:br>
              <a:rPr lang="en-IN" sz="2000" dirty="0">
                <a:solidFill>
                  <a:srgbClr val="FF0000"/>
                </a:solidFill>
              </a:rPr>
            </a:br>
            <a:endParaRPr lang="en-IN" sz="2000" dirty="0">
              <a:solidFill>
                <a:srgbClr val="FF0000"/>
              </a:solidFill>
            </a:endParaRPr>
          </a:p>
        </p:txBody>
      </p:sp>
      <p:sp>
        <p:nvSpPr>
          <p:cNvPr id="3" name="Content Placeholder 2"/>
          <p:cNvSpPr>
            <a:spLocks noGrp="1"/>
          </p:cNvSpPr>
          <p:nvPr>
            <p:ph idx="1"/>
          </p:nvPr>
        </p:nvSpPr>
        <p:spPr/>
        <p:txBody>
          <a:bodyPr>
            <a:normAutofit/>
          </a:bodyPr>
          <a:lstStyle/>
          <a:p>
            <a:pPr lvl="0" algn="just"/>
            <a:r>
              <a:rPr lang="en-US" sz="2400" b="1" dirty="0" err="1" smtClean="0">
                <a:solidFill>
                  <a:srgbClr val="FFFF00"/>
                </a:solidFill>
              </a:rPr>
              <a:t>Syn</a:t>
            </a:r>
            <a:r>
              <a:rPr lang="en-US" sz="2400" b="1" dirty="0">
                <a:solidFill>
                  <a:srgbClr val="FFFF00"/>
                </a:solidFill>
              </a:rPr>
              <a:t>:</a:t>
            </a:r>
            <a:r>
              <a:rPr lang="en-US" sz="2400" dirty="0">
                <a:solidFill>
                  <a:srgbClr val="FFFF00"/>
                </a:solidFill>
              </a:rPr>
              <a:t> Mouse pox </a:t>
            </a:r>
            <a:endParaRPr lang="en-IN" sz="2400" dirty="0">
              <a:solidFill>
                <a:srgbClr val="FFFF00"/>
              </a:solidFill>
            </a:endParaRPr>
          </a:p>
          <a:p>
            <a:pPr lvl="0" algn="just"/>
            <a:r>
              <a:rPr lang="en-US" sz="2400" dirty="0">
                <a:solidFill>
                  <a:srgbClr val="FFFF00"/>
                </a:solidFill>
              </a:rPr>
              <a:t>Infectious </a:t>
            </a:r>
            <a:r>
              <a:rPr lang="en-US" sz="2400" dirty="0" err="1">
                <a:solidFill>
                  <a:srgbClr val="FFFF00"/>
                </a:solidFill>
              </a:rPr>
              <a:t>ectromelia</a:t>
            </a:r>
            <a:r>
              <a:rPr lang="en-US" sz="2400" dirty="0">
                <a:solidFill>
                  <a:srgbClr val="FFFF00"/>
                </a:solidFill>
              </a:rPr>
              <a:t> is an infectious viral disease caused by mouse pox virus characterized by high mortality in adult mice and limb amputation (</a:t>
            </a:r>
            <a:r>
              <a:rPr lang="en-US" sz="2400" dirty="0" err="1">
                <a:solidFill>
                  <a:srgbClr val="FFFF00"/>
                </a:solidFill>
              </a:rPr>
              <a:t>ectromelia</a:t>
            </a:r>
            <a:r>
              <a:rPr lang="en-US" sz="2400" dirty="0">
                <a:solidFill>
                  <a:srgbClr val="FFFF00"/>
                </a:solidFill>
              </a:rPr>
              <a:t>) in surviving mice. </a:t>
            </a:r>
            <a:endParaRPr lang="en-US" sz="2400" dirty="0" smtClean="0">
              <a:solidFill>
                <a:srgbClr val="FFFF00"/>
              </a:solidFill>
            </a:endParaRPr>
          </a:p>
          <a:p>
            <a:pPr lvl="0" algn="just"/>
            <a:endParaRPr lang="en-US" sz="2400" dirty="0">
              <a:solidFill>
                <a:srgbClr val="FFFF00"/>
              </a:solidFill>
            </a:endParaRPr>
          </a:p>
          <a:p>
            <a:pPr algn="just"/>
            <a:r>
              <a:rPr lang="en-US" sz="2400" dirty="0" err="1" smtClean="0">
                <a:solidFill>
                  <a:srgbClr val="FFFF00"/>
                </a:solidFill>
              </a:rPr>
              <a:t>Mousepox</a:t>
            </a:r>
            <a:r>
              <a:rPr lang="en-US" sz="2400" dirty="0" smtClean="0">
                <a:solidFill>
                  <a:srgbClr val="FFFF00"/>
                </a:solidFill>
              </a:rPr>
              <a:t> </a:t>
            </a:r>
            <a:r>
              <a:rPr lang="en-US" sz="2400" dirty="0">
                <a:solidFill>
                  <a:srgbClr val="FFFF00"/>
                </a:solidFill>
              </a:rPr>
              <a:t>causes skin lesions, a purulent rash on the body of mice, and generalized disease, which can be fatal. It is the only poxvirus to cause disease naturally in mice.</a:t>
            </a:r>
            <a:endParaRPr lang="en-IN" sz="2400" dirty="0">
              <a:solidFill>
                <a:srgbClr val="FFFF00"/>
              </a:solidFill>
            </a:endParaRPr>
          </a:p>
          <a:p>
            <a:pPr lvl="0" algn="just"/>
            <a:endParaRPr lang="en-IN" sz="2400" dirty="0">
              <a:solidFill>
                <a:srgbClr val="FFFF00"/>
              </a:solidFill>
            </a:endParaRPr>
          </a:p>
          <a:p>
            <a:endParaRPr lang="en-IN" dirty="0"/>
          </a:p>
        </p:txBody>
      </p:sp>
    </p:spTree>
    <p:extLst>
      <p:ext uri="{BB962C8B-B14F-4D97-AF65-F5344CB8AC3E}">
        <p14:creationId xmlns:p14="http://schemas.microsoft.com/office/powerpoint/2010/main" val="901389459"/>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stretch>
            <a:fillRect/>
          </a:stretch>
        </p:blipFill>
        <p:spPr>
          <a:xfrm>
            <a:off x="0" y="0"/>
            <a:ext cx="2838450" cy="1609725"/>
          </a:xfrm>
          <a:prstGeom prst="rect">
            <a:avLst/>
          </a:prstGeom>
        </p:spPr>
      </p:pic>
      <p:sp>
        <p:nvSpPr>
          <p:cNvPr id="2" name="Title 1"/>
          <p:cNvSpPr>
            <a:spLocks noGrp="1"/>
          </p:cNvSpPr>
          <p:nvPr>
            <p:ph type="title"/>
          </p:nvPr>
        </p:nvSpPr>
        <p:spPr/>
        <p:txBody>
          <a:bodyPr/>
          <a:lstStyle/>
          <a:p>
            <a:r>
              <a:rPr lang="en-US" dirty="0" smtClean="0"/>
              <a:t>                 </a:t>
            </a:r>
            <a:r>
              <a:rPr lang="en-US" dirty="0" smtClean="0">
                <a:solidFill>
                  <a:srgbClr val="FF0000"/>
                </a:solidFill>
              </a:rPr>
              <a:t>cause</a:t>
            </a:r>
            <a:endParaRPr lang="en-IN" dirty="0">
              <a:solidFill>
                <a:srgbClr val="FF0000"/>
              </a:solidFill>
            </a:endParaRPr>
          </a:p>
        </p:txBody>
      </p:sp>
      <p:sp>
        <p:nvSpPr>
          <p:cNvPr id="3" name="Content Placeholder 2"/>
          <p:cNvSpPr>
            <a:spLocks noGrp="1"/>
          </p:cNvSpPr>
          <p:nvPr>
            <p:ph idx="1"/>
          </p:nvPr>
        </p:nvSpPr>
        <p:spPr/>
        <p:txBody>
          <a:bodyPr>
            <a:normAutofit/>
          </a:bodyPr>
          <a:lstStyle/>
          <a:p>
            <a:r>
              <a:rPr lang="en-US" sz="2400" dirty="0" smtClean="0"/>
              <a:t>Family </a:t>
            </a:r>
            <a:r>
              <a:rPr lang="en-US" sz="2400" dirty="0"/>
              <a:t>: Pox </a:t>
            </a:r>
            <a:r>
              <a:rPr lang="en-US" sz="2400" dirty="0" err="1"/>
              <a:t>viridae</a:t>
            </a:r>
            <a:r>
              <a:rPr lang="en-US" sz="2400" dirty="0"/>
              <a:t> </a:t>
            </a:r>
            <a:endParaRPr lang="en-IN" sz="2400" dirty="0"/>
          </a:p>
          <a:p>
            <a:r>
              <a:rPr lang="en-US" sz="2400" dirty="0"/>
              <a:t>Genus : </a:t>
            </a:r>
            <a:r>
              <a:rPr lang="en-US" sz="2400" dirty="0" err="1"/>
              <a:t>Orthopox</a:t>
            </a:r>
            <a:r>
              <a:rPr lang="en-US" sz="2400" dirty="0"/>
              <a:t> </a:t>
            </a:r>
            <a:endParaRPr lang="en-IN" sz="2400" dirty="0"/>
          </a:p>
          <a:p>
            <a:r>
              <a:rPr lang="en-US" sz="2400" dirty="0"/>
              <a:t>Species: Mouse pox </a:t>
            </a:r>
            <a:endParaRPr lang="en-US" sz="2400" dirty="0" smtClean="0"/>
          </a:p>
          <a:p>
            <a:endParaRPr lang="en-US" dirty="0"/>
          </a:p>
          <a:p>
            <a:endParaRPr lang="en-IN" dirty="0"/>
          </a:p>
        </p:txBody>
      </p:sp>
    </p:spTree>
    <p:extLst>
      <p:ext uri="{BB962C8B-B14F-4D97-AF65-F5344CB8AC3E}">
        <p14:creationId xmlns:p14="http://schemas.microsoft.com/office/powerpoint/2010/main" val="145347663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solidFill>
                  <a:srgbClr val="FF0000"/>
                </a:solidFill>
              </a:rPr>
              <a:t>Strain</a:t>
            </a:r>
            <a:br>
              <a:rPr lang="en-US" dirty="0">
                <a:solidFill>
                  <a:srgbClr val="FF0000"/>
                </a:solidFill>
              </a:rPr>
            </a:br>
            <a:endParaRPr lang="en-IN" dirty="0"/>
          </a:p>
        </p:txBody>
      </p:sp>
      <p:sp>
        <p:nvSpPr>
          <p:cNvPr id="3" name="Content Placeholder 2"/>
          <p:cNvSpPr>
            <a:spLocks noGrp="1"/>
          </p:cNvSpPr>
          <p:nvPr>
            <p:ph idx="1"/>
          </p:nvPr>
        </p:nvSpPr>
        <p:spPr/>
        <p:txBody>
          <a:bodyPr/>
          <a:lstStyle/>
          <a:p>
            <a:pPr algn="just">
              <a:lnSpc>
                <a:spcPct val="150000"/>
              </a:lnSpc>
            </a:pPr>
            <a:r>
              <a:rPr lang="en-US" dirty="0" smtClean="0">
                <a:latin typeface="Times New Roman" panose="02020603050405020304" pitchFamily="18" charset="0"/>
                <a:cs typeface="Times New Roman" panose="02020603050405020304" pitchFamily="18" charset="0"/>
              </a:rPr>
              <a:t>There </a:t>
            </a:r>
            <a:r>
              <a:rPr lang="en-US" dirty="0">
                <a:latin typeface="Times New Roman" panose="02020603050405020304" pitchFamily="18" charset="0"/>
                <a:cs typeface="Times New Roman" panose="02020603050405020304" pitchFamily="18" charset="0"/>
              </a:rPr>
              <a:t>are several different types of viruses, such as NIH-79, Wash-U, Moscow, Hampstead, St. Louis-69, Bejing-70, and </a:t>
            </a:r>
            <a:r>
              <a:rPr lang="en-US" dirty="0" err="1">
                <a:latin typeface="Times New Roman" panose="02020603050405020304" pitchFamily="18" charset="0"/>
                <a:cs typeface="Times New Roman" panose="02020603050405020304" pitchFamily="18" charset="0"/>
              </a:rPr>
              <a:t>Ishibashi</a:t>
            </a:r>
            <a:r>
              <a:rPr lang="en-US" dirty="0">
                <a:latin typeface="Times New Roman" panose="02020603050405020304" pitchFamily="18" charset="0"/>
                <a:cs typeface="Times New Roman" panose="02020603050405020304" pitchFamily="18" charset="0"/>
              </a:rPr>
              <a:t> I-III</a:t>
            </a:r>
            <a:r>
              <a:rPr lang="en-US" dirty="0" smtClean="0">
                <a:latin typeface="Times New Roman" panose="02020603050405020304" pitchFamily="18" charset="0"/>
                <a:cs typeface="Times New Roman" panose="02020603050405020304" pitchFamily="18" charset="0"/>
              </a:rPr>
              <a:t>.</a:t>
            </a:r>
            <a:endParaRPr lang="en-US" dirty="0">
              <a:latin typeface="Times New Roman" panose="02020603050405020304" pitchFamily="18" charset="0"/>
              <a:cs typeface="Times New Roman" panose="02020603050405020304" pitchFamily="18" charset="0"/>
            </a:endParaRPr>
          </a:p>
          <a:p>
            <a:pPr algn="just">
              <a:lnSpc>
                <a:spcPct val="150000"/>
              </a:lnSpc>
            </a:pPr>
            <a:r>
              <a:rPr lang="en-US" dirty="0">
                <a:latin typeface="Times New Roman" panose="02020603050405020304" pitchFamily="18" charset="0"/>
                <a:cs typeface="Times New Roman" panose="02020603050405020304" pitchFamily="18" charset="0"/>
              </a:rPr>
              <a:t>ECTV strain Moscow (</a:t>
            </a:r>
            <a:r>
              <a:rPr lang="en-US" dirty="0" err="1">
                <a:latin typeface="Times New Roman" panose="02020603050405020304" pitchFamily="18" charset="0"/>
                <a:cs typeface="Times New Roman" panose="02020603050405020304" pitchFamily="18" charset="0"/>
              </a:rPr>
              <a:t>Mos</a:t>
            </a:r>
            <a:r>
              <a:rPr lang="en-US" dirty="0">
                <a:latin typeface="Times New Roman" panose="02020603050405020304" pitchFamily="18" charset="0"/>
                <a:cs typeface="Times New Roman" panose="02020603050405020304" pitchFamily="18" charset="0"/>
              </a:rPr>
              <a:t>) - the most virulent, it was isolated by V. </a:t>
            </a:r>
            <a:r>
              <a:rPr lang="en-US" dirty="0" err="1">
                <a:latin typeface="Times New Roman" panose="02020603050405020304" pitchFamily="18" charset="0"/>
                <a:cs typeface="Times New Roman" panose="02020603050405020304" pitchFamily="18" charset="0"/>
              </a:rPr>
              <a:t>Sololiev</a:t>
            </a:r>
            <a:r>
              <a:rPr lang="en-US" dirty="0">
                <a:latin typeface="Times New Roman" panose="02020603050405020304" pitchFamily="18" charset="0"/>
                <a:cs typeface="Times New Roman" panose="02020603050405020304" pitchFamily="18" charset="0"/>
              </a:rPr>
              <a:t> and first described by Andrewes &amp; </a:t>
            </a:r>
            <a:r>
              <a:rPr lang="en-US" dirty="0" err="1">
                <a:latin typeface="Times New Roman" panose="02020603050405020304" pitchFamily="18" charset="0"/>
                <a:cs typeface="Times New Roman" panose="02020603050405020304" pitchFamily="18" charset="0"/>
              </a:rPr>
              <a:t>Elford</a:t>
            </a:r>
            <a:r>
              <a:rPr lang="en-US" dirty="0" smtClean="0">
                <a:latin typeface="Times New Roman" panose="02020603050405020304" pitchFamily="18" charset="0"/>
                <a:cs typeface="Times New Roman" panose="02020603050405020304" pitchFamily="18" charset="0"/>
              </a:rPr>
              <a:t>.</a:t>
            </a:r>
            <a:endParaRPr lang="en-US" dirty="0">
              <a:latin typeface="Times New Roman" panose="02020603050405020304" pitchFamily="18" charset="0"/>
              <a:cs typeface="Times New Roman" panose="02020603050405020304" pitchFamily="18" charset="0"/>
            </a:endParaRPr>
          </a:p>
          <a:p>
            <a:pPr algn="just">
              <a:lnSpc>
                <a:spcPct val="150000"/>
              </a:lnSpc>
            </a:pPr>
            <a:r>
              <a:rPr lang="en-US" dirty="0">
                <a:latin typeface="Times New Roman" panose="02020603050405020304" pitchFamily="18" charset="0"/>
                <a:cs typeface="Times New Roman" panose="02020603050405020304" pitchFamily="18" charset="0"/>
              </a:rPr>
              <a:t>ECTV strain Naval (</a:t>
            </a:r>
            <a:r>
              <a:rPr lang="en-US" dirty="0" err="1">
                <a:latin typeface="Times New Roman" panose="02020603050405020304" pitchFamily="18" charset="0"/>
                <a:cs typeface="Times New Roman" panose="02020603050405020304" pitchFamily="18" charset="0"/>
              </a:rPr>
              <a:t>Nav</a:t>
            </a:r>
            <a:r>
              <a:rPr lang="en-US" dirty="0">
                <a:latin typeface="Times New Roman" panose="02020603050405020304" pitchFamily="18" charset="0"/>
                <a:cs typeface="Times New Roman" panose="02020603050405020304" pitchFamily="18" charset="0"/>
              </a:rPr>
              <a:t>) - isolated from an outbreak in a US naval research facility, which manifested as a lethal disease in BALB/c mice and a mild disease with low morbidity and mortality in CD-1 mice</a:t>
            </a:r>
          </a:p>
          <a:p>
            <a:endParaRPr lang="en-IN" dirty="0"/>
          </a:p>
        </p:txBody>
      </p:sp>
    </p:spTree>
    <p:extLst>
      <p:ext uri="{BB962C8B-B14F-4D97-AF65-F5344CB8AC3E}">
        <p14:creationId xmlns:p14="http://schemas.microsoft.com/office/powerpoint/2010/main" val="353324991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rgbClr val="FF0000"/>
                </a:solidFill>
              </a:rPr>
              <a:t>Epidemiology</a:t>
            </a:r>
            <a:r>
              <a:rPr lang="en-US" dirty="0"/>
              <a:t/>
            </a:r>
            <a:br>
              <a:rPr lang="en-US" dirty="0"/>
            </a:br>
            <a:endParaRPr lang="en-IN" dirty="0"/>
          </a:p>
        </p:txBody>
      </p:sp>
      <p:sp>
        <p:nvSpPr>
          <p:cNvPr id="3" name="Content Placeholder 2"/>
          <p:cNvSpPr>
            <a:spLocks noGrp="1"/>
          </p:cNvSpPr>
          <p:nvPr>
            <p:ph idx="1"/>
          </p:nvPr>
        </p:nvSpPr>
        <p:spPr>
          <a:xfrm>
            <a:off x="1202919" y="2011680"/>
            <a:ext cx="9784080" cy="4846320"/>
          </a:xfrm>
        </p:spPr>
        <p:txBody>
          <a:bodyPr>
            <a:normAutofit lnSpcReduction="10000"/>
          </a:bodyPr>
          <a:lstStyle/>
          <a:p>
            <a:pPr algn="just">
              <a:lnSpc>
                <a:spcPct val="150000"/>
              </a:lnSpc>
            </a:pPr>
            <a:r>
              <a:rPr lang="en-US" dirty="0" smtClean="0"/>
              <a:t>The </a:t>
            </a:r>
            <a:r>
              <a:rPr lang="en-US" dirty="0"/>
              <a:t>disease has spread throughout the world, but its occurrence is sporadic and rare</a:t>
            </a:r>
            <a:r>
              <a:rPr lang="en-US" dirty="0" smtClean="0"/>
              <a:t>.</a:t>
            </a:r>
            <a:endParaRPr lang="en-US" dirty="0"/>
          </a:p>
          <a:p>
            <a:pPr algn="just">
              <a:lnSpc>
                <a:spcPct val="150000"/>
              </a:lnSpc>
            </a:pPr>
            <a:r>
              <a:rPr lang="en-US" dirty="0"/>
              <a:t>There are several named strains of </a:t>
            </a:r>
            <a:r>
              <a:rPr lang="en-US" dirty="0" err="1"/>
              <a:t>ectromelia</a:t>
            </a:r>
            <a:r>
              <a:rPr lang="en-US" dirty="0"/>
              <a:t> virus that vary in virulence, including NIH-79, Wash-U, Moscow, Hampstead, St. Louis-69, Bejing-70, and </a:t>
            </a:r>
            <a:r>
              <a:rPr lang="en-US" dirty="0" err="1"/>
              <a:t>Ishibashi</a:t>
            </a:r>
            <a:r>
              <a:rPr lang="en-US" dirty="0"/>
              <a:t> I–III</a:t>
            </a:r>
            <a:r>
              <a:rPr lang="en-US" dirty="0" smtClean="0"/>
              <a:t>.</a:t>
            </a:r>
            <a:endParaRPr lang="en-US" dirty="0"/>
          </a:p>
          <a:p>
            <a:pPr algn="just">
              <a:lnSpc>
                <a:spcPct val="150000"/>
              </a:lnSpc>
            </a:pPr>
            <a:r>
              <a:rPr lang="en-US" dirty="0"/>
              <a:t>The </a:t>
            </a:r>
            <a:r>
              <a:rPr lang="en-US" dirty="0" err="1"/>
              <a:t>mousepox</a:t>
            </a:r>
            <a:r>
              <a:rPr lang="en-US" dirty="0"/>
              <a:t> model presents an opportunity to study the components of the immune system that are required for an efficient immunological response to a natural poxvirus infection in a well-understood animal model that can be further manipulated by targeted inactivation or expression of </a:t>
            </a:r>
            <a:r>
              <a:rPr lang="en-US" dirty="0" smtClean="0"/>
              <a:t>genes.</a:t>
            </a:r>
            <a:endParaRPr lang="en-US" dirty="0"/>
          </a:p>
          <a:p>
            <a:pPr algn="just">
              <a:lnSpc>
                <a:spcPct val="150000"/>
              </a:lnSpc>
            </a:pPr>
            <a:endParaRPr lang="en-IN" dirty="0"/>
          </a:p>
        </p:txBody>
      </p:sp>
    </p:spTree>
    <p:extLst>
      <p:ext uri="{BB962C8B-B14F-4D97-AF65-F5344CB8AC3E}">
        <p14:creationId xmlns:p14="http://schemas.microsoft.com/office/powerpoint/2010/main" val="244029395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a:solidFill>
                  <a:srgbClr val="FF0000"/>
                </a:solidFill>
              </a:rPr>
              <a:t>Transmission</a:t>
            </a:r>
            <a:r>
              <a:rPr lang="en-IN" dirty="0"/>
              <a:t/>
            </a:r>
            <a:br>
              <a:rPr lang="en-IN" dirty="0"/>
            </a:br>
            <a:endParaRPr lang="en-IN" dirty="0"/>
          </a:p>
        </p:txBody>
      </p:sp>
      <p:sp>
        <p:nvSpPr>
          <p:cNvPr id="3" name="Content Placeholder 2"/>
          <p:cNvSpPr>
            <a:spLocks noGrp="1"/>
          </p:cNvSpPr>
          <p:nvPr>
            <p:ph idx="1"/>
          </p:nvPr>
        </p:nvSpPr>
        <p:spPr>
          <a:xfrm>
            <a:off x="1202919" y="2011679"/>
            <a:ext cx="9784080" cy="4521005"/>
          </a:xfrm>
        </p:spPr>
        <p:txBody>
          <a:bodyPr>
            <a:normAutofit fontScale="92500" lnSpcReduction="10000"/>
          </a:bodyPr>
          <a:lstStyle/>
          <a:p>
            <a:pPr lvl="0">
              <a:lnSpc>
                <a:spcPct val="200000"/>
              </a:lnSpc>
            </a:pPr>
            <a:r>
              <a:rPr lang="en-US" sz="2400" dirty="0" smtClean="0"/>
              <a:t>No </a:t>
            </a:r>
            <a:r>
              <a:rPr lang="en-US" sz="2400" dirty="0"/>
              <a:t>vertical transmission </a:t>
            </a:r>
            <a:endParaRPr lang="en-US" sz="2400" dirty="0" smtClean="0"/>
          </a:p>
          <a:p>
            <a:pPr>
              <a:lnSpc>
                <a:spcPct val="200000"/>
              </a:lnSpc>
            </a:pPr>
            <a:r>
              <a:rPr lang="en-US" sz="2400" dirty="0"/>
              <a:t>Infection transmitted alimentary, </a:t>
            </a:r>
            <a:r>
              <a:rPr lang="en-US" sz="2400" dirty="0" err="1"/>
              <a:t>aerogenic</a:t>
            </a:r>
            <a:r>
              <a:rPr lang="en-US" sz="2400" dirty="0"/>
              <a:t>, contact ways</a:t>
            </a:r>
            <a:r>
              <a:rPr lang="en-US" sz="2400" dirty="0" smtClean="0"/>
              <a:t>.</a:t>
            </a:r>
          </a:p>
          <a:p>
            <a:pPr>
              <a:lnSpc>
                <a:spcPct val="200000"/>
              </a:lnSpc>
            </a:pPr>
            <a:r>
              <a:rPr lang="en-US" sz="2400" dirty="0"/>
              <a:t>It is believed that the natural route of infection occurs through abrasions on the skin, which means that the transmission of the virus occurs from animal to animal or through fomites, such as infected bedding in the place for keeping mice</a:t>
            </a:r>
            <a:r>
              <a:rPr lang="en-US" sz="2400" dirty="0" smtClean="0"/>
              <a:t>.</a:t>
            </a:r>
          </a:p>
          <a:p>
            <a:pPr lvl="0">
              <a:lnSpc>
                <a:spcPct val="200000"/>
              </a:lnSpc>
            </a:pPr>
            <a:r>
              <a:rPr lang="en-US" sz="2400" dirty="0"/>
              <a:t>Through cutaneous trauma </a:t>
            </a:r>
            <a:endParaRPr lang="en-IN" sz="2400" dirty="0"/>
          </a:p>
          <a:p>
            <a:pPr>
              <a:lnSpc>
                <a:spcPct val="200000"/>
              </a:lnSpc>
            </a:pPr>
            <a:endParaRPr lang="en-US" sz="2400" dirty="0"/>
          </a:p>
          <a:p>
            <a:pPr>
              <a:lnSpc>
                <a:spcPct val="200000"/>
              </a:lnSpc>
            </a:pPr>
            <a:endParaRPr lang="en-US" sz="2400" dirty="0"/>
          </a:p>
          <a:p>
            <a:pPr lvl="0">
              <a:lnSpc>
                <a:spcPct val="200000"/>
              </a:lnSpc>
            </a:pPr>
            <a:endParaRPr lang="en-IN" sz="2400" dirty="0"/>
          </a:p>
          <a:p>
            <a:pPr>
              <a:lnSpc>
                <a:spcPct val="200000"/>
              </a:lnSpc>
            </a:pPr>
            <a:endParaRPr lang="en-IN" sz="2400" dirty="0"/>
          </a:p>
        </p:txBody>
      </p:sp>
    </p:spTree>
    <p:extLst>
      <p:ext uri="{BB962C8B-B14F-4D97-AF65-F5344CB8AC3E}">
        <p14:creationId xmlns:p14="http://schemas.microsoft.com/office/powerpoint/2010/main" val="213586063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4" name="Content Placeholder 123"/>
          <p:cNvPicPr>
            <a:picLocks noGrp="1" noChangeAspect="1"/>
          </p:cNvPicPr>
          <p:nvPr>
            <p:ph idx="1"/>
          </p:nvPr>
        </p:nvPicPr>
        <p:blipFill>
          <a:blip r:embed="rId2"/>
          <a:stretch>
            <a:fillRect/>
          </a:stretch>
        </p:blipFill>
        <p:spPr>
          <a:xfrm>
            <a:off x="852854" y="606669"/>
            <a:ext cx="9970477" cy="6066693"/>
          </a:xfrm>
          <a:prstGeom prst="rect">
            <a:avLst/>
          </a:prstGeom>
        </p:spPr>
      </p:pic>
    </p:spTree>
    <p:extLst>
      <p:ext uri="{BB962C8B-B14F-4D97-AF65-F5344CB8AC3E}">
        <p14:creationId xmlns:p14="http://schemas.microsoft.com/office/powerpoint/2010/main" val="4141551019"/>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a:solidFill>
                  <a:srgbClr val="FF0000"/>
                </a:solidFill>
              </a:rPr>
              <a:t>Clinical Signs</a:t>
            </a:r>
            <a:endParaRPr lang="en-IN" dirty="0"/>
          </a:p>
        </p:txBody>
      </p:sp>
      <p:sp>
        <p:nvSpPr>
          <p:cNvPr id="3" name="Content Placeholder 2"/>
          <p:cNvSpPr>
            <a:spLocks noGrp="1"/>
          </p:cNvSpPr>
          <p:nvPr>
            <p:ph idx="1"/>
          </p:nvPr>
        </p:nvSpPr>
        <p:spPr>
          <a:xfrm>
            <a:off x="1202919" y="1792936"/>
            <a:ext cx="9784080" cy="4818879"/>
          </a:xfrm>
        </p:spPr>
        <p:txBody>
          <a:bodyPr>
            <a:normAutofit fontScale="92500" lnSpcReduction="20000"/>
          </a:bodyPr>
          <a:lstStyle/>
          <a:p>
            <a:pPr algn="just">
              <a:lnSpc>
                <a:spcPct val="150000"/>
              </a:lnSpc>
            </a:pPr>
            <a:r>
              <a:rPr lang="en-US" dirty="0"/>
              <a:t>T</a:t>
            </a:r>
            <a:r>
              <a:rPr lang="en-US" dirty="0" smtClean="0"/>
              <a:t>he </a:t>
            </a:r>
            <a:r>
              <a:rPr lang="en-US" dirty="0"/>
              <a:t>severity of the disease and the outcome are determined by factors such as the strain of the virus, the genotype, as well as the dose and route of infection of the virus. </a:t>
            </a:r>
            <a:endParaRPr lang="en-US" dirty="0" smtClean="0"/>
          </a:p>
          <a:p>
            <a:pPr algn="just">
              <a:lnSpc>
                <a:spcPct val="150000"/>
              </a:lnSpc>
            </a:pPr>
            <a:r>
              <a:rPr lang="en-US" dirty="0" smtClean="0"/>
              <a:t>Animals </a:t>
            </a:r>
            <a:r>
              <a:rPr lang="en-US" dirty="0"/>
              <a:t>of all ages are sensitive to the disease, however, all sensitivities of different mouse lines are different. </a:t>
            </a:r>
          </a:p>
          <a:p>
            <a:pPr algn="just">
              <a:lnSpc>
                <a:spcPct val="150000"/>
              </a:lnSpc>
            </a:pPr>
            <a:r>
              <a:rPr lang="en-US" dirty="0"/>
              <a:t>Existing resistant strains of mice, such as C57BL / 6, C57BL / 10 and AKR, may not have clinical signs that viruses can cause for other animals</a:t>
            </a:r>
            <a:r>
              <a:rPr lang="en-US" dirty="0" smtClean="0"/>
              <a:t>.</a:t>
            </a:r>
            <a:endParaRPr lang="en-US" dirty="0"/>
          </a:p>
          <a:p>
            <a:pPr algn="just">
              <a:lnSpc>
                <a:spcPct val="150000"/>
              </a:lnSpc>
            </a:pPr>
            <a:r>
              <a:rPr lang="en-US" dirty="0"/>
              <a:t>It is important to note that the genetic background of the mouse can affect the infection, which means that host factors are involved in the regulation of susceptibility and resistance to the virus. For example, wild mice exhibit variable susceptibility, while laboratory strains were useful for determining host resistance factors.</a:t>
            </a:r>
          </a:p>
          <a:p>
            <a:endParaRPr lang="en-IN" dirty="0"/>
          </a:p>
        </p:txBody>
      </p:sp>
    </p:spTree>
    <p:extLst>
      <p:ext uri="{BB962C8B-B14F-4D97-AF65-F5344CB8AC3E}">
        <p14:creationId xmlns:p14="http://schemas.microsoft.com/office/powerpoint/2010/main" val="264349156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sp>
        <p:nvSpPr>
          <p:cNvPr id="3" name="Content Placeholder 2"/>
          <p:cNvSpPr>
            <a:spLocks noGrp="1"/>
          </p:cNvSpPr>
          <p:nvPr>
            <p:ph idx="1"/>
          </p:nvPr>
        </p:nvSpPr>
        <p:spPr>
          <a:xfrm>
            <a:off x="1202919" y="2011680"/>
            <a:ext cx="9784080" cy="4916658"/>
          </a:xfrm>
        </p:spPr>
        <p:txBody>
          <a:bodyPr>
            <a:normAutofit/>
          </a:bodyPr>
          <a:lstStyle/>
          <a:p>
            <a:pPr algn="just">
              <a:lnSpc>
                <a:spcPct val="150000"/>
              </a:lnSpc>
            </a:pPr>
            <a:r>
              <a:rPr lang="en-US" dirty="0"/>
              <a:t>The disease can occur latent, acute and subacute. Animals with a latent form of the virus do not show any signs of disease. </a:t>
            </a:r>
            <a:endParaRPr lang="en-US" dirty="0" smtClean="0"/>
          </a:p>
          <a:p>
            <a:pPr algn="just">
              <a:lnSpc>
                <a:spcPct val="150000"/>
              </a:lnSpc>
            </a:pPr>
            <a:r>
              <a:rPr lang="en-US" dirty="0" smtClean="0"/>
              <a:t>In </a:t>
            </a:r>
            <a:r>
              <a:rPr lang="en-US" dirty="0"/>
              <a:t>this case, infection can be activated by various factors, for example, during irradiation, transportation, infection with other pathogens, and experimental load.</a:t>
            </a:r>
          </a:p>
          <a:p>
            <a:pPr algn="just">
              <a:lnSpc>
                <a:spcPct val="150000"/>
              </a:lnSpc>
            </a:pPr>
            <a:r>
              <a:rPr lang="en-US" dirty="0"/>
              <a:t>With a fulminant form, clinical symptoms do not have time to manifest, and the death of mice occurs unexpectedly and fast. </a:t>
            </a:r>
            <a:endParaRPr lang="en-US" dirty="0" smtClean="0"/>
          </a:p>
          <a:p>
            <a:endParaRPr lang="en-IN" dirty="0"/>
          </a:p>
        </p:txBody>
      </p:sp>
    </p:spTree>
    <p:extLst>
      <p:ext uri="{BB962C8B-B14F-4D97-AF65-F5344CB8AC3E}">
        <p14:creationId xmlns:p14="http://schemas.microsoft.com/office/powerpoint/2010/main" val="1294725577"/>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sp>
        <p:nvSpPr>
          <p:cNvPr id="3" name="Content Placeholder 2"/>
          <p:cNvSpPr>
            <a:spLocks noGrp="1"/>
          </p:cNvSpPr>
          <p:nvPr>
            <p:ph idx="1"/>
          </p:nvPr>
        </p:nvSpPr>
        <p:spPr/>
        <p:txBody>
          <a:bodyPr/>
          <a:lstStyle/>
          <a:p>
            <a:pPr algn="just">
              <a:lnSpc>
                <a:spcPct val="150000"/>
              </a:lnSpc>
            </a:pPr>
            <a:r>
              <a:rPr lang="en-US" dirty="0"/>
              <a:t>The subacute form represents the classical form of </a:t>
            </a:r>
            <a:r>
              <a:rPr lang="en-US" dirty="0" err="1"/>
              <a:t>ectromelia</a:t>
            </a:r>
            <a:r>
              <a:rPr lang="en-US" dirty="0"/>
              <a:t> : in such cases in animals, mainly on the head, tail and legs develop skin lesions. </a:t>
            </a:r>
          </a:p>
          <a:p>
            <a:pPr algn="just">
              <a:lnSpc>
                <a:spcPct val="150000"/>
              </a:lnSpc>
            </a:pPr>
            <a:r>
              <a:rPr lang="en-US" dirty="0"/>
              <a:t>The skin is edematous, hyperemic, with small focal hemorrhages, which are covered with dry crusts. Subsequently, on the fingers, ears and tail, foci of necrosis are formed, covered with dark brown crusts, which then disappear. </a:t>
            </a:r>
          </a:p>
          <a:p>
            <a:pPr algn="just">
              <a:lnSpc>
                <a:spcPct val="150000"/>
              </a:lnSpc>
            </a:pPr>
            <a:r>
              <a:rPr lang="en-US" dirty="0"/>
              <a:t>Sometimes amputation of limbs or phalanges of the fingers and tail occurs, thus the name </a:t>
            </a:r>
            <a:r>
              <a:rPr lang="en-US" i="1" dirty="0" err="1"/>
              <a:t>ectromelia</a:t>
            </a:r>
            <a:r>
              <a:rPr lang="en-US" dirty="0"/>
              <a:t> given to this virus. </a:t>
            </a:r>
          </a:p>
          <a:p>
            <a:endParaRPr lang="en-IN" dirty="0"/>
          </a:p>
        </p:txBody>
      </p:sp>
    </p:spTree>
    <p:extLst>
      <p:ext uri="{BB962C8B-B14F-4D97-AF65-F5344CB8AC3E}">
        <p14:creationId xmlns:p14="http://schemas.microsoft.com/office/powerpoint/2010/main" val="909017890"/>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dirty="0">
              <a:solidFill>
                <a:srgbClr val="FF0000"/>
              </a:solidFill>
            </a:endParaRPr>
          </a:p>
        </p:txBody>
      </p:sp>
      <p:sp>
        <p:nvSpPr>
          <p:cNvPr id="3" name="Content Placeholder 2"/>
          <p:cNvSpPr>
            <a:spLocks noGrp="1"/>
          </p:cNvSpPr>
          <p:nvPr>
            <p:ph idx="1"/>
          </p:nvPr>
        </p:nvSpPr>
        <p:spPr>
          <a:xfrm>
            <a:off x="1202919" y="2011680"/>
            <a:ext cx="9784080" cy="4688058"/>
          </a:xfrm>
        </p:spPr>
        <p:txBody>
          <a:bodyPr>
            <a:normAutofit lnSpcReduction="10000"/>
          </a:bodyPr>
          <a:lstStyle/>
          <a:p>
            <a:pPr lvl="0" algn="just">
              <a:lnSpc>
                <a:spcPct val="150000"/>
              </a:lnSpc>
            </a:pPr>
            <a:r>
              <a:rPr lang="en-US" dirty="0" smtClean="0"/>
              <a:t>In </a:t>
            </a:r>
            <a:r>
              <a:rPr lang="en-US" dirty="0"/>
              <a:t>acute cases ruffled fur or prostration may occur for only a few hours before death. </a:t>
            </a:r>
            <a:endParaRPr lang="en-IN" dirty="0"/>
          </a:p>
          <a:p>
            <a:pPr lvl="0" algn="just">
              <a:lnSpc>
                <a:spcPct val="150000"/>
              </a:lnSpc>
            </a:pPr>
            <a:r>
              <a:rPr lang="en-US" dirty="0"/>
              <a:t>Mice that survive acute infection may develop chronic disease characterized by a focal or generalized rash anywhere on the body </a:t>
            </a:r>
            <a:endParaRPr lang="en-IN" dirty="0"/>
          </a:p>
          <a:p>
            <a:pPr lvl="0" algn="just">
              <a:lnSpc>
                <a:spcPct val="150000"/>
              </a:lnSpc>
            </a:pPr>
            <a:r>
              <a:rPr lang="en-US" dirty="0"/>
              <a:t>Conjunctivitis also may occur. </a:t>
            </a:r>
            <a:endParaRPr lang="en-IN" dirty="0"/>
          </a:p>
          <a:p>
            <a:pPr lvl="0" algn="just">
              <a:lnSpc>
                <a:spcPct val="150000"/>
              </a:lnSpc>
            </a:pPr>
            <a:r>
              <a:rPr lang="en-US" dirty="0"/>
              <a:t>Skin lesions usually recede within several weeks, but hairless scars may remain. </a:t>
            </a:r>
            <a:endParaRPr lang="en-IN" dirty="0"/>
          </a:p>
          <a:p>
            <a:pPr lvl="0" algn="just">
              <a:lnSpc>
                <a:spcPct val="150000"/>
              </a:lnSpc>
            </a:pPr>
            <a:r>
              <a:rPr lang="en-US" dirty="0"/>
              <a:t>Additionally, severe viral infection of the feet and tail during the rash syndrome can lead to necrosis and amputation </a:t>
            </a:r>
            <a:endParaRPr lang="en-IN" dirty="0"/>
          </a:p>
          <a:p>
            <a:endParaRPr lang="en-IN" dirty="0"/>
          </a:p>
        </p:txBody>
      </p:sp>
    </p:spTree>
    <p:extLst>
      <p:ext uri="{BB962C8B-B14F-4D97-AF65-F5344CB8AC3E}">
        <p14:creationId xmlns:p14="http://schemas.microsoft.com/office/powerpoint/2010/main" val="2380860067"/>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stretch>
            <a:fillRect/>
          </a:stretch>
        </p:blipFill>
        <p:spPr>
          <a:xfrm>
            <a:off x="0" y="0"/>
            <a:ext cx="2914141" cy="2011680"/>
          </a:xfrm>
          <a:prstGeom prst="rect">
            <a:avLst/>
          </a:prstGeom>
        </p:spPr>
      </p:pic>
      <p:pic>
        <p:nvPicPr>
          <p:cNvPr id="5" name="Picture 4"/>
          <p:cNvPicPr>
            <a:picLocks noChangeAspect="1"/>
          </p:cNvPicPr>
          <p:nvPr/>
        </p:nvPicPr>
        <p:blipFill>
          <a:blip r:embed="rId3"/>
          <a:stretch>
            <a:fillRect/>
          </a:stretch>
        </p:blipFill>
        <p:spPr>
          <a:xfrm>
            <a:off x="8704385" y="130658"/>
            <a:ext cx="3226777" cy="1881022"/>
          </a:xfrm>
          <a:prstGeom prst="rect">
            <a:avLst/>
          </a:prstGeom>
        </p:spPr>
      </p:pic>
      <p:sp>
        <p:nvSpPr>
          <p:cNvPr id="2" name="Title 1"/>
          <p:cNvSpPr>
            <a:spLocks noGrp="1"/>
          </p:cNvSpPr>
          <p:nvPr>
            <p:ph type="title"/>
          </p:nvPr>
        </p:nvSpPr>
        <p:spPr/>
        <p:txBody>
          <a:bodyPr/>
          <a:lstStyle/>
          <a:p>
            <a:r>
              <a:rPr lang="en-US" dirty="0" smtClean="0"/>
              <a:t>                         </a:t>
            </a:r>
            <a:r>
              <a:rPr lang="en-US" b="1" dirty="0">
                <a:solidFill>
                  <a:srgbClr val="FF0000"/>
                </a:solidFill>
              </a:rPr>
              <a:t>Gross </a:t>
            </a:r>
            <a:r>
              <a:rPr lang="en-US" b="1" dirty="0" smtClean="0">
                <a:solidFill>
                  <a:srgbClr val="FF0000"/>
                </a:solidFill>
              </a:rPr>
              <a:t>Lesions</a:t>
            </a:r>
            <a:r>
              <a:rPr lang="en-IN" dirty="0">
                <a:solidFill>
                  <a:srgbClr val="FF0000"/>
                </a:solidFill>
              </a:rPr>
              <a:t/>
            </a:r>
            <a:br>
              <a:rPr lang="en-IN" dirty="0">
                <a:solidFill>
                  <a:srgbClr val="FF0000"/>
                </a:solidFill>
              </a:rPr>
            </a:br>
            <a:endParaRPr lang="en-IN" dirty="0">
              <a:solidFill>
                <a:srgbClr val="FF0000"/>
              </a:solidFill>
            </a:endParaRPr>
          </a:p>
        </p:txBody>
      </p:sp>
      <p:sp>
        <p:nvSpPr>
          <p:cNvPr id="3" name="Content Placeholder 2"/>
          <p:cNvSpPr>
            <a:spLocks noGrp="1"/>
          </p:cNvSpPr>
          <p:nvPr>
            <p:ph idx="1"/>
          </p:nvPr>
        </p:nvSpPr>
        <p:spPr>
          <a:xfrm>
            <a:off x="1202919" y="2011680"/>
            <a:ext cx="9784080" cy="4846320"/>
          </a:xfrm>
        </p:spPr>
        <p:txBody>
          <a:bodyPr>
            <a:normAutofit fontScale="92500" lnSpcReduction="10000"/>
          </a:bodyPr>
          <a:lstStyle/>
          <a:p>
            <a:pPr lvl="0" algn="just">
              <a:lnSpc>
                <a:spcPct val="150000"/>
              </a:lnSpc>
            </a:pPr>
            <a:r>
              <a:rPr lang="en-US" dirty="0" smtClean="0"/>
              <a:t>Externally </a:t>
            </a:r>
            <a:r>
              <a:rPr lang="en-US" dirty="0"/>
              <a:t>conjunctivitis, alopecia, cutaneous erythema and erosions (rash), and swelling and dry gangrene of extremities, </a:t>
            </a:r>
            <a:r>
              <a:rPr lang="en-US" b="1" dirty="0"/>
              <a:t>which result in “</a:t>
            </a:r>
            <a:r>
              <a:rPr lang="en-US" b="1" dirty="0" err="1"/>
              <a:t>ectromelia</a:t>
            </a:r>
            <a:r>
              <a:rPr lang="en-US" b="1" dirty="0"/>
              <a:t>”</a:t>
            </a:r>
            <a:r>
              <a:rPr lang="en-US" dirty="0"/>
              <a:t> </a:t>
            </a:r>
            <a:endParaRPr lang="en-IN" dirty="0"/>
          </a:p>
          <a:p>
            <a:pPr lvl="0" algn="just">
              <a:lnSpc>
                <a:spcPct val="150000"/>
              </a:lnSpc>
            </a:pPr>
            <a:r>
              <a:rPr lang="en-US" dirty="0"/>
              <a:t>Livers swollen, friable, and mottled with multiple pinpoint white to coalescing necrotic foci </a:t>
            </a:r>
            <a:endParaRPr lang="en-IN" dirty="0"/>
          </a:p>
          <a:p>
            <a:pPr lvl="0" algn="just">
              <a:lnSpc>
                <a:spcPct val="150000"/>
              </a:lnSpc>
            </a:pPr>
            <a:r>
              <a:rPr lang="en-US" dirty="0"/>
              <a:t>Spleen shows necrosis and scarring of red and white pulp can produce a macroscopic ‘mosaic’ pattern of white and red–brown </a:t>
            </a:r>
            <a:endParaRPr lang="en-IN" dirty="0"/>
          </a:p>
          <a:p>
            <a:pPr lvl="0" algn="just">
              <a:lnSpc>
                <a:spcPct val="150000"/>
              </a:lnSpc>
            </a:pPr>
            <a:r>
              <a:rPr lang="en-US" dirty="0"/>
              <a:t>Necrosis of thymus, lymph nodes, Peyer’s patches, intestinal mucosa, and genital tract also have been observed during acute infection </a:t>
            </a:r>
            <a:endParaRPr lang="en-IN" dirty="0"/>
          </a:p>
          <a:p>
            <a:pPr lvl="0" algn="just">
              <a:lnSpc>
                <a:spcPct val="150000"/>
              </a:lnSpc>
            </a:pPr>
            <a:r>
              <a:rPr lang="en-US" dirty="0"/>
              <a:t>Severe intestinal infection may be accompanied by hemorrhage. </a:t>
            </a:r>
            <a:endParaRPr lang="en-IN" dirty="0"/>
          </a:p>
          <a:p>
            <a:pPr algn="just">
              <a:lnSpc>
                <a:spcPct val="150000"/>
              </a:lnSpc>
            </a:pPr>
            <a:endParaRPr lang="en-IN" dirty="0"/>
          </a:p>
        </p:txBody>
      </p:sp>
    </p:spTree>
    <p:extLst>
      <p:ext uri="{BB962C8B-B14F-4D97-AF65-F5344CB8AC3E}">
        <p14:creationId xmlns:p14="http://schemas.microsoft.com/office/powerpoint/2010/main" val="271065120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stretch>
            <a:fillRect/>
          </a:stretch>
        </p:blipFill>
        <p:spPr>
          <a:xfrm>
            <a:off x="0" y="-1"/>
            <a:ext cx="3226777" cy="2136531"/>
          </a:xfrm>
          <a:prstGeom prst="rect">
            <a:avLst/>
          </a:prstGeom>
        </p:spPr>
      </p:pic>
      <p:sp>
        <p:nvSpPr>
          <p:cNvPr id="2" name="Title 1"/>
          <p:cNvSpPr>
            <a:spLocks noGrp="1"/>
          </p:cNvSpPr>
          <p:nvPr>
            <p:ph type="title"/>
          </p:nvPr>
        </p:nvSpPr>
        <p:spPr/>
        <p:txBody>
          <a:bodyPr/>
          <a:lstStyle/>
          <a:p>
            <a:r>
              <a:rPr lang="en-US" dirty="0" smtClean="0"/>
              <a:t>                     </a:t>
            </a:r>
            <a:r>
              <a:rPr lang="en-US" b="1" dirty="0" smtClean="0">
                <a:solidFill>
                  <a:srgbClr val="FF0000"/>
                </a:solidFill>
              </a:rPr>
              <a:t>Histopathology</a:t>
            </a:r>
            <a:r>
              <a:rPr lang="en-IN" dirty="0">
                <a:solidFill>
                  <a:srgbClr val="FF0000"/>
                </a:solidFill>
              </a:rPr>
              <a:t/>
            </a:r>
            <a:br>
              <a:rPr lang="en-IN" dirty="0">
                <a:solidFill>
                  <a:srgbClr val="FF0000"/>
                </a:solidFill>
              </a:rPr>
            </a:br>
            <a:endParaRPr lang="en-IN" dirty="0">
              <a:solidFill>
                <a:srgbClr val="FF0000"/>
              </a:solidFill>
            </a:endParaRPr>
          </a:p>
        </p:txBody>
      </p:sp>
      <p:sp>
        <p:nvSpPr>
          <p:cNvPr id="3" name="Content Placeholder 2"/>
          <p:cNvSpPr>
            <a:spLocks noGrp="1"/>
          </p:cNvSpPr>
          <p:nvPr>
            <p:ph idx="1"/>
          </p:nvPr>
        </p:nvSpPr>
        <p:spPr/>
        <p:txBody>
          <a:bodyPr>
            <a:normAutofit/>
          </a:bodyPr>
          <a:lstStyle/>
          <a:p>
            <a:pPr lvl="0" algn="just">
              <a:lnSpc>
                <a:spcPct val="150000"/>
              </a:lnSpc>
            </a:pPr>
            <a:r>
              <a:rPr lang="en-US" dirty="0" smtClean="0"/>
              <a:t>Focal </a:t>
            </a:r>
            <a:r>
              <a:rPr lang="en-US" dirty="0"/>
              <a:t>coagulative necrosis in the liver, spleen, lymph nodes, Peyer’s patches, and thymus, as well as other organs. </a:t>
            </a:r>
            <a:endParaRPr lang="en-IN" dirty="0"/>
          </a:p>
          <a:p>
            <a:pPr lvl="0" algn="just">
              <a:lnSpc>
                <a:spcPct val="150000"/>
              </a:lnSpc>
            </a:pPr>
            <a:r>
              <a:rPr lang="en-US" dirty="0"/>
              <a:t>Skin lesions consist of focal epidermal hyperplasia, with hypertrophy and ballooning of epithelial cells </a:t>
            </a:r>
            <a:endParaRPr lang="en-IN" dirty="0"/>
          </a:p>
          <a:p>
            <a:pPr lvl="0" algn="just">
              <a:lnSpc>
                <a:spcPct val="150000"/>
              </a:lnSpc>
            </a:pPr>
            <a:r>
              <a:rPr lang="en-US" dirty="0"/>
              <a:t>A type (</a:t>
            </a:r>
            <a:r>
              <a:rPr lang="en-US" dirty="0" err="1"/>
              <a:t>Marchal</a:t>
            </a:r>
            <a:r>
              <a:rPr lang="en-US" dirty="0"/>
              <a:t> body) </a:t>
            </a:r>
            <a:r>
              <a:rPr lang="en-US" b="1" dirty="0"/>
              <a:t>acidophilic intracytoplasmic inclusions</a:t>
            </a:r>
            <a:r>
              <a:rPr lang="en-US" dirty="0"/>
              <a:t> in Epithelial cells of skin or mucous membranes</a:t>
            </a:r>
            <a:endParaRPr lang="en-IN" dirty="0"/>
          </a:p>
          <a:p>
            <a:pPr lvl="0" algn="just">
              <a:lnSpc>
                <a:spcPct val="150000"/>
              </a:lnSpc>
            </a:pPr>
            <a:r>
              <a:rPr lang="en-US" dirty="0"/>
              <a:t>B type of </a:t>
            </a:r>
            <a:r>
              <a:rPr lang="en-US" b="1" dirty="0"/>
              <a:t>basophilic intracytoplasmic inclusion</a:t>
            </a:r>
            <a:r>
              <a:rPr lang="en-US" dirty="0"/>
              <a:t> in all </a:t>
            </a:r>
            <a:r>
              <a:rPr lang="en-US" dirty="0" err="1"/>
              <a:t>ectromelia</a:t>
            </a:r>
            <a:r>
              <a:rPr lang="en-US" dirty="0"/>
              <a:t>-infected cells </a:t>
            </a:r>
            <a:endParaRPr lang="en-IN" dirty="0"/>
          </a:p>
          <a:p>
            <a:pPr algn="just">
              <a:lnSpc>
                <a:spcPct val="150000"/>
              </a:lnSpc>
            </a:pPr>
            <a:endParaRPr lang="en-IN" dirty="0"/>
          </a:p>
          <a:p>
            <a:endParaRPr lang="en-IN" dirty="0"/>
          </a:p>
        </p:txBody>
      </p:sp>
    </p:spTree>
    <p:extLst>
      <p:ext uri="{BB962C8B-B14F-4D97-AF65-F5344CB8AC3E}">
        <p14:creationId xmlns:p14="http://schemas.microsoft.com/office/powerpoint/2010/main" val="128699674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solidFill>
                  <a:srgbClr val="FF0000"/>
                </a:solidFill>
              </a:rPr>
              <a:t>Prevention and </a:t>
            </a:r>
            <a:r>
              <a:rPr lang="en-US" dirty="0" smtClean="0">
                <a:solidFill>
                  <a:srgbClr val="FF0000"/>
                </a:solidFill>
              </a:rPr>
              <a:t>treatment</a:t>
            </a:r>
            <a:endParaRPr lang="en-IN" dirty="0">
              <a:solidFill>
                <a:srgbClr val="FF0000"/>
              </a:solidFill>
            </a:endParaRPr>
          </a:p>
        </p:txBody>
      </p:sp>
      <p:sp>
        <p:nvSpPr>
          <p:cNvPr id="3" name="Content Placeholder 2"/>
          <p:cNvSpPr>
            <a:spLocks noGrp="1"/>
          </p:cNvSpPr>
          <p:nvPr>
            <p:ph idx="1"/>
          </p:nvPr>
        </p:nvSpPr>
        <p:spPr/>
        <p:txBody>
          <a:bodyPr/>
          <a:lstStyle/>
          <a:p>
            <a:pPr marL="0" indent="0">
              <a:buNone/>
            </a:pPr>
            <a:endParaRPr lang="en-US" dirty="0"/>
          </a:p>
          <a:p>
            <a:pPr algn="just">
              <a:lnSpc>
                <a:spcPct val="150000"/>
              </a:lnSpc>
            </a:pPr>
            <a:r>
              <a:rPr lang="en-US" dirty="0"/>
              <a:t>To avoid infection of the colony with the virus of </a:t>
            </a:r>
            <a:r>
              <a:rPr lang="en-US" dirty="0" err="1"/>
              <a:t>electromelia</a:t>
            </a:r>
            <a:r>
              <a:rPr lang="en-US" dirty="0"/>
              <a:t>, it is necessary to regularly test the colony and monitor the health of mice</a:t>
            </a:r>
            <a:r>
              <a:rPr lang="en-US" dirty="0" smtClean="0"/>
              <a:t>.</a:t>
            </a:r>
          </a:p>
          <a:p>
            <a:pPr algn="just">
              <a:lnSpc>
                <a:spcPct val="150000"/>
              </a:lnSpc>
            </a:pPr>
            <a:r>
              <a:rPr lang="en-US" dirty="0" smtClean="0"/>
              <a:t> </a:t>
            </a:r>
            <a:r>
              <a:rPr lang="en-US" dirty="0"/>
              <a:t>To eradicate the virus in the colony, quarantine must be established and reproduction stopped. Vaccination also helps eliminate the problem of virus infection.</a:t>
            </a:r>
          </a:p>
          <a:p>
            <a:endParaRPr lang="en-IN" dirty="0"/>
          </a:p>
        </p:txBody>
      </p:sp>
    </p:spTree>
    <p:extLst>
      <p:ext uri="{BB962C8B-B14F-4D97-AF65-F5344CB8AC3E}">
        <p14:creationId xmlns:p14="http://schemas.microsoft.com/office/powerpoint/2010/main" val="2516916683"/>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sp>
        <p:nvSpPr>
          <p:cNvPr id="3" name="Content Placeholder 2"/>
          <p:cNvSpPr>
            <a:spLocks noGrp="1"/>
          </p:cNvSpPr>
          <p:nvPr>
            <p:ph idx="1"/>
          </p:nvPr>
        </p:nvSpPr>
        <p:spPr/>
        <p:txBody>
          <a:bodyPr/>
          <a:lstStyle/>
          <a:p>
            <a:pPr algn="just">
              <a:lnSpc>
                <a:spcPct val="150000"/>
              </a:lnSpc>
            </a:pPr>
            <a:r>
              <a:rPr lang="en-US" dirty="0"/>
              <a:t>The animal house must be thoroughly cleaned and disinfected, preferably with gaseous formalin or vaporized hydrogen peroxide. </a:t>
            </a:r>
            <a:endParaRPr lang="en-US" dirty="0" smtClean="0"/>
          </a:p>
          <a:p>
            <a:pPr algn="just">
              <a:lnSpc>
                <a:spcPct val="150000"/>
              </a:lnSpc>
            </a:pPr>
            <a:r>
              <a:rPr lang="en-US" dirty="0" err="1" smtClean="0"/>
              <a:t>Ectromelia</a:t>
            </a:r>
            <a:r>
              <a:rPr lang="en-US" dirty="0" smtClean="0"/>
              <a:t> </a:t>
            </a:r>
            <a:r>
              <a:rPr lang="en-US" dirty="0"/>
              <a:t>virus can survive for 11 days at room temperature in blood. All other animal house materials should be discarded as hazardous waste (incinerated) or autoclaved. </a:t>
            </a:r>
            <a:endParaRPr lang="en-US" dirty="0" smtClean="0"/>
          </a:p>
          <a:p>
            <a:pPr algn="just">
              <a:lnSpc>
                <a:spcPct val="150000"/>
              </a:lnSpc>
            </a:pPr>
            <a:r>
              <a:rPr lang="en-US" dirty="0" smtClean="0"/>
              <a:t>Autoclaving</a:t>
            </a:r>
            <a:r>
              <a:rPr lang="en-US" dirty="0"/>
              <a:t>, formalin treatment, and common disinfectants will inactivate the </a:t>
            </a:r>
            <a:r>
              <a:rPr lang="en-US" dirty="0" err="1"/>
              <a:t>ectromelia</a:t>
            </a:r>
            <a:r>
              <a:rPr lang="en-US" dirty="0"/>
              <a:t> virus, as will desiccation or detergents.</a:t>
            </a:r>
          </a:p>
          <a:p>
            <a:endParaRPr lang="en-IN" dirty="0"/>
          </a:p>
        </p:txBody>
      </p:sp>
    </p:spTree>
    <p:extLst>
      <p:ext uri="{BB962C8B-B14F-4D97-AF65-F5344CB8AC3E}">
        <p14:creationId xmlns:p14="http://schemas.microsoft.com/office/powerpoint/2010/main" val="357641027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IN"/>
          </a:p>
        </p:txBody>
      </p:sp>
      <p:sp>
        <p:nvSpPr>
          <p:cNvPr id="3" name="Content Placeholder 2"/>
          <p:cNvSpPr>
            <a:spLocks noGrp="1"/>
          </p:cNvSpPr>
          <p:nvPr>
            <p:ph idx="1"/>
          </p:nvPr>
        </p:nvSpPr>
        <p:spPr/>
        <p:txBody>
          <a:bodyPr>
            <a:normAutofit/>
          </a:bodyPr>
          <a:lstStyle/>
          <a:p>
            <a:pPr marL="0" indent="0" algn="ctr">
              <a:buNone/>
            </a:pPr>
            <a:r>
              <a:rPr lang="en-US" sz="5400" dirty="0" smtClean="0">
                <a:solidFill>
                  <a:srgbClr val="FFFF00"/>
                </a:solidFill>
              </a:rPr>
              <a:t>                                                              THANK YOU</a:t>
            </a:r>
            <a:endParaRPr lang="en-IN" sz="5400" dirty="0">
              <a:solidFill>
                <a:srgbClr val="FFFF00"/>
              </a:solidFill>
            </a:endParaRPr>
          </a:p>
        </p:txBody>
      </p:sp>
    </p:spTree>
    <p:extLst>
      <p:ext uri="{BB962C8B-B14F-4D97-AF65-F5344CB8AC3E}">
        <p14:creationId xmlns:p14="http://schemas.microsoft.com/office/powerpoint/2010/main" val="1323799467"/>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Banded">
  <a:themeElements>
    <a:clrScheme name="Banded">
      <a:dk1>
        <a:srgbClr val="2C2C2C"/>
      </a:dk1>
      <a:lt1>
        <a:srgbClr val="FFFFFF"/>
      </a:lt1>
      <a:dk2>
        <a:srgbClr val="099BDD"/>
      </a:dk2>
      <a:lt2>
        <a:srgbClr val="F2F2F2"/>
      </a:lt2>
      <a:accent1>
        <a:srgbClr val="FFC000"/>
      </a:accent1>
      <a:accent2>
        <a:srgbClr val="A5D028"/>
      </a:accent2>
      <a:accent3>
        <a:srgbClr val="08CC78"/>
      </a:accent3>
      <a:accent4>
        <a:srgbClr val="F24099"/>
      </a:accent4>
      <a:accent5>
        <a:srgbClr val="828288"/>
      </a:accent5>
      <a:accent6>
        <a:srgbClr val="F56617"/>
      </a:accent6>
      <a:hlink>
        <a:srgbClr val="005DBA"/>
      </a:hlink>
      <a:folHlink>
        <a:srgbClr val="6C606A"/>
      </a:folHlink>
    </a:clrScheme>
    <a:fontScheme name="Banded">
      <a:majorFont>
        <a:latin typeface="Corbel" panose="020B0503020204020204"/>
        <a:ea typeface=""/>
        <a:cs typeface=""/>
        <a:font script="Jpan" typeface="ＭＳ ゴシック"/>
        <a:font script="Hang" typeface="맑은 고딕"/>
        <a:font script="Hans" typeface="宋体"/>
        <a:font script="Hant" typeface="新細明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Corbel" panose="020B0503020204020204"/>
        <a:ea typeface=""/>
        <a:cs typeface=""/>
        <a:font script="Jpan" typeface="ＭＳ ゴシック"/>
        <a:font script="Hang" typeface="맑은 고딕"/>
        <a:font script="Hans" typeface="宋体"/>
        <a:font script="Hant" typeface="新細明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font script="Geor" typeface="Sylfaen"/>
      </a:minorFont>
    </a:fontScheme>
    <a:fmtScheme name="Banded">
      <a:fillStyleLst>
        <a:solidFill>
          <a:schemeClr val="phClr"/>
        </a:solidFill>
        <a:gradFill rotWithShape="1">
          <a:gsLst>
            <a:gs pos="0">
              <a:schemeClr val="phClr">
                <a:tint val="65000"/>
                <a:satMod val="120000"/>
                <a:lumMod val="107000"/>
              </a:schemeClr>
            </a:gs>
            <a:gs pos="50000">
              <a:schemeClr val="phClr">
                <a:tint val="70000"/>
                <a:satMod val="124000"/>
                <a:lumMod val="103000"/>
              </a:schemeClr>
            </a:gs>
            <a:gs pos="100000">
              <a:schemeClr val="phClr">
                <a:tint val="85000"/>
                <a:satMod val="120000"/>
                <a:lumMod val="100000"/>
              </a:schemeClr>
            </a:gs>
          </a:gsLst>
          <a:lin ang="5400000" scaled="0"/>
        </a:gradFill>
        <a:gradFill rotWithShape="1">
          <a:gsLst>
            <a:gs pos="0">
              <a:schemeClr val="phClr">
                <a:tint val="85000"/>
                <a:shade val="98000"/>
                <a:satMod val="110000"/>
                <a:lumMod val="103000"/>
              </a:schemeClr>
            </a:gs>
            <a:gs pos="50000">
              <a:schemeClr val="phClr">
                <a:shade val="85000"/>
                <a:satMod val="105000"/>
                <a:lumMod val="100000"/>
              </a:schemeClr>
            </a:gs>
            <a:gs pos="100000">
              <a:schemeClr val="phClr">
                <a:shade val="60000"/>
                <a:satMod val="120000"/>
                <a:lumMod val="100000"/>
              </a:schemeClr>
            </a:gs>
          </a:gsLst>
          <a:lin ang="5400000" scaled="0"/>
        </a:gradFill>
      </a:fillStyleLst>
      <a:lnStyleLst>
        <a:ln w="9525" cap="flat" cmpd="sng" algn="ctr">
          <a:solidFill>
            <a:schemeClr val="phClr"/>
          </a:solidFill>
          <a:prstDash val="solid"/>
        </a:ln>
        <a:ln w="12700"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50800" dist="15875" dir="5400000" algn="ctr" rotWithShape="0">
              <a:srgbClr val="000000">
                <a:alpha val="68000"/>
              </a:srgbClr>
            </a:outerShdw>
          </a:effectLst>
        </a:effectStyle>
        <a:effectStyle>
          <a:effectLst>
            <a:outerShdw blurRad="88900" dist="27940" dir="5400000" algn="ctr" rotWithShape="0">
              <a:srgbClr val="000000">
                <a:alpha val="63000"/>
              </a:srgbClr>
            </a:outerShdw>
          </a:effectLst>
        </a:effectStyle>
      </a:effectStyleLst>
      <a:bgFillStyleLst>
        <a:solidFill>
          <a:schemeClr val="phClr"/>
        </a:solidFill>
        <a:blipFill rotWithShape="1">
          <a:blip xmlns:r="http://schemas.openxmlformats.org/officeDocument/2006/relationships" r:embed="rId1">
            <a:duotone>
              <a:schemeClr val="phClr"/>
              <a:schemeClr val="phClr">
                <a:shade val="91000"/>
                <a:satMod val="105000"/>
              </a:schemeClr>
            </a:duotone>
          </a:blip>
          <a:tile tx="0" ty="0" sx="100000" sy="100000" flip="none" algn="tl"/>
        </a:blipFill>
        <a:gradFill rotWithShape="1">
          <a:gsLst>
            <a:gs pos="0">
              <a:schemeClr val="phClr">
                <a:tint val="100000"/>
                <a:shade val="0"/>
                <a:satMod val="100000"/>
              </a:schemeClr>
            </a:gs>
            <a:gs pos="100000">
              <a:schemeClr val="phClr">
                <a:shade val="100000"/>
                <a:satMod val="100000"/>
              </a:schemeClr>
            </a:gs>
          </a:gsLst>
          <a:lin ang="5400000" scaled="0"/>
        </a:gradFill>
      </a:bgFillStyleLst>
    </a:fmtScheme>
  </a:themeElements>
  <a:objectDefaults/>
  <a:extraClrSchemeLst/>
  <a:extLst>
    <a:ext uri="{05A4C25C-085E-4340-85A3-A5531E510DB2}">
      <thm15:themeFamily xmlns:thm15="http://schemas.microsoft.com/office/thememl/2012/main" name="Banded" id="{98DFF888-2449-4D28-977C-6306C017633E}" vid="{9792607F-9579-4224-82FF-9C88C3E1E53D}"/>
    </a:ext>
  </a:extLst>
</a:theme>
</file>

<file path=docProps/app.xml><?xml version="1.0" encoding="utf-8"?>
<Properties xmlns="http://schemas.openxmlformats.org/officeDocument/2006/extended-properties" xmlns:vt="http://schemas.openxmlformats.org/officeDocument/2006/docPropsVTypes">
  <Template>Banded</Template>
  <TotalTime>57</TotalTime>
  <Words>621</Words>
  <Application>Microsoft Office PowerPoint</Application>
  <PresentationFormat>Widescreen</PresentationFormat>
  <Paragraphs>64</Paragraphs>
  <Slides>16</Slides>
  <Notes>0</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16</vt:i4>
      </vt:variant>
    </vt:vector>
  </HeadingPairs>
  <TitlesOfParts>
    <vt:vector size="22" baseType="lpstr">
      <vt:lpstr>Algerian</vt:lpstr>
      <vt:lpstr>Arial</vt:lpstr>
      <vt:lpstr>Corbel</vt:lpstr>
      <vt:lpstr>Times New Roman</vt:lpstr>
      <vt:lpstr>Wingdings</vt:lpstr>
      <vt:lpstr>Banded</vt:lpstr>
      <vt:lpstr>INFECTIOUS ECTROMELIA  IN LABORATORY ANIMALS unit ii 611</vt:lpstr>
      <vt:lpstr>INFECTIOUS ECTROMELIA  </vt:lpstr>
      <vt:lpstr>                 cause</vt:lpstr>
      <vt:lpstr>Strain </vt:lpstr>
      <vt:lpstr>Epidemiology </vt:lpstr>
      <vt:lpstr>Transmission </vt:lpstr>
      <vt:lpstr>PowerPoint Presentation</vt:lpstr>
      <vt:lpstr>Clinical Signs</vt:lpstr>
      <vt:lpstr>PowerPoint Presentation</vt:lpstr>
      <vt:lpstr>PowerPoint Presentation</vt:lpstr>
      <vt:lpstr>PowerPoint Presentation</vt:lpstr>
      <vt:lpstr>                         Gross Lesions </vt:lpstr>
      <vt:lpstr>                     Histopathology </vt:lpstr>
      <vt:lpstr>Prevention and treatment</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INFECTIOUS ECTROMELIA  IN LABORATORY ANIMALS</dc:title>
  <dc:creator>HP</dc:creator>
  <cp:lastModifiedBy>HP</cp:lastModifiedBy>
  <cp:revision>5</cp:revision>
  <dcterms:created xsi:type="dcterms:W3CDTF">2020-12-08T09:39:51Z</dcterms:created>
  <dcterms:modified xsi:type="dcterms:W3CDTF">2020-12-08T10:37:31Z</dcterms:modified>
</cp:coreProperties>
</file>