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8" r:id="rId14"/>
    <p:sldId id="274" r:id="rId15"/>
    <p:sldId id="282" r:id="rId16"/>
    <p:sldId id="277" r:id="rId17"/>
    <p:sldId id="276" r:id="rId18"/>
    <p:sldId id="267" r:id="rId19"/>
    <p:sldId id="268" r:id="rId20"/>
    <p:sldId id="269" r:id="rId21"/>
    <p:sldId id="270" r:id="rId22"/>
    <p:sldId id="27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7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14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54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2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9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0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924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71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43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80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41A0D0A-B829-4446-9193-85A3CB05AD49}" type="datetimeFigureOut">
              <a:rPr lang="en-IN" smtClean="0"/>
              <a:t>06-12-2020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48BDF4-E750-4818-8463-CAC80D6433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28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085" y="633046"/>
            <a:ext cx="6676292" cy="269923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BVSC &amp; AH</a:t>
            </a:r>
            <a:r>
              <a:rPr lang="en-US" sz="4900" b="1" dirty="0" smtClean="0">
                <a:solidFill>
                  <a:srgbClr val="0070C0"/>
                </a:solidFill>
              </a:rPr>
              <a:t/>
            </a:r>
            <a:br>
              <a:rPr lang="en-US" sz="4900" b="1" dirty="0" smtClean="0">
                <a:solidFill>
                  <a:srgbClr val="0070C0"/>
                </a:solidFill>
              </a:rPr>
            </a:br>
            <a:r>
              <a:rPr lang="en-US" sz="3100" dirty="0" smtClean="0">
                <a:solidFill>
                  <a:srgbClr val="002060"/>
                </a:solidFill>
              </a:rPr>
              <a:t>(General Pathology)</a:t>
            </a:r>
            <a:br>
              <a:rPr lang="en-US" sz="3100" dirty="0" smtClean="0">
                <a:solidFill>
                  <a:srgbClr val="002060"/>
                </a:solidFill>
              </a:rPr>
            </a:br>
            <a:r>
              <a:rPr lang="en-US" sz="4900" b="1" dirty="0" smtClean="0">
                <a:solidFill>
                  <a:srgbClr val="0070C0"/>
                </a:solidFill>
              </a:rPr>
              <a:t>INFLAMMATION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DEFINITION, CAUSE &amp; TYPES</a:t>
            </a:r>
            <a:endParaRPr lang="en-IN" sz="40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815" y="4739053"/>
            <a:ext cx="4258408" cy="12748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Sanjiv</a:t>
            </a:r>
            <a:r>
              <a:rPr lang="en-US" b="1" dirty="0">
                <a:solidFill>
                  <a:srgbClr val="FF0000"/>
                </a:solidFill>
              </a:rPr>
              <a:t> Kumar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Assistant Professor,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Deptt</a:t>
            </a:r>
            <a:r>
              <a:rPr lang="en-US" b="1" dirty="0">
                <a:solidFill>
                  <a:srgbClr val="FF0000"/>
                </a:solidFill>
              </a:rPr>
              <a:t>. of Pathology, BVC, Patna</a:t>
            </a:r>
            <a:endParaRPr lang="en-US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81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8" y="3439285"/>
            <a:ext cx="3681742" cy="20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56" y="3311018"/>
            <a:ext cx="3399150" cy="23285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861646"/>
            <a:ext cx="9872871" cy="5234354"/>
          </a:xfrm>
        </p:spPr>
        <p:txBody>
          <a:bodyPr numCol="2">
            <a:normAutofit/>
          </a:bodyPr>
          <a:lstStyle/>
          <a:p>
            <a:r>
              <a:rPr lang="en-IN" sz="2400" b="1" dirty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Segmental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Inflamed segment of intestine - Primarily used in the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intestine.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All the tissue or organ is involved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Severity may vary across the tissue, but entire organ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98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Times New Roman,Bold"/>
              </a:rPr>
              <a:t>Types of </a:t>
            </a:r>
            <a:r>
              <a:rPr lang="en-IN" sz="2800" b="1" dirty="0">
                <a:solidFill>
                  <a:srgbClr val="FF0000"/>
                </a:solidFill>
                <a:latin typeface="Times New Roman,Bold"/>
              </a:rPr>
              <a:t>Exudates</a:t>
            </a:r>
            <a:br>
              <a:rPr lang="en-IN" sz="2800" b="1" dirty="0">
                <a:solidFill>
                  <a:srgbClr val="FF0000"/>
                </a:solidFill>
                <a:latin typeface="Times New Roman,Bold"/>
              </a:rPr>
            </a:b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59" y="740875"/>
            <a:ext cx="10515600" cy="4981209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en-IN" sz="3200" b="1" i="0" u="none" strike="noStrike" baseline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</a:p>
          <a:p>
            <a:pPr marL="0" indent="0" algn="just">
              <a:buNone/>
            </a:pPr>
            <a:r>
              <a:rPr lang="en-IN" sz="2000" dirty="0" smtClean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IN" sz="2000" b="1" i="0" u="none" strike="noStrike" baseline="0" dirty="0" smtClean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Serous</a:t>
            </a:r>
          </a:p>
          <a:p>
            <a:pPr algn="just"/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Protein-rich fluid 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exudate by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moderately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irritants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or secreted by serous mesothelial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  <a:p>
            <a:pPr algn="just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stains pink with eosin;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rubbing nature and second-degree burns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form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blisters on the skin. Certain viruses (foot-and-mouth,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</a:t>
            </a:r>
            <a:r>
              <a:rPr lang="en-I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stomatitis)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en-IN" sz="2000" b="1" i="0" u="none" strike="noStrike" baseline="0" dirty="0" smtClean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Catarrhal/ Mucous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a mucosal surface which is predominantly characterized by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hypersecretion of mucus 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Mucus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clear</a:t>
            </a:r>
            <a:r>
              <a:rPr lang="en-I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glistening slimy material containing water and mucin.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ucus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stains blue with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haematoxylin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000" b="1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Irritants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nature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detergents,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irritating foods in the digestive tract, inhaled dust,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air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bacterial and viral infections of low virulence in respiratory tract.</a:t>
            </a:r>
          </a:p>
          <a:p>
            <a:pPr marL="0" indent="0" algn="just">
              <a:buNone/>
            </a:pP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31" y="4825016"/>
            <a:ext cx="3135923" cy="183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64" y="4923692"/>
            <a:ext cx="3792041" cy="19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4" y="413237"/>
            <a:ext cx="9872871" cy="47654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N" sz="2400" b="1" dirty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Fibrinous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Protein-rich exudate with adequate vascular permeability such that fibrinogen escapes the vessels and polymerizes in the tissue or on a surface to form fibrin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violent type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injury.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tains</a:t>
            </a: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dirty pink with eosin.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appearance of fibrin 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to yellow, easily broken down, usually adherent mat of exudate on a serous or mucosal surface.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Infectious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feline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enteritis, malignant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catarrhal fever,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Corynebacterium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diphtheriae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salmonella, or </a:t>
            </a:r>
            <a:r>
              <a:rPr lang="en-IN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Fusobacterium</a:t>
            </a:r>
            <a:r>
              <a:rPr lang="en-I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necrophorum</a:t>
            </a:r>
            <a:r>
              <a:rPr lang="en-I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Masses of fibrin on epithelial surface may either form 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pseudomembrane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(croupous membrane)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is easily peeled away, or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diphtheritic membrane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it is quite firmly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necrotic, denuded epithelial cells are also included in the mass, it is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'true membrane',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otherwise, without epithelial cells it is called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'false membrane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Calf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diphtheria, and intestinal tract in swine fever.</a:t>
            </a: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494" y="4497581"/>
            <a:ext cx="3237257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008" y="597877"/>
            <a:ext cx="5794129" cy="54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6" y="369278"/>
            <a:ext cx="11315700" cy="5802922"/>
          </a:xfrm>
        </p:spPr>
        <p:txBody>
          <a:bodyPr numCol="2">
            <a:normAutofit fontScale="25000" lnSpcReduction="20000"/>
          </a:bodyPr>
          <a:lstStyle/>
          <a:p>
            <a:r>
              <a:rPr lang="en-IN" sz="11200" b="1" dirty="0" err="1">
                <a:solidFill>
                  <a:srgbClr val="0070C0"/>
                </a:solidFill>
              </a:rPr>
              <a:t>Suppurative</a:t>
            </a:r>
            <a:r>
              <a:rPr lang="en-IN" sz="11200" b="1" dirty="0">
                <a:solidFill>
                  <a:srgbClr val="0070C0"/>
                </a:solidFill>
              </a:rPr>
              <a:t> </a:t>
            </a:r>
            <a:r>
              <a:rPr lang="en-IN" sz="11200" dirty="0">
                <a:solidFill>
                  <a:srgbClr val="0070C0"/>
                </a:solidFill>
              </a:rPr>
              <a:t>(</a:t>
            </a:r>
            <a:r>
              <a:rPr lang="en-IN" sz="11200" b="1" dirty="0">
                <a:solidFill>
                  <a:srgbClr val="0070C0"/>
                </a:solidFill>
              </a:rPr>
              <a:t>purulent</a:t>
            </a:r>
            <a:r>
              <a:rPr lang="en-IN" sz="11200" dirty="0" smtClean="0">
                <a:solidFill>
                  <a:srgbClr val="0070C0"/>
                </a:solidFill>
              </a:rPr>
              <a:t>)</a:t>
            </a:r>
          </a:p>
          <a:p>
            <a:endParaRPr lang="en-IN" sz="11200" dirty="0">
              <a:solidFill>
                <a:srgbClr val="0070C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Neutrophils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principle component of pus, along with dead cell, serum, etc.</a:t>
            </a:r>
          </a:p>
          <a:p>
            <a:pPr algn="just">
              <a:spcAft>
                <a:spcPts val="600"/>
              </a:spcAft>
            </a:pP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irritant causing positive chemotaxis and necrosis will produce </a:t>
            </a:r>
            <a:r>
              <a:rPr lang="en-IN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suppuration</a:t>
            </a:r>
            <a:r>
              <a:rPr lang="en-IN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associated with acute inflammation, but may be seen in subacute to chronic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inflammation.</a:t>
            </a:r>
          </a:p>
          <a:p>
            <a:pPr algn="just">
              <a:spcAft>
                <a:spcPts val="600"/>
              </a:spcAft>
            </a:pP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causes of </a:t>
            </a:r>
            <a:r>
              <a:rPr 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 are:</a:t>
            </a:r>
          </a:p>
          <a:p>
            <a:pPr algn="just"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Pyogenic 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staphylococci, streptococci, and members of the Coli group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Specific organisms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7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7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r>
              <a:rPr lang="en-US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mallei, A. </a:t>
            </a:r>
            <a:r>
              <a:rPr lang="en-IN" sz="7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bovis</a:t>
            </a:r>
            <a:r>
              <a:rPr lang="en-IN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IN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IN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Chemicals </a:t>
            </a:r>
            <a:r>
              <a:rPr lang="en-IN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turpentine</a:t>
            </a:r>
            <a:r>
              <a:rPr lang="en-IN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mercuric chloride, croton oil etc</a:t>
            </a:r>
            <a:r>
              <a:rPr lang="en-IN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and staphylococci produce white or yellow pus. </a:t>
            </a:r>
            <a:endParaRPr lang="en-US" sz="7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Corynebacteria</a:t>
            </a:r>
            <a:r>
              <a:rPr lang="en-US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in cattle, produce greenish pus; </a:t>
            </a:r>
          </a:p>
          <a:p>
            <a:pPr algn="just"/>
            <a:r>
              <a:rPr lang="en-US" sz="7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bluegreen</a:t>
            </a:r>
            <a:r>
              <a:rPr lang="en-US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comes from the pigment-forming </a:t>
            </a:r>
            <a:r>
              <a:rPr lang="en-US" sz="7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pyocyaneus</a:t>
            </a:r>
            <a:r>
              <a:rPr lang="en-US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Canine 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 is thin and watery due to extremely proteolytic neutrophilic enzymes. </a:t>
            </a:r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Bovine 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 is rather viscid. </a:t>
            </a:r>
            <a:endParaRPr lang="en-US" sz="7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7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Avian 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 has a dry,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caseous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consistency due to the presence </a:t>
            </a:r>
            <a:r>
              <a:rPr lang="en-IN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antienzymes.</a:t>
            </a:r>
          </a:p>
          <a:p>
            <a:pPr algn="just"/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740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T</a:t>
            </a:r>
            <a:r>
              <a:rPr lang="en-US" sz="2400" dirty="0" smtClean="0">
                <a:solidFill>
                  <a:srgbClr val="00B0F0"/>
                </a:solidFill>
              </a:rPr>
              <a:t>erm</a:t>
            </a:r>
            <a:endParaRPr lang="en-IN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localized accumulations of pus &amp; are frequently surrounded by a connective tissue capsule.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Cellulitis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phlegmon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diffusely spreading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 of connective tissue caused by streptococci, and has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raised margins.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Empyema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accumulation of pus in a natural cavity.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It is a tract in the tissues communicating with an epithelial surface, discharging pus from an abscess.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Fistula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tract that connects two epithelial surfaces - skin and mucous membrane, for the discharge of pus from an abscess.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 (furuncle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This is a small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inflammation in the skin that involves a hair follicle or a sebaceous gland, and is caused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Pustule: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a circumscribed cavity in the epidermis containing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808" y="923192"/>
            <a:ext cx="5899638" cy="51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5" y="612286"/>
            <a:ext cx="10515600" cy="4351338"/>
          </a:xfrm>
        </p:spPr>
        <p:txBody>
          <a:bodyPr numCol="1">
            <a:normAutofit/>
          </a:bodyPr>
          <a:lstStyle/>
          <a:p>
            <a:pPr marL="45720" indent="0">
              <a:buNone/>
            </a:pPr>
            <a:r>
              <a:rPr lang="en-I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Hemorrhagic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Hemorrhagic exudate refers to an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in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hemorrhage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primary sign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allows the Red Blood Cells to leak into the injured area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81" y="2643860"/>
            <a:ext cx="3478200" cy="23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1601" cy="196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                                          </a:t>
            </a:r>
            <a:r>
              <a:rPr lang="en-IN" sz="2800" b="1" dirty="0" smtClean="0">
                <a:solidFill>
                  <a:srgbClr val="FF0000"/>
                </a:solidFill>
              </a:rPr>
              <a:t>Subacute</a:t>
            </a:r>
            <a:br>
              <a:rPr lang="en-IN" sz="2800" b="1" dirty="0" smtClean="0">
                <a:solidFill>
                  <a:srgbClr val="FF0000"/>
                </a:solidFill>
              </a:rPr>
            </a:b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b="1" dirty="0" smtClean="0"/>
              <a:t>Lymphocytic </a:t>
            </a:r>
            <a:r>
              <a:rPr lang="en-IN" dirty="0"/>
              <a:t>(</a:t>
            </a:r>
            <a:r>
              <a:rPr lang="en-IN" b="1" dirty="0" err="1"/>
              <a:t>lymphoplasmacytic</a:t>
            </a:r>
            <a:r>
              <a:rPr lang="en-IN" dirty="0"/>
              <a:t>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Characterized </a:t>
            </a:r>
            <a:r>
              <a:rPr lang="en-US" dirty="0">
                <a:solidFill>
                  <a:schemeClr val="tx1"/>
                </a:solidFill>
              </a:rPr>
              <a:t>by a </a:t>
            </a:r>
            <a:r>
              <a:rPr lang="en-US" b="1" dirty="0">
                <a:solidFill>
                  <a:schemeClr val="tx1"/>
                </a:solidFill>
              </a:rPr>
              <a:t>nearly pure </a:t>
            </a:r>
            <a:r>
              <a:rPr lang="en-US" dirty="0">
                <a:solidFill>
                  <a:schemeClr val="tx1"/>
                </a:solidFill>
              </a:rPr>
              <a:t>infiltrating population of </a:t>
            </a:r>
            <a:r>
              <a:rPr lang="en-US" b="1" dirty="0">
                <a:solidFill>
                  <a:schemeClr val="tx1"/>
                </a:solidFill>
              </a:rPr>
              <a:t>lymphocytes </a:t>
            </a:r>
            <a:r>
              <a:rPr lang="en-US" dirty="0">
                <a:solidFill>
                  <a:schemeClr val="tx1"/>
                </a:solidFill>
              </a:rPr>
              <a:t>&amp;/or </a:t>
            </a:r>
            <a:r>
              <a:rPr lang="en-US" b="1" dirty="0">
                <a:solidFill>
                  <a:schemeClr val="tx1"/>
                </a:solidFill>
              </a:rPr>
              <a:t>plasma cells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often </a:t>
            </a:r>
            <a:r>
              <a:rPr lang="en-IN" dirty="0">
                <a:solidFill>
                  <a:schemeClr val="tx1"/>
                </a:solidFill>
              </a:rPr>
              <a:t>no gross lesions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Seen </a:t>
            </a:r>
            <a:r>
              <a:rPr lang="en-US" dirty="0">
                <a:solidFill>
                  <a:schemeClr val="tx1"/>
                </a:solidFill>
              </a:rPr>
              <a:t>most commonly with immune mediated disease &amp; some viral disease</a:t>
            </a:r>
            <a:r>
              <a:rPr lang="en-US" b="1" dirty="0">
                <a:solidFill>
                  <a:schemeClr val="tx1"/>
                </a:solidFill>
              </a:rPr>
              <a:t>s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b="1" dirty="0">
                <a:solidFill>
                  <a:schemeClr val="tx1"/>
                </a:solidFill>
              </a:rPr>
              <a:t>Immune mediated diseases</a:t>
            </a:r>
            <a:r>
              <a:rPr lang="en-IN" dirty="0">
                <a:solidFill>
                  <a:schemeClr val="tx1"/>
                </a:solidFill>
              </a:rPr>
              <a:t>: interface dermatitis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b="1" dirty="0">
                <a:solidFill>
                  <a:schemeClr val="tx1"/>
                </a:solidFill>
              </a:rPr>
              <a:t>Viral diseases</a:t>
            </a:r>
            <a:r>
              <a:rPr lang="en-IN" dirty="0">
                <a:solidFill>
                  <a:schemeClr val="tx1"/>
                </a:solidFill>
              </a:rPr>
              <a:t>: lymphocytic thyroiditis, ovine lymphocytic </a:t>
            </a:r>
            <a:r>
              <a:rPr lang="en-IN" dirty="0" err="1">
                <a:solidFill>
                  <a:schemeClr val="tx1"/>
                </a:solidFill>
              </a:rPr>
              <a:t>intersttial</a:t>
            </a:r>
            <a:r>
              <a:rPr lang="en-IN" dirty="0">
                <a:solidFill>
                  <a:schemeClr val="tx1"/>
                </a:solidFill>
              </a:rPr>
              <a:t> pneumonia</a:t>
            </a:r>
          </a:p>
          <a:p>
            <a:pPr algn="just"/>
            <a:r>
              <a:rPr lang="en-US" i="1" dirty="0" smtClean="0">
                <a:solidFill>
                  <a:schemeClr val="tx1"/>
                </a:solidFill>
              </a:rPr>
              <a:t>Ex</a:t>
            </a:r>
            <a:r>
              <a:rPr lang="en-US" dirty="0">
                <a:solidFill>
                  <a:schemeClr val="tx1"/>
                </a:solidFill>
              </a:rPr>
              <a:t>. German Shorthair Pointer with </a:t>
            </a:r>
            <a:r>
              <a:rPr lang="en-US" b="1" dirty="0">
                <a:solidFill>
                  <a:schemeClr val="tx1"/>
                </a:solidFill>
              </a:rPr>
              <a:t>lupus </a:t>
            </a:r>
            <a:r>
              <a:rPr lang="en-US" b="1" dirty="0" err="1">
                <a:solidFill>
                  <a:schemeClr val="tx1"/>
                </a:solidFill>
              </a:rPr>
              <a:t>erythematosis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b="1" dirty="0">
                <a:solidFill>
                  <a:schemeClr val="tx1"/>
                </a:solidFill>
              </a:rPr>
              <a:t>pemphigus 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262" y="266700"/>
            <a:ext cx="9875520" cy="1069731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Chronic</a:t>
            </a:r>
            <a:br>
              <a:rPr lang="en-IN" b="1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5310554"/>
          </a:xfrm>
        </p:spPr>
        <p:txBody>
          <a:bodyPr>
            <a:normAutofit fontScale="92500" lnSpcReduction="10000"/>
          </a:bodyPr>
          <a:lstStyle/>
          <a:p>
            <a:r>
              <a:rPr lang="en-IN" sz="3100" b="1" dirty="0" smtClean="0"/>
              <a:t>Granulomatous </a:t>
            </a:r>
            <a:r>
              <a:rPr lang="en-IN" b="1" dirty="0" smtClean="0"/>
              <a:t>/ </a:t>
            </a:r>
            <a:r>
              <a:rPr lang="en-IN" dirty="0" smtClean="0">
                <a:solidFill>
                  <a:srgbClr val="FFC000"/>
                </a:solidFill>
              </a:rPr>
              <a:t>Also </a:t>
            </a:r>
            <a:r>
              <a:rPr lang="en-IN" dirty="0">
                <a:solidFill>
                  <a:srgbClr val="FFC000"/>
                </a:solidFill>
              </a:rPr>
              <a:t>called ―</a:t>
            </a:r>
            <a:r>
              <a:rPr lang="en-IN" b="1" dirty="0">
                <a:solidFill>
                  <a:srgbClr val="FFC000"/>
                </a:solidFill>
              </a:rPr>
              <a:t>histiocytic </a:t>
            </a:r>
            <a:r>
              <a:rPr lang="en-IN" b="1" dirty="0" smtClean="0">
                <a:solidFill>
                  <a:srgbClr val="FFC000"/>
                </a:solidFill>
              </a:rPr>
              <a:t>inflammation</a:t>
            </a:r>
            <a:endParaRPr lang="en-IN" dirty="0">
              <a:solidFill>
                <a:srgbClr val="FFC000"/>
              </a:solidFill>
            </a:endParaRPr>
          </a:p>
          <a:p>
            <a:pPr marL="45720" indent="0" algn="just">
              <a:buNone/>
            </a:pPr>
            <a:r>
              <a:rPr lang="en-IN" dirty="0"/>
              <a:t>- </a:t>
            </a:r>
            <a:r>
              <a:rPr lang="en-I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macrophage infiltration</a:t>
            </a:r>
          </a:p>
          <a:p>
            <a:pPr marL="45720" indent="0" algn="just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-These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further differentiate into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epithelioid cells &amp;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to form multinucleate giant cells</a:t>
            </a:r>
          </a:p>
          <a:p>
            <a:pPr marL="4572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plasma cells are nearly always present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Granulomas are localized accumulations of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 and epithelioid cells usually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centered around the causative agent or necrotic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debris or a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caseous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accompanied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fibrosis around or within the reaction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Characteristic of persistent infectious organisms such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</a:t>
            </a:r>
            <a:r>
              <a:rPr lang="pt-BR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pt-B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fungi, parasites &amp; </a:t>
            </a:r>
            <a:r>
              <a:rPr lang="pt-B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 </a:t>
            </a:r>
            <a:r>
              <a:rPr lang="en-I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I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indigestible foreign material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Tumor</a:t>
            </a:r>
            <a:r>
              <a:rPr lang="en-US" dirty="0">
                <a:solidFill>
                  <a:srgbClr val="0070C0"/>
                </a:solidFill>
              </a:rPr>
              <a:t>: starts in one cell, that cell then proliferates uncontrollably (cancerous)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Granuloma</a:t>
            </a:r>
            <a:r>
              <a:rPr lang="en-US" dirty="0">
                <a:solidFill>
                  <a:srgbClr val="0070C0"/>
                </a:solidFill>
              </a:rPr>
              <a:t>: contains lots of cells, but proliferation is NOT uncontrollable (not cancerous)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80292"/>
            <a:ext cx="9872871" cy="55157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Definition</a:t>
            </a:r>
            <a:r>
              <a:rPr lang="en-IN" b="1" dirty="0" smtClean="0"/>
              <a:t>: 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The reaction of living, vascularized tissues to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injury.</a:t>
            </a:r>
          </a:p>
          <a:p>
            <a:r>
              <a:rPr lang="en-IN" dirty="0" smtClean="0">
                <a:solidFill>
                  <a:schemeClr val="accent3">
                    <a:lumMod val="75000"/>
                  </a:schemeClr>
                </a:solidFill>
              </a:rPr>
              <a:t>Complex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reaction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 the vascularized connective tissue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goal is to dilute, destroy, or wall off the injurious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agent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Cardinal Signs </a:t>
            </a:r>
            <a:r>
              <a:rPr lang="en-US" dirty="0">
                <a:solidFill>
                  <a:srgbClr val="FF0000"/>
                </a:solidFill>
              </a:rPr>
              <a:t>of inflammation</a:t>
            </a:r>
          </a:p>
          <a:p>
            <a:pPr marL="45720" indent="0">
              <a:buNone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1)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Heat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IN" dirty="0" err="1">
                <a:solidFill>
                  <a:schemeClr val="accent3">
                    <a:lumMod val="75000"/>
                  </a:schemeClr>
                </a:solidFill>
              </a:rPr>
              <a:t>Calor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2)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Redness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IN" dirty="0" err="1">
                <a:solidFill>
                  <a:schemeClr val="accent3">
                    <a:lumMod val="75000"/>
                  </a:schemeClr>
                </a:solidFill>
              </a:rPr>
              <a:t>Rubor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3)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Swelling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IN" dirty="0" err="1">
                <a:solidFill>
                  <a:schemeClr val="accent3">
                    <a:lumMod val="75000"/>
                  </a:schemeClr>
                </a:solidFill>
              </a:rPr>
              <a:t>Tumor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4)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Pain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IN" dirty="0" err="1">
                <a:solidFill>
                  <a:schemeClr val="accent3">
                    <a:lumMod val="75000"/>
                  </a:schemeClr>
                </a:solidFill>
              </a:rPr>
              <a:t>Dolor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5)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Loss of Function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Functio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laesa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4572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First four by Cornelius </a:t>
            </a:r>
            <a:r>
              <a:rPr lang="en-IN" dirty="0" err="1" smtClean="0">
                <a:solidFill>
                  <a:srgbClr val="7030A0"/>
                </a:solidFill>
              </a:rPr>
              <a:t>Celsus</a:t>
            </a:r>
            <a:endParaRPr lang="en-IN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en-IN" dirty="0" smtClean="0">
                <a:solidFill>
                  <a:srgbClr val="7030A0"/>
                </a:solidFill>
              </a:rPr>
              <a:t>Fifth one by Rudolph Virchow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916" y="2338755"/>
            <a:ext cx="5413422" cy="41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889" y="1885748"/>
            <a:ext cx="3818011" cy="3073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710" y="1885747"/>
            <a:ext cx="3359625" cy="29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Eosinophilic</a:t>
            </a:r>
            <a:br>
              <a:rPr lang="en-IN" sz="3200" b="1" dirty="0" smtClean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91408"/>
            <a:ext cx="9872871" cy="4504592"/>
          </a:xfrm>
        </p:spPr>
        <p:txBody>
          <a:bodyPr/>
          <a:lstStyle/>
          <a:p>
            <a:pPr algn="just"/>
            <a:r>
              <a:rPr lang="en-US" dirty="0" smtClean="0"/>
              <a:t>-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infiltration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eosinophils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Usually associated with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parasitism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 disease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some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fungi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pithium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exudate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lime green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tint</a:t>
            </a:r>
          </a:p>
          <a:p>
            <a:pPr algn="just"/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61" y="3522180"/>
            <a:ext cx="6242845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Combination of Types</a:t>
            </a:r>
            <a:br>
              <a:rPr lang="en-IN" sz="3200" b="1" dirty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 smtClean="0"/>
              <a:t>––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combination of exudate, the least important component of the exudate is placed first.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term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serofibrinous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 mean that fibrin is the main component.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mucopurulent would mean more pus in the exudate than mucus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N" dirty="0" smtClean="0"/>
              <a:t>- </a:t>
            </a:r>
            <a:r>
              <a:rPr lang="en-IN" dirty="0" err="1" smtClean="0"/>
              <a:t>fibrinosuppurative</a:t>
            </a:r>
            <a:endParaRPr lang="en-IN" dirty="0"/>
          </a:p>
          <a:p>
            <a:pPr marL="0" indent="0" algn="just">
              <a:buNone/>
            </a:pPr>
            <a:r>
              <a:rPr lang="en-IN" dirty="0"/>
              <a:t>– </a:t>
            </a:r>
            <a:r>
              <a:rPr lang="en-IN" dirty="0" err="1"/>
              <a:t>pyogranulomatous</a:t>
            </a:r>
            <a:endParaRPr lang="en-IN" dirty="0"/>
          </a:p>
          <a:p>
            <a:pPr marL="45720" indent="0" algn="just">
              <a:buNone/>
            </a:pP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58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977" y="2233245"/>
            <a:ext cx="5353625" cy="18375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8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THANK YOU</a:t>
            </a:r>
            <a:endParaRPr lang="en-I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7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Remember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82615"/>
            <a:ext cx="9872871" cy="451338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Inflammation is a good thing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2) However, inflammation can be bad</a:t>
            </a:r>
          </a:p>
          <a:p>
            <a:pPr marL="45720" indent="0">
              <a:buNone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3)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Predictable series of events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</a:rPr>
              <a:t>, multiple participants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4) Only occurs in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living tissues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5)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Defensive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mechanism, innate immunity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6) A response evoked by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initiating stimulus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7) Fairly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stereotyped response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regardless of initiating stimulus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8)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reactive components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come mostly from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blood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9) Highly redundant, many mediators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10) Sets up healing &amp; specific immunity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34562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Initiating stimuli of Inflammation</a:t>
            </a:r>
            <a:r>
              <a:rPr lang="en-IN" sz="2800" b="1" dirty="0"/>
              <a:t/>
            </a:r>
            <a:br>
              <a:rPr lang="en-IN" sz="2800" b="1" dirty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Infections </a:t>
            </a:r>
            <a:r>
              <a:rPr lang="en-IN" dirty="0">
                <a:solidFill>
                  <a:schemeClr val="tx1"/>
                </a:solidFill>
              </a:rPr>
              <a:t>(bacterial, viral, fungal, parasitic)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Microbial </a:t>
            </a:r>
            <a:r>
              <a:rPr lang="en-US" dirty="0">
                <a:solidFill>
                  <a:schemeClr val="tx1"/>
                </a:solidFill>
              </a:rPr>
              <a:t>or other toxins; </a:t>
            </a:r>
            <a:r>
              <a:rPr lang="en-US" dirty="0" err="1">
                <a:solidFill>
                  <a:schemeClr val="tx1"/>
                </a:solidFill>
              </a:rPr>
              <a:t>xenobiotics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Trauma </a:t>
            </a:r>
            <a:r>
              <a:rPr lang="en-IN" dirty="0">
                <a:solidFill>
                  <a:schemeClr val="tx1"/>
                </a:solidFill>
              </a:rPr>
              <a:t>(blunt or penetrating)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Physical </a:t>
            </a:r>
            <a:r>
              <a:rPr lang="en-US" dirty="0">
                <a:solidFill>
                  <a:schemeClr val="tx1"/>
                </a:solidFill>
              </a:rPr>
              <a:t>or chemical </a:t>
            </a:r>
            <a:r>
              <a:rPr lang="en-US" dirty="0" smtClean="0">
                <a:solidFill>
                  <a:schemeClr val="tx1"/>
                </a:solidFill>
              </a:rPr>
              <a:t>agents </a:t>
            </a:r>
            <a:r>
              <a:rPr lang="en-US" dirty="0">
                <a:solidFill>
                  <a:schemeClr val="tx1"/>
                </a:solidFill>
              </a:rPr>
              <a:t>(thermal, irradiation, caustics)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Tissue </a:t>
            </a:r>
            <a:r>
              <a:rPr lang="en-IN" dirty="0">
                <a:solidFill>
                  <a:schemeClr val="tx1"/>
                </a:solidFill>
              </a:rPr>
              <a:t>necrosis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Foreign </a:t>
            </a:r>
            <a:r>
              <a:rPr lang="en-IN" dirty="0">
                <a:solidFill>
                  <a:schemeClr val="tx1"/>
                </a:solidFill>
              </a:rPr>
              <a:t>bodies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Immune </a:t>
            </a:r>
            <a:r>
              <a:rPr lang="en-IN" dirty="0">
                <a:solidFill>
                  <a:schemeClr val="tx1"/>
                </a:solidFill>
              </a:rPr>
              <a:t>(hypersensitivity reactions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Nutritional imbalance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78523"/>
          </a:xfrm>
        </p:spPr>
        <p:txBody>
          <a:bodyPr>
            <a:normAutofit fontScale="90000"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Terminology of Inflammation</a:t>
            </a:r>
            <a:r>
              <a:rPr lang="en-IN" b="1" dirty="0">
                <a:solidFill>
                  <a:srgbClr val="FF0000"/>
                </a:solidFill>
              </a:rPr>
              <a:t/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39087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organ or tissue is designated by adding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suffix 'itis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its name in Latin or Greek.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I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serofibrinous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peritonitis indicates an acute 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peritoneum characterized by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serofibrinous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exudate.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diffuse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suppurative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interstitial hepatitis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signifies chronic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interstitial tissue of the liver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 formation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solidFill>
                  <a:srgbClr val="FF0000"/>
                </a:solidFill>
              </a:rPr>
              <a:t>Classification of Inflammatory Response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92D050"/>
                </a:solidFill>
              </a:rPr>
              <a:t>Severity</a:t>
            </a:r>
            <a:r>
              <a:rPr lang="en-US" dirty="0">
                <a:solidFill>
                  <a:srgbClr val="92D050"/>
                </a:solidFill>
              </a:rPr>
              <a:t>: how bad is it?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Duration</a:t>
            </a:r>
            <a:r>
              <a:rPr lang="en-US" dirty="0">
                <a:solidFill>
                  <a:srgbClr val="00B0F0"/>
                </a:solidFill>
              </a:rPr>
              <a:t>: how long has it been going on?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how widespread/is there a pattern?</a:t>
            </a:r>
          </a:p>
          <a:p>
            <a:pPr>
              <a:lnSpc>
                <a:spcPct val="200000"/>
              </a:lnSpc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</a:rPr>
              <a:t>Type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</a:rPr>
              <a:t>of exudate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Times New Roman,Bold"/>
              </a:rPr>
              <a:t>Severity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of Inflammation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,Bold"/>
              </a:rPr>
              <a:t>Minimal </a:t>
            </a:r>
          </a:p>
          <a:p>
            <a:pPr>
              <a:lnSpc>
                <a:spcPct val="200000"/>
              </a:lnSpc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,Bold"/>
              </a:rPr>
              <a:t>Mild </a:t>
            </a:r>
          </a:p>
          <a:p>
            <a:pPr>
              <a:lnSpc>
                <a:spcPct val="200000"/>
              </a:lnSpc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,Bold"/>
              </a:rPr>
              <a:t>Moderate </a:t>
            </a:r>
          </a:p>
          <a:p>
            <a:pPr>
              <a:lnSpc>
                <a:spcPct val="200000"/>
              </a:lnSpc>
            </a:pPr>
            <a:r>
              <a:rPr lang="en-IN" b="1" dirty="0" smtClean="0">
                <a:solidFill>
                  <a:schemeClr val="accent3">
                    <a:lumMod val="75000"/>
                  </a:schemeClr>
                </a:solidFill>
                <a:latin typeface="Times New Roman,Bold"/>
              </a:rPr>
              <a:t>Severe</a:t>
            </a:r>
            <a:endParaRPr lang="en-IN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884" y="756139"/>
            <a:ext cx="10515600" cy="36927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</a:rPr>
              <a:t>Duration of </a:t>
            </a:r>
            <a:r>
              <a:rPr lang="en-IN" sz="4000" b="1" dirty="0" smtClean="0">
                <a:solidFill>
                  <a:srgbClr val="FF0000"/>
                </a:solidFill>
              </a:rPr>
              <a:t>Inflammation</a:t>
            </a:r>
            <a:br>
              <a:rPr lang="en-IN" sz="4000" b="1" dirty="0" smtClean="0">
                <a:solidFill>
                  <a:srgbClr val="FF0000"/>
                </a:solidFill>
              </a:rPr>
            </a:br>
            <a:r>
              <a:rPr lang="en-IN" sz="2000" dirty="0">
                <a:solidFill>
                  <a:srgbClr val="FFC000"/>
                </a:solidFill>
              </a:rPr>
              <a:t>gradual transformation from </a:t>
            </a:r>
            <a:r>
              <a:rPr lang="en-IN" sz="2000" dirty="0" err="1" smtClean="0">
                <a:solidFill>
                  <a:srgbClr val="FFC000"/>
                </a:solidFill>
              </a:rPr>
              <a:t>Peracute</a:t>
            </a:r>
            <a:r>
              <a:rPr lang="en-IN" sz="2000" dirty="0" smtClean="0">
                <a:solidFill>
                  <a:srgbClr val="FFC000"/>
                </a:solidFill>
              </a:rPr>
              <a:t> to acute, acute </a:t>
            </a:r>
            <a:r>
              <a:rPr lang="en-IN" sz="2000" dirty="0">
                <a:solidFill>
                  <a:srgbClr val="FFC000"/>
                </a:solidFill>
              </a:rPr>
              <a:t>to subacute &amp; subacute to chronic</a:t>
            </a:r>
            <a:r>
              <a:rPr lang="en-IN" dirty="0"/>
              <a:t/>
            </a:r>
            <a:br>
              <a:rPr lang="en-IN" dirty="0"/>
            </a:b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39648"/>
              </p:ext>
            </p:extLst>
          </p:nvPr>
        </p:nvGraphicFramePr>
        <p:xfrm>
          <a:off x="111368" y="1652953"/>
          <a:ext cx="12080632" cy="502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694">
                  <a:extLst>
                    <a:ext uri="{9D8B030D-6E8A-4147-A177-3AD203B41FA5}">
                      <a16:colId xmlns:a16="http://schemas.microsoft.com/office/drawing/2014/main" val="645267698"/>
                    </a:ext>
                  </a:extLst>
                </a:gridCol>
                <a:gridCol w="3402622">
                  <a:extLst>
                    <a:ext uri="{9D8B030D-6E8A-4147-A177-3AD203B41FA5}">
                      <a16:colId xmlns:a16="http://schemas.microsoft.com/office/drawing/2014/main" val="1758888566"/>
                    </a:ext>
                  </a:extLst>
                </a:gridCol>
                <a:gridCol w="3020158">
                  <a:extLst>
                    <a:ext uri="{9D8B030D-6E8A-4147-A177-3AD203B41FA5}">
                      <a16:colId xmlns:a16="http://schemas.microsoft.com/office/drawing/2014/main" val="2222341486"/>
                    </a:ext>
                  </a:extLst>
                </a:gridCol>
                <a:gridCol w="3020158">
                  <a:extLst>
                    <a:ext uri="{9D8B030D-6E8A-4147-A177-3AD203B41FA5}">
                      <a16:colId xmlns:a16="http://schemas.microsoft.com/office/drawing/2014/main" val="3991293281"/>
                    </a:ext>
                  </a:extLst>
                </a:gridCol>
              </a:tblGrid>
              <a:tr h="544242">
                <a:tc>
                  <a:txBody>
                    <a:bodyPr/>
                    <a:lstStyle/>
                    <a:p>
                      <a:r>
                        <a:rPr lang="en-IN" sz="1800" b="1" i="0" u="none" strike="noStrike" kern="1200" baseline="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Peracute</a:t>
                      </a:r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Acute</a:t>
                      </a:r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Subacute</a:t>
                      </a:r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u="none" strike="noStrike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endParaRPr lang="en-IN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852588"/>
                  </a:ext>
                </a:extLst>
              </a:tr>
              <a:tr h="438824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 to hours after initiation</a:t>
                      </a:r>
                    </a:p>
                    <a:p>
                      <a:endParaRPr lang="en-IN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Hallmarks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N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</a:t>
                      </a: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(pus filled)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N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Hyperemia</a:t>
                      </a: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(red)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Minimal cellular infiltration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Example: hives,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urticaria</a:t>
                      </a:r>
                      <a:endParaRPr lang="en-IN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hours to 3-5 days after initiation</a:t>
                      </a:r>
                    </a:p>
                    <a:p>
                      <a:endParaRPr lang="en-IN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Hallmarks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N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</a:t>
                      </a:r>
                      <a:endParaRPr lang="en-IN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vascular engorgement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Fibrin exudation then neutrophils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Lymphatic dilation leading to swollen regional lymph nodes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- 5 cardinal signs are very evident</a:t>
                      </a:r>
                      <a:endParaRPr lang="en-IN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several (3-5) to many (7-14) days</a:t>
                      </a:r>
                    </a:p>
                    <a:p>
                      <a:endParaRPr lang="en-IN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Hallmarks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Minimal </a:t>
                      </a:r>
                      <a:r>
                        <a:rPr lang="en-IN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</a:t>
                      </a: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(pus reabsorbed)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 vascular changes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Change of infiltrating leukocytes from neutrophils to lymphocytes, macrophages, &amp; plasma cells</a:t>
                      </a:r>
                    </a:p>
                    <a:p>
                      <a:endParaRPr lang="en-IN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7-14 days until resolution or death</a:t>
                      </a:r>
                    </a:p>
                    <a:p>
                      <a:endParaRPr lang="en-IN" sz="18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b="0" i="1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Hallmarks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Angiogenesis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Fibroplasia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Regeneration</a:t>
                      </a:r>
                      <a:endParaRPr lang="en-IN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Inflammatory cells are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predominantly macrophages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Possible formation of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epitheloid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cells &amp; multinucleate giant cells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Also infiltration of lymphocytes &amp;  plasma cells</a:t>
                      </a:r>
                      <a:endParaRPr lang="en-IN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92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6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706"/>
          </a:xfrm>
        </p:spPr>
        <p:txBody>
          <a:bodyPr>
            <a:noAutofit/>
          </a:bodyPr>
          <a:lstStyle/>
          <a:p>
            <a:r>
              <a:rPr lang="en-IN" sz="28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832"/>
            <a:ext cx="10515600" cy="5069131"/>
          </a:xfrm>
        </p:spPr>
        <p:txBody>
          <a:bodyPr numCol="3">
            <a:noAutofit/>
          </a:bodyPr>
          <a:lstStyle/>
          <a:p>
            <a:r>
              <a:rPr lang="en-IN" sz="2000" b="1" i="0" u="none" strike="noStrike" baseline="0" dirty="0" smtClean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</a:p>
          <a:p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Lesion (White Infarct)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not indicated (mm to many cm diameter)</a:t>
            </a:r>
          </a:p>
          <a:p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(easily recognizable</a:t>
            </a:r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dirty="0" smtClean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Multifocal</a:t>
            </a:r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Multifocal </a:t>
            </a:r>
            <a:r>
              <a:rPr lang="en-I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Scattered to numerous focal lesions</a:t>
            </a: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i="0" u="none" strike="noStrike" baseline="0" dirty="0" smtClean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0438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i="0" u="none" strike="noStrike" baseline="0" dirty="0" smtClean="0">
                <a:solidFill>
                  <a:srgbClr val="0438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Locally Extensive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when a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region of an organ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diffusely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entire lobe of an organ or confluent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anterioventral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portions of lungs in bronchopneumonia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Lobar pneumonia 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64465"/>
            <a:ext cx="3280575" cy="2229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61" y="4063003"/>
            <a:ext cx="3200677" cy="2231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24" y="4063004"/>
            <a:ext cx="3432345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246</TotalTime>
  <Words>1462</Words>
  <Application>Microsoft Office PowerPoint</Application>
  <PresentationFormat>Widescreen</PresentationFormat>
  <Paragraphs>231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Corbel</vt:lpstr>
      <vt:lpstr>Times New Roman</vt:lpstr>
      <vt:lpstr>Times New Roman,Bold</vt:lpstr>
      <vt:lpstr>Basis</vt:lpstr>
      <vt:lpstr>BVSC &amp; AH (General Pathology) INFLAMMATION  DEFINITION, CAUSE &amp; TYPES</vt:lpstr>
      <vt:lpstr>PowerPoint Presentation</vt:lpstr>
      <vt:lpstr>Remember</vt:lpstr>
      <vt:lpstr>Initiating stimuli of Inflammation </vt:lpstr>
      <vt:lpstr>Terminology of Inflammation </vt:lpstr>
      <vt:lpstr>Classification of Inflammatory Response </vt:lpstr>
      <vt:lpstr>Severity of Inflammation</vt:lpstr>
      <vt:lpstr>Duration of Inflammation gradual transformation from Peracute to acute, acute to subacute &amp; subacute to chronic </vt:lpstr>
      <vt:lpstr>Distribution of Inflammation </vt:lpstr>
      <vt:lpstr>PowerPoint Presentation</vt:lpstr>
      <vt:lpstr>Types of Exudates </vt:lpstr>
      <vt:lpstr>PowerPoint Presentation</vt:lpstr>
      <vt:lpstr>PowerPoint Presentation</vt:lpstr>
      <vt:lpstr>PowerPoint Presentation</vt:lpstr>
      <vt:lpstr>Term</vt:lpstr>
      <vt:lpstr>PowerPoint Presentation</vt:lpstr>
      <vt:lpstr>PowerPoint Presentation</vt:lpstr>
      <vt:lpstr>                                          Subacute </vt:lpstr>
      <vt:lpstr>Chronic </vt:lpstr>
      <vt:lpstr>PowerPoint Presentation</vt:lpstr>
      <vt:lpstr>Eosinophilic </vt:lpstr>
      <vt:lpstr>Combination of Types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2020-11-18T10:28:48Z</dcterms:created>
  <dcterms:modified xsi:type="dcterms:W3CDTF">2020-12-06T09:36:24Z</dcterms:modified>
</cp:coreProperties>
</file>