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0" r:id="rId1"/>
  </p:sldMasterIdLst>
  <p:notesMasterIdLst>
    <p:notesMasterId r:id="rId11"/>
  </p:notesMasterIdLst>
  <p:sldIdLst>
    <p:sldId id="256" r:id="rId2"/>
    <p:sldId id="257" r:id="rId3"/>
    <p:sldId id="258" r:id="rId4"/>
    <p:sldId id="266" r:id="rId5"/>
    <p:sldId id="267" r:id="rId6"/>
    <p:sldId id="268" r:id="rId7"/>
    <p:sldId id="269" r:id="rId8"/>
    <p:sldId id="265" r:id="rId9"/>
    <p:sldId id="264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636" y="1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E2C2DBE-F466-466D-9BF0-D799AF871FCA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8502609-32F5-4CFC-85A2-77AE7D92459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6455956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8502609-32F5-4CFC-85A2-77AE7D924599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3115355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907241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346994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947785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5725206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183274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306708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0130209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611012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46261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0037494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42502630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6458397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5490822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1926852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0284592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953545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D8C4D2B-358F-48DA-929A-275E0F0565D7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EADE30FE-67AF-488B-AA6A-7363FE698B7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7008534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  <p:sldLayoutId id="2147483695" r:id="rId5"/>
    <p:sldLayoutId id="2147483696" r:id="rId6"/>
    <p:sldLayoutId id="2147483697" r:id="rId7"/>
    <p:sldLayoutId id="2147483698" r:id="rId8"/>
    <p:sldLayoutId id="2147483699" r:id="rId9"/>
    <p:sldLayoutId id="2147483700" r:id="rId10"/>
    <p:sldLayoutId id="2147483701" r:id="rId11"/>
    <p:sldLayoutId id="2147483702" r:id="rId12"/>
    <p:sldLayoutId id="2147483703" r:id="rId13"/>
    <p:sldLayoutId id="2147483704" r:id="rId14"/>
    <p:sldLayoutId id="2147483705" r:id="rId15"/>
    <p:sldLayoutId id="2147483706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msdvetmanual.com/toxicology/lead-poisoning/overview-of-lead-poisoning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gif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A65AC7D1-EAA9-48F5-B509-60A7F50BF703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 useBgFill="1">
        <p:nvSpPr>
          <p:cNvPr id="11" name="Rectangle 10">
            <a:extLst>
              <a:ext uri="{FF2B5EF4-FFF2-40B4-BE49-F238E27FC236}">
                <a16:creationId xmlns:a16="http://schemas.microsoft.com/office/drawing/2014/main" id="{D6320AF9-619A-4175-865B-5663E1AEF4C5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063B6EC6-D752-4EE7-908B-F8F19E8C7FEA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5111313" y="0"/>
            <a:ext cx="1219200" cy="6858000"/>
          </a:xfrm>
          <a:prstGeom prst="line">
            <a:avLst/>
          </a:prstGeom>
          <a:ln w="9525"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EFECD4E8-AD3E-4228-82A2-9461958EA94D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3290979" y="3681413"/>
            <a:ext cx="4763558" cy="3176587"/>
          </a:xfrm>
          <a:prstGeom prst="line">
            <a:avLst/>
          </a:prstGeom>
          <a:ln w="9525">
            <a:solidFill>
              <a:schemeClr val="tx1">
                <a:lumMod val="50000"/>
                <a:lumOff val="50000"/>
                <a:alpha val="8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Rectangle 23">
            <a:extLst>
              <a:ext uri="{FF2B5EF4-FFF2-40B4-BE49-F238E27FC236}">
                <a16:creationId xmlns:a16="http://schemas.microsoft.com/office/drawing/2014/main" id="{7E018740-5C2B-4A41-AC1A-7E68D1EC1954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482568" y="-8467"/>
            <a:ext cx="3007349" cy="6866467"/>
          </a:xfrm>
          <a:custGeom>
            <a:avLst/>
            <a:gdLst/>
            <a:ahLst/>
            <a:cxnLst/>
            <a:rect l="l" t="t" r="r" b="b"/>
            <a:pathLst>
              <a:path w="3007349" h="6866467">
                <a:moveTo>
                  <a:pt x="2045532" y="0"/>
                </a:moveTo>
                <a:lnTo>
                  <a:pt x="3007349" y="0"/>
                </a:lnTo>
                <a:lnTo>
                  <a:pt x="3007349" y="6866467"/>
                </a:lnTo>
                <a:lnTo>
                  <a:pt x="0" y="6866467"/>
                </a:lnTo>
                <a:lnTo>
                  <a:pt x="2045532" y="0"/>
                </a:lnTo>
                <a:close/>
              </a:path>
            </a:pathLst>
          </a:custGeom>
          <a:solidFill>
            <a:schemeClr val="accent1">
              <a:alpha val="3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9" name="Rectangle 25">
            <a:extLst>
              <a:ext uri="{FF2B5EF4-FFF2-40B4-BE49-F238E27FC236}">
                <a16:creationId xmlns:a16="http://schemas.microsoft.com/office/drawing/2014/main" id="{166F75A4-C475-4941-8EE2-B80A06A2C1BB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904534" y="-8467"/>
            <a:ext cx="2588558" cy="6866467"/>
          </a:xfrm>
          <a:custGeom>
            <a:avLst/>
            <a:gdLst/>
            <a:ahLst/>
            <a:cxnLst/>
            <a:rect l="l" t="t" r="r" b="b"/>
            <a:pathLst>
              <a:path w="2573311" h="6866467">
                <a:moveTo>
                  <a:pt x="0" y="0"/>
                </a:moveTo>
                <a:lnTo>
                  <a:pt x="2573311" y="0"/>
                </a:lnTo>
                <a:lnTo>
                  <a:pt x="2573311" y="6866467"/>
                </a:lnTo>
                <a:lnTo>
                  <a:pt x="1202336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1">
              <a:alpha val="2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1" name="Isosceles Triangle 20">
            <a:extLst>
              <a:ext uri="{FF2B5EF4-FFF2-40B4-BE49-F238E27FC236}">
                <a16:creationId xmlns:a16="http://schemas.microsoft.com/office/drawing/2014/main" id="{A032553A-72E8-4B0D-8405-FF9771C9AF05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233425" y="3048000"/>
            <a:ext cx="3259667" cy="3810000"/>
          </a:xfrm>
          <a:prstGeom prst="triangle">
            <a:avLst>
              <a:gd name="adj" fmla="val 100000"/>
            </a:avLst>
          </a:prstGeom>
          <a:solidFill>
            <a:schemeClr val="accent2">
              <a:alpha val="72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3" name="Rectangle 27">
            <a:extLst>
              <a:ext uri="{FF2B5EF4-FFF2-40B4-BE49-F238E27FC236}">
                <a16:creationId xmlns:a16="http://schemas.microsoft.com/office/drawing/2014/main" id="{765800AC-C3B9-498E-87BC-29FAE4C76B21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635592" y="-8467"/>
            <a:ext cx="2854326" cy="6866467"/>
          </a:xfrm>
          <a:custGeom>
            <a:avLst/>
            <a:gdLst/>
            <a:ahLst/>
            <a:cxnLst/>
            <a:rect l="l" t="t" r="r" b="b"/>
            <a:pathLst>
              <a:path w="2858013" h="6866467">
                <a:moveTo>
                  <a:pt x="0" y="0"/>
                </a:moveTo>
                <a:lnTo>
                  <a:pt x="2858013" y="0"/>
                </a:lnTo>
                <a:lnTo>
                  <a:pt x="2858013" y="6866467"/>
                </a:lnTo>
                <a:lnTo>
                  <a:pt x="2473942" y="6866467"/>
                </a:lnTo>
                <a:lnTo>
                  <a:pt x="0" y="0"/>
                </a:lnTo>
                <a:close/>
              </a:path>
            </a:pathLst>
          </a:custGeom>
          <a:solidFill>
            <a:schemeClr val="accent2">
              <a:lumMod val="75000"/>
              <a:alpha val="7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5" name="Isosceles Triangle 24">
            <a:extLst>
              <a:ext uri="{FF2B5EF4-FFF2-40B4-BE49-F238E27FC236}">
                <a16:creationId xmlns:a16="http://schemas.microsoft.com/office/drawing/2014/main" id="{1F9D6ACB-2FF4-49F9-978A-E0D5327FC635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672758" y="3589867"/>
            <a:ext cx="1817159" cy="3268133"/>
          </a:xfrm>
          <a:prstGeom prst="triangle">
            <a:avLst>
              <a:gd name="adj" fmla="val 100000"/>
            </a:avLst>
          </a:prstGeom>
          <a:solidFill>
            <a:schemeClr val="accent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7" name="Freeform: Shape 26">
            <a:extLst>
              <a:ext uri="{FF2B5EF4-FFF2-40B4-BE49-F238E27FC236}">
                <a16:creationId xmlns:a16="http://schemas.microsoft.com/office/drawing/2014/main" id="{A5EC319D-0FEA-4B95-A3EA-01E35672C95B}"/>
              </a:ext>
              <a:ext uri="{C183D7F6-B498-43B3-948B-1728B52AA6E4}">
                <adec:decorative xmlns:adec="http://schemas.microsoft.com/office/drawing/2017/decorative" xmlns="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197631" y="-8467"/>
            <a:ext cx="5994369" cy="6866467"/>
          </a:xfrm>
          <a:custGeom>
            <a:avLst/>
            <a:gdLst>
              <a:gd name="connsiteX0" fmla="*/ 0 w 5994369"/>
              <a:gd name="connsiteY0" fmla="*/ 0 h 6866467"/>
              <a:gd name="connsiteX1" fmla="*/ 1249825 w 5994369"/>
              <a:gd name="connsiteY1" fmla="*/ 0 h 6866467"/>
              <a:gd name="connsiteX2" fmla="*/ 1249825 w 5994369"/>
              <a:gd name="connsiteY2" fmla="*/ 8467 h 6866467"/>
              <a:gd name="connsiteX3" fmla="*/ 5994369 w 5994369"/>
              <a:gd name="connsiteY3" fmla="*/ 8467 h 6866467"/>
              <a:gd name="connsiteX4" fmla="*/ 5994369 w 5994369"/>
              <a:gd name="connsiteY4" fmla="*/ 6866467 h 6866467"/>
              <a:gd name="connsiteX5" fmla="*/ 1249825 w 5994369"/>
              <a:gd name="connsiteY5" fmla="*/ 6866467 h 6866467"/>
              <a:gd name="connsiteX6" fmla="*/ 1109382 w 5994369"/>
              <a:gd name="connsiteY6" fmla="*/ 6866467 h 68664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5994369" h="6866467">
                <a:moveTo>
                  <a:pt x="0" y="0"/>
                </a:moveTo>
                <a:lnTo>
                  <a:pt x="1249825" y="0"/>
                </a:lnTo>
                <a:lnTo>
                  <a:pt x="1249825" y="8467"/>
                </a:lnTo>
                <a:lnTo>
                  <a:pt x="5994369" y="8467"/>
                </a:lnTo>
                <a:lnTo>
                  <a:pt x="5994369" y="6866467"/>
                </a:lnTo>
                <a:lnTo>
                  <a:pt x="1249825" y="6866467"/>
                </a:lnTo>
                <a:lnTo>
                  <a:pt x="1109382" y="6866467"/>
                </a:lnTo>
                <a:close/>
              </a:path>
            </a:pathLst>
          </a:cu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181723" y="609600"/>
            <a:ext cx="4512989" cy="2227730"/>
          </a:xfrm>
        </p:spPr>
        <p:txBody>
          <a:bodyPr anchor="ctr">
            <a:normAutofit/>
          </a:bodyPr>
          <a:lstStyle/>
          <a:p>
            <a:pPr>
              <a:lnSpc>
                <a:spcPct val="90000"/>
              </a:lnSpc>
            </a:pPr>
            <a:r>
              <a:rPr lang="en-IN" sz="2400" b="1" dirty="0" smtClean="0">
                <a:solidFill>
                  <a:srgbClr val="FFFFFF"/>
                </a:solidFill>
              </a:rPr>
              <a:t>INSECTICIDE POISONING</a:t>
            </a:r>
            <a:r>
              <a:rPr lang="en-IN" sz="2500" b="1" dirty="0">
                <a:solidFill>
                  <a:srgbClr val="FFFFFF"/>
                </a:solidFill>
              </a:rPr>
              <a:t/>
            </a:r>
            <a:br>
              <a:rPr lang="en-IN" sz="2500" b="1" dirty="0">
                <a:solidFill>
                  <a:srgbClr val="FFFFFF"/>
                </a:solidFill>
              </a:rPr>
            </a:br>
            <a:r>
              <a:rPr lang="en-IN" sz="2500" b="1" dirty="0">
                <a:solidFill>
                  <a:srgbClr val="FFFFFF"/>
                </a:solidFill>
              </a:rPr>
              <a:t/>
            </a:r>
            <a:br>
              <a:rPr lang="en-IN" sz="2500" b="1" dirty="0">
                <a:solidFill>
                  <a:srgbClr val="FFFFFF"/>
                </a:solidFill>
              </a:rPr>
            </a:br>
            <a:r>
              <a:rPr lang="en-IN" sz="2500" b="1" dirty="0">
                <a:solidFill>
                  <a:srgbClr val="FFFFFF"/>
                </a:solidFill>
              </a:rPr>
              <a:t>Course </a:t>
            </a:r>
            <a:r>
              <a:rPr lang="en-IN" sz="2500" b="1" dirty="0" err="1" smtClean="0">
                <a:solidFill>
                  <a:srgbClr val="FFFFFF"/>
                </a:solidFill>
              </a:rPr>
              <a:t>Title:Toxicopathology</a:t>
            </a:r>
            <a:r>
              <a:rPr lang="en-IN" sz="2500" b="1" dirty="0">
                <a:solidFill>
                  <a:srgbClr val="FFFFFF"/>
                </a:solidFill>
              </a:rPr>
              <a:t/>
            </a:r>
            <a:br>
              <a:rPr lang="en-IN" sz="2500" b="1" dirty="0">
                <a:solidFill>
                  <a:srgbClr val="FFFFFF"/>
                </a:solidFill>
              </a:rPr>
            </a:br>
            <a:r>
              <a:rPr lang="en-IN" sz="2500" b="1" dirty="0">
                <a:solidFill>
                  <a:srgbClr val="FFFFFF"/>
                </a:solidFill>
              </a:rPr>
              <a:t>Course No.: </a:t>
            </a:r>
            <a:r>
              <a:rPr lang="en-IN" sz="2500" b="1" dirty="0" smtClean="0">
                <a:solidFill>
                  <a:srgbClr val="FFFFFF"/>
                </a:solidFill>
              </a:rPr>
              <a:t>VPP-609</a:t>
            </a:r>
            <a:br>
              <a:rPr lang="en-IN" sz="2500" b="1" dirty="0" smtClean="0">
                <a:solidFill>
                  <a:srgbClr val="FFFFFF"/>
                </a:solidFill>
              </a:rPr>
            </a:br>
            <a:r>
              <a:rPr lang="en-IN" sz="2500" b="1" dirty="0" smtClean="0">
                <a:solidFill>
                  <a:srgbClr val="FFFFFF"/>
                </a:solidFill>
              </a:rPr>
              <a:t>Unit-II</a:t>
            </a:r>
            <a:r>
              <a:rPr lang="en-IN" sz="2500" b="1" dirty="0">
                <a:solidFill>
                  <a:srgbClr val="FFFFFF"/>
                </a:solidFill>
              </a:rPr>
              <a:t/>
            </a:r>
            <a:br>
              <a:rPr lang="en-IN" sz="2500" b="1" dirty="0">
                <a:solidFill>
                  <a:srgbClr val="FFFFFF"/>
                </a:solidFill>
              </a:rPr>
            </a:br>
            <a:endParaRPr lang="en-IN" sz="2500" b="1" dirty="0">
              <a:solidFill>
                <a:srgbClr val="FFFFFF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81725" y="2837329"/>
            <a:ext cx="4512988" cy="3317938"/>
          </a:xfrm>
        </p:spPr>
        <p:txBody>
          <a:bodyPr anchor="t">
            <a:normAutofit/>
          </a:bodyPr>
          <a:lstStyle/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altLang="en-US" b="1" dirty="0">
              <a:solidFill>
                <a:srgbClr val="FFFFFF"/>
              </a:solidFill>
            </a:endParaRP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altLang="en-US" b="1" dirty="0">
              <a:solidFill>
                <a:srgbClr val="FFFFFF"/>
              </a:solidFill>
            </a:endParaRP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altLang="en-US" b="1" dirty="0">
              <a:solidFill>
                <a:srgbClr val="FFFFFF"/>
              </a:solidFill>
            </a:endParaRP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altLang="en-US" b="1" dirty="0">
              <a:solidFill>
                <a:srgbClr val="FFFFFF"/>
              </a:solidFill>
            </a:endParaRPr>
          </a:p>
          <a:p>
            <a:pPr marL="0" indent="0">
              <a:spcBef>
                <a:spcPts val="0"/>
              </a:spcBef>
              <a:spcAft>
                <a:spcPts val="600"/>
              </a:spcAft>
              <a:buNone/>
            </a:pPr>
            <a:endParaRPr lang="en-US" altLang="en-US" b="1" dirty="0">
              <a:solidFill>
                <a:srgbClr val="FFFFFF"/>
              </a:solidFill>
            </a:endParaRPr>
          </a:p>
          <a:p>
            <a:pPr marL="0" indent="0" algn="r">
              <a:spcBef>
                <a:spcPts val="0"/>
              </a:spcBef>
              <a:spcAft>
                <a:spcPts val="600"/>
              </a:spcAft>
              <a:buNone/>
            </a:pPr>
            <a:r>
              <a:rPr lang="en-US" altLang="en-US" b="1" dirty="0">
                <a:solidFill>
                  <a:srgbClr val="FFFFFF"/>
                </a:solidFill>
              </a:rPr>
              <a:t>DR. KAUSHAL KUMAR</a:t>
            </a:r>
          </a:p>
          <a:p>
            <a:pPr marL="0" indent="0" algn="r">
              <a:spcBef>
                <a:spcPts val="0"/>
              </a:spcBef>
              <a:spcAft>
                <a:spcPts val="600"/>
              </a:spcAft>
              <a:buNone/>
            </a:pPr>
            <a:r>
              <a:rPr lang="en-US" altLang="en-US" b="1" dirty="0">
                <a:solidFill>
                  <a:srgbClr val="FFFFFF"/>
                </a:solidFill>
              </a:rPr>
              <a:t>Assistant Professor &amp; Head</a:t>
            </a:r>
          </a:p>
          <a:p>
            <a:pPr marL="0" indent="0" algn="r">
              <a:spcBef>
                <a:spcPts val="0"/>
              </a:spcBef>
              <a:spcAft>
                <a:spcPts val="600"/>
              </a:spcAft>
              <a:buNone/>
            </a:pPr>
            <a:r>
              <a:rPr lang="en-US" altLang="en-US" b="1" dirty="0">
                <a:solidFill>
                  <a:srgbClr val="FFFFFF"/>
                </a:solidFill>
              </a:rPr>
              <a:t>Department of Veterinary Pathology</a:t>
            </a:r>
          </a:p>
          <a:p>
            <a:pPr marL="0" indent="0" algn="r">
              <a:spcBef>
                <a:spcPts val="0"/>
              </a:spcBef>
              <a:spcAft>
                <a:spcPts val="600"/>
              </a:spcAft>
              <a:buNone/>
            </a:pPr>
            <a:r>
              <a:rPr lang="en-US" altLang="en-US" b="1" dirty="0">
                <a:solidFill>
                  <a:srgbClr val="FFFFFF"/>
                </a:solidFill>
              </a:rPr>
              <a:t>Bihar Veterinary College, BASU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5" name="AutoShape 2" descr="insecticide | Description, Modes of Action, Types, &amp; Environmental Impacts  | Britannic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IN"/>
          </a:p>
        </p:txBody>
      </p:sp>
      <p:pic>
        <p:nvPicPr>
          <p:cNvPr id="1028" name="Picture 4" descr="insecticide | Description, Modes of Action, Types, &amp; Environmental Impacts  | Britannica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0947" y="1782681"/>
            <a:ext cx="4952564" cy="32841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076419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6632" y="1667173"/>
            <a:ext cx="8596668" cy="3880773"/>
          </a:xfrm>
        </p:spPr>
        <p:txBody>
          <a:bodyPr/>
          <a:lstStyle/>
          <a:p>
            <a:r>
              <a:rPr lang="en-IN" b="1" dirty="0"/>
              <a:t>Insecticides</a:t>
            </a:r>
            <a:r>
              <a:rPr lang="en-IN" dirty="0"/>
              <a:t> are substances used to kill </a:t>
            </a:r>
            <a:r>
              <a:rPr lang="en-IN" dirty="0" smtClean="0"/>
              <a:t>insects.</a:t>
            </a:r>
          </a:p>
          <a:p>
            <a:r>
              <a:rPr lang="en-IN" dirty="0" smtClean="0"/>
              <a:t>They </a:t>
            </a:r>
            <a:r>
              <a:rPr lang="en-IN" dirty="0"/>
              <a:t>include </a:t>
            </a:r>
            <a:r>
              <a:rPr lang="en-IN" dirty="0" err="1"/>
              <a:t>ovicides</a:t>
            </a:r>
            <a:r>
              <a:rPr lang="en-IN" dirty="0"/>
              <a:t> and </a:t>
            </a:r>
            <a:r>
              <a:rPr lang="en-IN" dirty="0" err="1" smtClean="0"/>
              <a:t>larvicides</a:t>
            </a:r>
            <a:r>
              <a:rPr lang="en-IN" dirty="0"/>
              <a:t> </a:t>
            </a:r>
            <a:r>
              <a:rPr lang="en-IN" dirty="0" smtClean="0"/>
              <a:t>used </a:t>
            </a:r>
            <a:r>
              <a:rPr lang="en-IN" dirty="0"/>
              <a:t>against insect </a:t>
            </a:r>
            <a:r>
              <a:rPr lang="en-IN" dirty="0" smtClean="0"/>
              <a:t>eggs</a:t>
            </a:r>
            <a:r>
              <a:rPr lang="en-IN" dirty="0"/>
              <a:t> </a:t>
            </a:r>
            <a:r>
              <a:rPr lang="en-IN" dirty="0" smtClean="0"/>
              <a:t>and</a:t>
            </a:r>
            <a:r>
              <a:rPr lang="en-IN" dirty="0"/>
              <a:t> larvae, respectively. </a:t>
            </a:r>
            <a:endParaRPr lang="en-IN" dirty="0" smtClean="0"/>
          </a:p>
          <a:p>
            <a:r>
              <a:rPr lang="en-IN" dirty="0" smtClean="0"/>
              <a:t>Insecticides </a:t>
            </a:r>
            <a:r>
              <a:rPr lang="en-IN" dirty="0"/>
              <a:t>are used in agriculture, </a:t>
            </a:r>
            <a:r>
              <a:rPr lang="en-IN" dirty="0" smtClean="0"/>
              <a:t>Livestock farmer. </a:t>
            </a:r>
          </a:p>
          <a:p>
            <a:r>
              <a:rPr lang="en-IN" dirty="0" smtClean="0"/>
              <a:t>Insecticides </a:t>
            </a:r>
            <a:r>
              <a:rPr lang="en-IN" dirty="0"/>
              <a:t>are claimed to be a major factor behind the increase in the 20th-century's agricultural </a:t>
            </a:r>
            <a:r>
              <a:rPr lang="en-IN" dirty="0" smtClean="0"/>
              <a:t>productivity.</a:t>
            </a:r>
            <a:endParaRPr lang="en-IN" baseline="30000" dirty="0"/>
          </a:p>
          <a:p>
            <a:r>
              <a:rPr lang="en-IN" dirty="0" smtClean="0"/>
              <a:t>Nearly </a:t>
            </a:r>
            <a:r>
              <a:rPr lang="en-IN" dirty="0"/>
              <a:t>all insecticides have the potential to significantly alter ecosystems; many </a:t>
            </a:r>
            <a:r>
              <a:rPr lang="en-IN" dirty="0">
                <a:solidFill>
                  <a:srgbClr val="FF0000"/>
                </a:solidFill>
              </a:rPr>
              <a:t>are toxic to humans and/or animals</a:t>
            </a:r>
            <a:r>
              <a:rPr lang="en-IN" dirty="0"/>
              <a:t>; some become concentrated as they spread along the food chain.</a:t>
            </a:r>
          </a:p>
        </p:txBody>
      </p:sp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5400" dirty="0"/>
              <a:t>Introduction</a:t>
            </a:r>
          </a:p>
        </p:txBody>
      </p:sp>
      <p:pic>
        <p:nvPicPr>
          <p:cNvPr id="3076" name="Picture 4" descr="Moo moves: Gypsy Day gets green light | BusinessDesk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53300" y="4237892"/>
            <a:ext cx="3238700" cy="26201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1151495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32859" y="3660618"/>
            <a:ext cx="8596668" cy="1320800"/>
          </a:xfrm>
        </p:spPr>
        <p:txBody>
          <a:bodyPr/>
          <a:lstStyle/>
          <a:p>
            <a:pPr algn="ctr"/>
            <a:r>
              <a:rPr lang="en-IN" dirty="0"/>
              <a:t>ETIOLOGY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7334" y="1796902"/>
            <a:ext cx="8596668" cy="461453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IN" dirty="0"/>
              <a:t>on the basis of chemical nature, insecticides are classified as </a:t>
            </a:r>
          </a:p>
          <a:p>
            <a:pPr>
              <a:lnSpc>
                <a:spcPct val="200000"/>
              </a:lnSpc>
            </a:pPr>
            <a:r>
              <a:rPr lang="en-IN" dirty="0"/>
              <a:t>a) </a:t>
            </a:r>
            <a:r>
              <a:rPr lang="en-IN" b="1" dirty="0"/>
              <a:t>Organochlorine</a:t>
            </a:r>
            <a:r>
              <a:rPr lang="en-IN" dirty="0"/>
              <a:t> ex: DDT, Aldrin, </a:t>
            </a:r>
            <a:r>
              <a:rPr lang="en-IN" dirty="0" err="1"/>
              <a:t>Lindane</a:t>
            </a:r>
            <a:r>
              <a:rPr lang="en-IN" dirty="0"/>
              <a:t>.</a:t>
            </a:r>
          </a:p>
          <a:p>
            <a:pPr>
              <a:lnSpc>
                <a:spcPct val="200000"/>
              </a:lnSpc>
            </a:pPr>
            <a:r>
              <a:rPr lang="en-IN" dirty="0"/>
              <a:t>b) </a:t>
            </a:r>
            <a:r>
              <a:rPr lang="en-IN" b="1" dirty="0" err="1" smtClean="0"/>
              <a:t>Organoposphorus</a:t>
            </a:r>
            <a:r>
              <a:rPr lang="en-IN" dirty="0" smtClean="0"/>
              <a:t> </a:t>
            </a:r>
            <a:r>
              <a:rPr lang="en-IN" dirty="0"/>
              <a:t>ex: Parathion, </a:t>
            </a:r>
            <a:r>
              <a:rPr lang="en-IN" dirty="0" err="1"/>
              <a:t>sumithion</a:t>
            </a:r>
            <a:r>
              <a:rPr lang="en-IN" dirty="0" smtClean="0"/>
              <a:t>, and malathion</a:t>
            </a:r>
            <a:endParaRPr lang="en-IN" dirty="0"/>
          </a:p>
          <a:p>
            <a:pPr>
              <a:lnSpc>
                <a:spcPct val="200000"/>
              </a:lnSpc>
            </a:pPr>
            <a:r>
              <a:rPr lang="en-IN" dirty="0"/>
              <a:t>c) </a:t>
            </a:r>
            <a:r>
              <a:rPr lang="en-IN" b="1" dirty="0"/>
              <a:t>Carbamate</a:t>
            </a:r>
            <a:r>
              <a:rPr lang="en-IN" dirty="0"/>
              <a:t> ex: </a:t>
            </a:r>
            <a:r>
              <a:rPr lang="en-IN" dirty="0" err="1"/>
              <a:t>aldicarb</a:t>
            </a:r>
            <a:r>
              <a:rPr lang="en-IN" dirty="0"/>
              <a:t> and </a:t>
            </a:r>
            <a:r>
              <a:rPr lang="en-IN" dirty="0" err="1"/>
              <a:t>carbaryl</a:t>
            </a:r>
            <a:endParaRPr lang="en-IN" dirty="0"/>
          </a:p>
          <a:p>
            <a:pPr>
              <a:lnSpc>
                <a:spcPct val="200000"/>
              </a:lnSpc>
            </a:pPr>
            <a:r>
              <a:rPr lang="en-IN" dirty="0"/>
              <a:t>d) </a:t>
            </a:r>
            <a:r>
              <a:rPr lang="en-IN" b="1" dirty="0"/>
              <a:t>Synthetic </a:t>
            </a:r>
            <a:r>
              <a:rPr lang="en-IN" b="1" dirty="0" err="1"/>
              <a:t>pyrethroid</a:t>
            </a:r>
            <a:r>
              <a:rPr lang="en-IN" b="1" dirty="0"/>
              <a:t> </a:t>
            </a:r>
            <a:r>
              <a:rPr lang="en-IN" dirty="0"/>
              <a:t>ex: </a:t>
            </a:r>
            <a:r>
              <a:rPr lang="en-IN" dirty="0" err="1"/>
              <a:t>cypermethrin</a:t>
            </a:r>
            <a:r>
              <a:rPr lang="en-IN" dirty="0"/>
              <a:t> Permethrin.</a:t>
            </a:r>
          </a:p>
          <a:p>
            <a:endParaRPr lang="en-IN" dirty="0"/>
          </a:p>
        </p:txBody>
      </p:sp>
      <p:sp>
        <p:nvSpPr>
          <p:cNvPr id="5" name="TextBox 4"/>
          <p:cNvSpPr txBox="1"/>
          <p:nvPr/>
        </p:nvSpPr>
        <p:spPr>
          <a:xfrm>
            <a:off x="349624" y="481412"/>
            <a:ext cx="91081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3600" b="1" dirty="0" smtClean="0">
                <a:solidFill>
                  <a:schemeClr val="accent2">
                    <a:lumMod val="75000"/>
                  </a:schemeClr>
                </a:solidFill>
              </a:rPr>
              <a:t>Clinical Aspect </a:t>
            </a:r>
            <a:r>
              <a:rPr lang="en-IN" sz="3600" b="1" dirty="0">
                <a:solidFill>
                  <a:schemeClr val="accent2">
                    <a:lumMod val="75000"/>
                  </a:schemeClr>
                </a:solidFill>
              </a:rPr>
              <a:t>of </a:t>
            </a:r>
            <a:r>
              <a:rPr lang="en-IN" sz="3600" b="1" dirty="0" smtClean="0">
                <a:solidFill>
                  <a:schemeClr val="accent2">
                    <a:lumMod val="75000"/>
                  </a:schemeClr>
                </a:solidFill>
              </a:rPr>
              <a:t>Insecticide poisoning</a:t>
            </a:r>
            <a:endParaRPr lang="en-IN" sz="3600" b="1" dirty="0">
              <a:solidFill>
                <a:schemeClr val="accent2">
                  <a:lumMod val="75000"/>
                </a:schemeClr>
              </a:solidFill>
            </a:endParaRPr>
          </a:p>
        </p:txBody>
      </p:sp>
      <p:pic>
        <p:nvPicPr>
          <p:cNvPr id="6" name="Picture 8" descr="Gordon's Malathion 50% Spray Insecticide Concentrate, 1 gal., 602000 at  Tractor Supply Co.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00752" y="2088776"/>
            <a:ext cx="2292006" cy="28926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345398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2165" y="319453"/>
            <a:ext cx="8596668" cy="729006"/>
          </a:xfrm>
        </p:spPr>
        <p:txBody>
          <a:bodyPr>
            <a:normAutofit/>
          </a:bodyPr>
          <a:lstStyle/>
          <a:p>
            <a:pPr lvl="0" algn="ctr"/>
            <a:r>
              <a:rPr lang="en-IN" dirty="0" smtClean="0"/>
              <a:t>Organochlorines </a:t>
            </a:r>
            <a:r>
              <a:rPr lang="en-IN" dirty="0"/>
              <a:t>Insecticides Toxicity</a:t>
            </a:r>
            <a:r>
              <a:rPr lang="en-IN" dirty="0" smtClean="0"/>
              <a:t>: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8581" y="1193505"/>
            <a:ext cx="9381066" cy="4994465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IN" dirty="0"/>
              <a:t>	</a:t>
            </a:r>
            <a:r>
              <a:rPr lang="en-IN" b="1" dirty="0"/>
              <a:t>Mech. Of toxicity: </a:t>
            </a:r>
            <a:r>
              <a:rPr lang="en-IN" dirty="0"/>
              <a:t>They are neuro-poisons. By virtue of their high lipid </a:t>
            </a:r>
            <a:r>
              <a:rPr lang="en-IN" dirty="0" err="1"/>
              <a:t>sohibility</a:t>
            </a:r>
            <a:r>
              <a:rPr lang="en-IN" dirty="0"/>
              <a:t>, they easily enter the neural membrane and interfere with </a:t>
            </a:r>
            <a:r>
              <a:rPr lang="en-IN" dirty="0" smtClean="0"/>
              <a:t>sodium-</a:t>
            </a:r>
            <a:r>
              <a:rPr lang="en-IN" dirty="0" err="1" smtClean="0"/>
              <a:t>pottasium</a:t>
            </a:r>
            <a:r>
              <a:rPr lang="en-IN" dirty="0" smtClean="0"/>
              <a:t> </a:t>
            </a:r>
            <a:r>
              <a:rPr lang="en-IN" dirty="0"/>
              <a:t>Channel of membrane and some time (</a:t>
            </a:r>
            <a:r>
              <a:rPr lang="en-IN" dirty="0" err="1"/>
              <a:t>lindane</a:t>
            </a:r>
            <a:r>
              <a:rPr lang="en-IN" dirty="0"/>
              <a:t>) by inhibiting GABA-dependent Cl influx.</a:t>
            </a:r>
          </a:p>
          <a:p>
            <a:pPr marL="0" indent="0" algn="just">
              <a:buNone/>
            </a:pPr>
            <a:r>
              <a:rPr lang="en-IN" dirty="0"/>
              <a:t> </a:t>
            </a:r>
          </a:p>
          <a:p>
            <a:pPr algn="just"/>
            <a:r>
              <a:rPr lang="en-IN" b="1" dirty="0"/>
              <a:t>Clinical symptoms</a:t>
            </a:r>
            <a:r>
              <a:rPr lang="en-IN" dirty="0"/>
              <a:t>: </a:t>
            </a:r>
            <a:r>
              <a:rPr lang="en-IN" dirty="0" err="1" smtClean="0"/>
              <a:t>Dichloro-diphenylethane</a:t>
            </a:r>
            <a:r>
              <a:rPr lang="en-IN" dirty="0" smtClean="0"/>
              <a:t> </a:t>
            </a:r>
            <a:r>
              <a:rPr lang="en-IN" dirty="0"/>
              <a:t>(DDT) poisoning causes initial stimulation of CNS followed by depression and death due to respiratory failure. In chromic poisoning, liver damage, </a:t>
            </a:r>
            <a:r>
              <a:rPr lang="en-IN" dirty="0" err="1" smtClean="0"/>
              <a:t>hypoglysemia</a:t>
            </a:r>
            <a:r>
              <a:rPr lang="en-IN" dirty="0" smtClean="0"/>
              <a:t> </a:t>
            </a:r>
            <a:r>
              <a:rPr lang="en-IN" dirty="0"/>
              <a:t>and </a:t>
            </a:r>
            <a:r>
              <a:rPr lang="en-IN" dirty="0" err="1" smtClean="0"/>
              <a:t>hyperkalemia</a:t>
            </a:r>
            <a:r>
              <a:rPr lang="en-IN" dirty="0" smtClean="0"/>
              <a:t> </a:t>
            </a:r>
            <a:r>
              <a:rPr lang="en-IN" dirty="0"/>
              <a:t>may be noted. Symptoms </a:t>
            </a:r>
            <a:r>
              <a:rPr lang="en-IN" dirty="0" smtClean="0"/>
              <a:t>of </a:t>
            </a:r>
            <a:r>
              <a:rPr lang="en-IN" dirty="0" err="1" smtClean="0"/>
              <a:t>aldrin</a:t>
            </a:r>
            <a:r>
              <a:rPr lang="en-IN" dirty="0" smtClean="0"/>
              <a:t> poisoning is </a:t>
            </a:r>
            <a:r>
              <a:rPr lang="en-IN" dirty="0"/>
              <a:t>more server then DDT characterised by teeth grinding, </a:t>
            </a:r>
            <a:r>
              <a:rPr lang="en-IN" dirty="0" err="1" smtClean="0"/>
              <a:t>dyponea</a:t>
            </a:r>
            <a:r>
              <a:rPr lang="en-IN" dirty="0" smtClean="0"/>
              <a:t> and </a:t>
            </a:r>
            <a:r>
              <a:rPr lang="en-IN" dirty="0"/>
              <a:t>frequent urination etc.</a:t>
            </a:r>
          </a:p>
          <a:p>
            <a:pPr algn="just"/>
            <a:endParaRPr lang="en-IN" dirty="0"/>
          </a:p>
          <a:p>
            <a:pPr algn="just"/>
            <a:r>
              <a:rPr lang="en-IN" b="1" dirty="0"/>
              <a:t>Necropsy Lesion: </a:t>
            </a:r>
            <a:r>
              <a:rPr lang="en-IN" dirty="0"/>
              <a:t>No specific lesion in the nervous system. However acute Aldrin poisoning may cause hepatitis and  acute tubular </a:t>
            </a:r>
            <a:r>
              <a:rPr lang="en-IN" dirty="0" err="1" smtClean="0"/>
              <a:t>nephrosis</a:t>
            </a:r>
            <a:r>
              <a:rPr lang="en-IN" dirty="0" smtClean="0"/>
              <a:t>. </a:t>
            </a:r>
            <a:r>
              <a:rPr lang="en-IN" dirty="0"/>
              <a:t>I</a:t>
            </a:r>
            <a:r>
              <a:rPr lang="en-IN" dirty="0" smtClean="0"/>
              <a:t>n </a:t>
            </a:r>
            <a:r>
              <a:rPr lang="en-IN" dirty="0"/>
              <a:t>chromic </a:t>
            </a:r>
            <a:r>
              <a:rPr lang="en-IN" dirty="0" smtClean="0"/>
              <a:t>case </a:t>
            </a:r>
            <a:r>
              <a:rPr lang="en-IN" dirty="0" err="1"/>
              <a:t>centrilobular</a:t>
            </a:r>
            <a:r>
              <a:rPr lang="en-IN" dirty="0"/>
              <a:t> necrosis may be noted.</a:t>
            </a:r>
          </a:p>
          <a:p>
            <a:pPr algn="just"/>
            <a:r>
              <a:rPr lang="en-IN" b="1" dirty="0"/>
              <a:t>Diagnosis: </a:t>
            </a:r>
            <a:endParaRPr lang="en-IN" b="1" dirty="0" smtClean="0"/>
          </a:p>
          <a:p>
            <a:pPr marL="914400" lvl="2" indent="0" algn="just">
              <a:buNone/>
            </a:pPr>
            <a:r>
              <a:rPr lang="en-IN" b="1" dirty="0" smtClean="0"/>
              <a:t> </a:t>
            </a:r>
            <a:r>
              <a:rPr lang="en-IN" dirty="0"/>
              <a:t>1)On the basis of history, </a:t>
            </a:r>
            <a:r>
              <a:rPr lang="en-IN" dirty="0" smtClean="0"/>
              <a:t>sign and </a:t>
            </a:r>
            <a:r>
              <a:rPr lang="en-IN" dirty="0"/>
              <a:t>PM </a:t>
            </a:r>
            <a:r>
              <a:rPr lang="en-IN" dirty="0" smtClean="0"/>
              <a:t>lesson</a:t>
            </a:r>
          </a:p>
          <a:p>
            <a:pPr marL="914400" lvl="2" indent="0" algn="just">
              <a:buNone/>
            </a:pPr>
            <a:r>
              <a:rPr lang="en-IN" dirty="0" smtClean="0"/>
              <a:t>2)Analysis </a:t>
            </a:r>
            <a:r>
              <a:rPr lang="en-IN" dirty="0"/>
              <a:t>of feed and or </a:t>
            </a:r>
            <a:r>
              <a:rPr lang="en-IN" dirty="0" smtClean="0"/>
              <a:t>blood/milk </a:t>
            </a:r>
            <a:r>
              <a:rPr lang="en-IN" dirty="0"/>
              <a:t>sample and </a:t>
            </a:r>
            <a:r>
              <a:rPr lang="en-IN" dirty="0" smtClean="0"/>
              <a:t>morbid specimen.</a:t>
            </a:r>
          </a:p>
          <a:p>
            <a:pPr marL="914400" lvl="2" indent="0" algn="just">
              <a:buNone/>
            </a:pPr>
            <a:r>
              <a:rPr lang="en-IN" dirty="0" smtClean="0"/>
              <a:t>3)Differential diagnosis </a:t>
            </a:r>
            <a:r>
              <a:rPr lang="en-IN" dirty="0"/>
              <a:t>from : salt, strychnine </a:t>
            </a:r>
            <a:r>
              <a:rPr lang="en-IN" dirty="0" err="1"/>
              <a:t>fluroacelate</a:t>
            </a:r>
            <a:r>
              <a:rPr lang="en-IN" dirty="0"/>
              <a:t> </a:t>
            </a:r>
            <a:r>
              <a:rPr lang="en-IN" dirty="0" smtClean="0"/>
              <a:t>poisoning</a:t>
            </a:r>
            <a:r>
              <a:rPr lang="en-IN" dirty="0"/>
              <a:t>.</a:t>
            </a:r>
          </a:p>
          <a:p>
            <a:pPr marL="0" indent="0">
              <a:lnSpc>
                <a:spcPct val="150000"/>
              </a:lnSpc>
              <a:buNone/>
            </a:pPr>
            <a:endParaRPr lang="en-IN" b="1" dirty="0"/>
          </a:p>
        </p:txBody>
      </p:sp>
    </p:spTree>
    <p:extLst>
      <p:ext uri="{BB962C8B-B14F-4D97-AF65-F5344CB8AC3E}">
        <p14:creationId xmlns:p14="http://schemas.microsoft.com/office/powerpoint/2010/main" val="191631599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2165" y="319453"/>
            <a:ext cx="8596668" cy="729006"/>
          </a:xfrm>
        </p:spPr>
        <p:txBody>
          <a:bodyPr>
            <a:normAutofit/>
          </a:bodyPr>
          <a:lstStyle/>
          <a:p>
            <a:pPr lvl="0" algn="ctr"/>
            <a:r>
              <a:rPr lang="en-IN" dirty="0" err="1"/>
              <a:t>Organo</a:t>
            </a:r>
            <a:r>
              <a:rPr lang="en-IN" dirty="0"/>
              <a:t> </a:t>
            </a:r>
            <a:r>
              <a:rPr lang="en-IN" dirty="0" err="1"/>
              <a:t>Phorphorus</a:t>
            </a:r>
            <a:r>
              <a:rPr lang="en-IN" dirty="0"/>
              <a:t> </a:t>
            </a:r>
            <a:r>
              <a:rPr lang="en-IN" dirty="0" smtClean="0"/>
              <a:t> </a:t>
            </a:r>
            <a:r>
              <a:rPr lang="en-IN" dirty="0"/>
              <a:t>Insecticides Toxicity</a:t>
            </a:r>
            <a:r>
              <a:rPr lang="en-IN" dirty="0" smtClean="0"/>
              <a:t>: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8581" y="1193505"/>
            <a:ext cx="9381066" cy="4994465"/>
          </a:xfrm>
        </p:spPr>
        <p:txBody>
          <a:bodyPr>
            <a:normAutofit/>
          </a:bodyPr>
          <a:lstStyle/>
          <a:p>
            <a:r>
              <a:rPr lang="en-IN" dirty="0"/>
              <a:t>	</a:t>
            </a:r>
            <a:r>
              <a:rPr lang="en-IN" dirty="0" smtClean="0"/>
              <a:t>On </a:t>
            </a:r>
            <a:r>
              <a:rPr lang="en-IN" dirty="0"/>
              <a:t>the basis of their activities OPI are classified as </a:t>
            </a:r>
            <a:endParaRPr lang="en-IN" dirty="0" smtClean="0"/>
          </a:p>
          <a:p>
            <a:endParaRPr lang="en-IN" dirty="0"/>
          </a:p>
          <a:p>
            <a:pPr>
              <a:lnSpc>
                <a:spcPct val="200000"/>
              </a:lnSpc>
            </a:pPr>
            <a:r>
              <a:rPr lang="en-IN" dirty="0"/>
              <a:t>a)</a:t>
            </a:r>
            <a:r>
              <a:rPr lang="en-IN" b="1" dirty="0"/>
              <a:t>Direct activity </a:t>
            </a:r>
            <a:r>
              <a:rPr lang="en-IN" dirty="0"/>
              <a:t>OPI ex: </a:t>
            </a:r>
            <a:r>
              <a:rPr lang="en-IN" dirty="0" err="1"/>
              <a:t>dichlorvos</a:t>
            </a:r>
            <a:r>
              <a:rPr lang="en-IN" dirty="0"/>
              <a:t>, TEPP, </a:t>
            </a:r>
            <a:r>
              <a:rPr lang="en-IN" dirty="0" err="1"/>
              <a:t>chlorothion</a:t>
            </a:r>
            <a:r>
              <a:rPr lang="en-IN" dirty="0"/>
              <a:t> </a:t>
            </a:r>
            <a:r>
              <a:rPr lang="en-IN" dirty="0" err="1" smtClean="0"/>
              <a:t>anilophos</a:t>
            </a:r>
            <a:r>
              <a:rPr lang="en-IN" dirty="0"/>
              <a:t>.</a:t>
            </a:r>
          </a:p>
          <a:p>
            <a:pPr>
              <a:lnSpc>
                <a:spcPct val="200000"/>
              </a:lnSpc>
            </a:pPr>
            <a:r>
              <a:rPr lang="en-IN" b="1" dirty="0"/>
              <a:t>b)Indirect </a:t>
            </a:r>
            <a:r>
              <a:rPr lang="en-IN" b="1" dirty="0" smtClean="0"/>
              <a:t>Acting </a:t>
            </a:r>
            <a:r>
              <a:rPr lang="en-IN" dirty="0" smtClean="0"/>
              <a:t>OPI </a:t>
            </a:r>
            <a:r>
              <a:rPr lang="en-IN" dirty="0"/>
              <a:t>ex: </a:t>
            </a:r>
            <a:r>
              <a:rPr lang="en-IN" dirty="0" smtClean="0"/>
              <a:t>Malathion</a:t>
            </a:r>
            <a:r>
              <a:rPr lang="en-IN" dirty="0"/>
              <a:t>, </a:t>
            </a:r>
            <a:r>
              <a:rPr lang="en-IN" dirty="0" smtClean="0"/>
              <a:t>Parathion</a:t>
            </a:r>
            <a:r>
              <a:rPr lang="en-IN" dirty="0"/>
              <a:t>.</a:t>
            </a:r>
          </a:p>
          <a:p>
            <a:pPr marL="0" indent="0">
              <a:lnSpc>
                <a:spcPct val="200000"/>
              </a:lnSpc>
              <a:buNone/>
            </a:pPr>
            <a:endParaRPr lang="en-IN" b="1" dirty="0"/>
          </a:p>
        </p:txBody>
      </p:sp>
      <p:pic>
        <p:nvPicPr>
          <p:cNvPr id="2050" name="Picture 2" descr="Buy Southern Ag Malathion 50% E.C, 16oz – 1 Pint Online at Low Prices in  India - Amazon.in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643" y="3080560"/>
            <a:ext cx="2877772" cy="34755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630516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2165" y="319453"/>
            <a:ext cx="8596668" cy="729006"/>
          </a:xfrm>
        </p:spPr>
        <p:txBody>
          <a:bodyPr>
            <a:normAutofit/>
          </a:bodyPr>
          <a:lstStyle/>
          <a:p>
            <a:pPr lvl="0" algn="ctr"/>
            <a:r>
              <a:rPr lang="en-IN" dirty="0" smtClean="0"/>
              <a:t>Carbamate  Insecticides </a:t>
            </a:r>
            <a:r>
              <a:rPr lang="en-IN" dirty="0"/>
              <a:t>Toxicity</a:t>
            </a:r>
            <a:r>
              <a:rPr lang="en-IN" dirty="0" smtClean="0"/>
              <a:t>: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8581" y="1193505"/>
            <a:ext cx="9381066" cy="4994465"/>
          </a:xfrm>
        </p:spPr>
        <p:txBody>
          <a:bodyPr>
            <a:normAutofit/>
          </a:bodyPr>
          <a:lstStyle/>
          <a:p>
            <a:r>
              <a:rPr lang="en-IN" dirty="0"/>
              <a:t>	</a:t>
            </a:r>
            <a:r>
              <a:rPr lang="en-IN" b="1" dirty="0" smtClean="0"/>
              <a:t>Mechanism </a:t>
            </a:r>
            <a:r>
              <a:rPr lang="en-IN" b="1" dirty="0"/>
              <a:t>of toxicity: </a:t>
            </a:r>
            <a:endParaRPr lang="en-IN" b="1" dirty="0" smtClean="0"/>
          </a:p>
          <a:p>
            <a:pPr marL="0" indent="0">
              <a:buNone/>
            </a:pPr>
            <a:r>
              <a:rPr lang="en-IN" b="1" dirty="0"/>
              <a:t>	</a:t>
            </a:r>
            <a:r>
              <a:rPr lang="en-IN" dirty="0" err="1" smtClean="0"/>
              <a:t>Carbmates</a:t>
            </a:r>
            <a:r>
              <a:rPr lang="en-IN" dirty="0" smtClean="0"/>
              <a:t> </a:t>
            </a:r>
            <a:r>
              <a:rPr lang="en-IN" dirty="0"/>
              <a:t>are potent and reversible inhibitors of cholinesterase enzyme whereas </a:t>
            </a:r>
            <a:r>
              <a:rPr lang="en-IN" dirty="0" smtClean="0"/>
              <a:t>	</a:t>
            </a:r>
            <a:r>
              <a:rPr lang="en-IN" dirty="0" err="1" smtClean="0"/>
              <a:t>AChe</a:t>
            </a:r>
            <a:r>
              <a:rPr lang="en-IN" dirty="0" smtClean="0"/>
              <a:t> </a:t>
            </a:r>
            <a:r>
              <a:rPr lang="en-IN" dirty="0"/>
              <a:t>inhibition by OPIs is irreversible.</a:t>
            </a:r>
          </a:p>
          <a:p>
            <a:pPr marL="0" indent="0">
              <a:buNone/>
            </a:pPr>
            <a:r>
              <a:rPr lang="en-IN" dirty="0"/>
              <a:t> </a:t>
            </a:r>
          </a:p>
          <a:p>
            <a:r>
              <a:rPr lang="en-IN" b="1" dirty="0"/>
              <a:t>Clinical Sign: </a:t>
            </a:r>
            <a:r>
              <a:rPr lang="en-IN" dirty="0"/>
              <a:t>are similar to that of OPIs but poisoning by carbamates is less sever and effects do not last long.</a:t>
            </a:r>
          </a:p>
          <a:p>
            <a:r>
              <a:rPr lang="en-IN" b="1" dirty="0"/>
              <a:t>PM Lesion: </a:t>
            </a:r>
            <a:r>
              <a:rPr lang="en-IN" dirty="0"/>
              <a:t>Limited to congestion and </a:t>
            </a:r>
            <a:r>
              <a:rPr lang="en-IN" dirty="0" err="1" smtClean="0"/>
              <a:t>edema</a:t>
            </a:r>
            <a:r>
              <a:rPr lang="en-IN" dirty="0" smtClean="0"/>
              <a:t> </a:t>
            </a:r>
            <a:r>
              <a:rPr lang="en-IN" dirty="0"/>
              <a:t>of lung liver and kidney.</a:t>
            </a:r>
          </a:p>
          <a:p>
            <a:pPr marL="0" indent="0">
              <a:lnSpc>
                <a:spcPct val="200000"/>
              </a:lnSpc>
              <a:buNone/>
            </a:pPr>
            <a:endParaRPr lang="en-IN" b="1" dirty="0"/>
          </a:p>
        </p:txBody>
      </p:sp>
    </p:spTree>
    <p:extLst>
      <p:ext uri="{BB962C8B-B14F-4D97-AF65-F5344CB8AC3E}">
        <p14:creationId xmlns:p14="http://schemas.microsoft.com/office/powerpoint/2010/main" val="181725638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42165" y="319453"/>
            <a:ext cx="8596668" cy="729006"/>
          </a:xfrm>
        </p:spPr>
        <p:txBody>
          <a:bodyPr>
            <a:normAutofit fontScale="90000"/>
          </a:bodyPr>
          <a:lstStyle/>
          <a:p>
            <a:pPr lvl="0" algn="ctr"/>
            <a:r>
              <a:rPr lang="en-IN" dirty="0"/>
              <a:t>Synthetic </a:t>
            </a:r>
            <a:r>
              <a:rPr lang="en-IN" dirty="0" err="1"/>
              <a:t>Pyrethroids</a:t>
            </a:r>
            <a:r>
              <a:rPr lang="en-IN" dirty="0" smtClean="0"/>
              <a:t>  Insecticides </a:t>
            </a:r>
            <a:r>
              <a:rPr lang="en-IN" dirty="0"/>
              <a:t>Toxicity</a:t>
            </a:r>
            <a:r>
              <a:rPr lang="en-IN" dirty="0" smtClean="0"/>
              <a:t>: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8581" y="1193505"/>
            <a:ext cx="9381066" cy="4994465"/>
          </a:xfrm>
        </p:spPr>
        <p:txBody>
          <a:bodyPr>
            <a:normAutofit/>
          </a:bodyPr>
          <a:lstStyle/>
          <a:p>
            <a:r>
              <a:rPr lang="en-IN" dirty="0"/>
              <a:t>	</a:t>
            </a:r>
            <a:r>
              <a:rPr lang="en-IN" dirty="0" smtClean="0"/>
              <a:t>ex</a:t>
            </a:r>
            <a:r>
              <a:rPr lang="en-IN" dirty="0"/>
              <a:t>: </a:t>
            </a:r>
            <a:r>
              <a:rPr lang="en-IN" dirty="0" err="1"/>
              <a:t>Cypermethrin</a:t>
            </a:r>
            <a:r>
              <a:rPr lang="en-IN" dirty="0"/>
              <a:t> and Permethrin </a:t>
            </a:r>
          </a:p>
          <a:p>
            <a:r>
              <a:rPr lang="en-IN" dirty="0"/>
              <a:t>*</a:t>
            </a:r>
            <a:r>
              <a:rPr lang="en-IN" b="1" dirty="0"/>
              <a:t>Mechanism of Toxicity</a:t>
            </a:r>
            <a:r>
              <a:rPr lang="en-IN" dirty="0"/>
              <a:t>: It is synthetic </a:t>
            </a:r>
            <a:r>
              <a:rPr lang="en-IN" dirty="0" err="1"/>
              <a:t>neuropoison</a:t>
            </a:r>
            <a:r>
              <a:rPr lang="en-IN" dirty="0"/>
              <a:t> and </a:t>
            </a:r>
            <a:r>
              <a:rPr lang="en-IN" dirty="0" err="1"/>
              <a:t>maintarget</a:t>
            </a:r>
            <a:r>
              <a:rPr lang="en-IN" dirty="0"/>
              <a:t> of </a:t>
            </a:r>
            <a:r>
              <a:rPr lang="en-IN" dirty="0" err="1"/>
              <a:t>actionis</a:t>
            </a:r>
            <a:r>
              <a:rPr lang="en-IN" dirty="0"/>
              <a:t> the nerve membrane sodium channel. </a:t>
            </a:r>
          </a:p>
          <a:p>
            <a:r>
              <a:rPr lang="en-IN" dirty="0"/>
              <a:t> </a:t>
            </a:r>
          </a:p>
          <a:p>
            <a:r>
              <a:rPr lang="en-IN" dirty="0"/>
              <a:t>*</a:t>
            </a:r>
            <a:r>
              <a:rPr lang="en-IN" b="1" dirty="0"/>
              <a:t>Clinical sign</a:t>
            </a:r>
            <a:r>
              <a:rPr lang="en-IN" dirty="0"/>
              <a:t>: of acute poisoning in lab animals are restlessness, incoordination, hyperactivity, tremor, </a:t>
            </a:r>
            <a:r>
              <a:rPr lang="en-IN" dirty="0" smtClean="0"/>
              <a:t>pro</a:t>
            </a:r>
            <a:r>
              <a:rPr lang="en-IN" dirty="0" smtClean="0"/>
              <a:t>stration </a:t>
            </a:r>
            <a:r>
              <a:rPr lang="en-IN" dirty="0"/>
              <a:t>and paralysis and overall it is referred as T-syndrome.</a:t>
            </a:r>
          </a:p>
          <a:p>
            <a:r>
              <a:rPr lang="en-IN" dirty="0"/>
              <a:t> </a:t>
            </a:r>
          </a:p>
          <a:p>
            <a:r>
              <a:rPr lang="en-IN" dirty="0"/>
              <a:t>*</a:t>
            </a:r>
            <a:r>
              <a:rPr lang="en-IN" b="1" dirty="0"/>
              <a:t>Diagnosis</a:t>
            </a:r>
            <a:r>
              <a:rPr lang="en-IN" dirty="0"/>
              <a:t> on the basis of clinical signs. Almost identical symptoms seen in any </a:t>
            </a:r>
            <a:r>
              <a:rPr lang="en-IN" dirty="0" err="1" smtClean="0"/>
              <a:t>organochlorin</a:t>
            </a:r>
            <a:r>
              <a:rPr lang="en-IN" dirty="0" smtClean="0"/>
              <a:t> </a:t>
            </a:r>
            <a:r>
              <a:rPr lang="en-IN" dirty="0"/>
              <a:t>poisoning.</a:t>
            </a:r>
          </a:p>
          <a:p>
            <a:pPr marL="0" indent="0">
              <a:lnSpc>
                <a:spcPct val="200000"/>
              </a:lnSpc>
              <a:buNone/>
            </a:pPr>
            <a:endParaRPr lang="en-IN" b="1" dirty="0"/>
          </a:p>
        </p:txBody>
      </p:sp>
    </p:spTree>
    <p:extLst>
      <p:ext uri="{BB962C8B-B14F-4D97-AF65-F5344CB8AC3E}">
        <p14:creationId xmlns:p14="http://schemas.microsoft.com/office/powerpoint/2010/main" val="106787784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References: </a:t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>
              <a:buFont typeface="+mj-lt"/>
              <a:buAutoNum type="arabicPeriod"/>
            </a:pPr>
            <a:r>
              <a:rPr lang="en-IN" dirty="0">
                <a:solidFill>
                  <a:schemeClr val="accent1"/>
                </a:solidFill>
                <a:hlinkClick r:id="rId2"/>
              </a:rPr>
              <a:t>https://</a:t>
            </a:r>
            <a:r>
              <a:rPr lang="en-IN" dirty="0" smtClean="0">
                <a:solidFill>
                  <a:schemeClr val="accent1"/>
                </a:solidFill>
                <a:hlinkClick r:id="rId2"/>
              </a:rPr>
              <a:t>www.msdvetmanual.com/toxicology/lead-poisoning/overview-of-</a:t>
            </a:r>
            <a:r>
              <a:rPr lang="en-IN" dirty="0" smtClean="0">
                <a:solidFill>
                  <a:schemeClr val="accent1"/>
                </a:solidFill>
              </a:rPr>
              <a:t>Insceticides</a:t>
            </a:r>
            <a:endParaRPr lang="en-IN" dirty="0">
              <a:solidFill>
                <a:schemeClr val="accent1"/>
              </a:solidFill>
            </a:endParaRPr>
          </a:p>
          <a:p>
            <a:pPr>
              <a:buFont typeface="+mj-lt"/>
              <a:buAutoNum type="arabicPeriod"/>
            </a:pPr>
            <a:endParaRPr lang="en-IN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85041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ute Card Mouse Text Thank You Stock Vector (Royalty Free) 1526613071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248"/>
          <a:stretch/>
        </p:blipFill>
        <p:spPr bwMode="auto">
          <a:xfrm>
            <a:off x="601580" y="66418"/>
            <a:ext cx="8277725" cy="6743456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6905648" y="860080"/>
            <a:ext cx="341530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IN" dirty="0">
              <a:solidFill>
                <a:schemeClr val="accent5"/>
              </a:solidFill>
            </a:endParaRPr>
          </a:p>
          <a:p>
            <a:pPr marL="342900" indent="-342900">
              <a:buAutoNum type="arabicPeriod"/>
            </a:pPr>
            <a:endParaRPr lang="en-IN" dirty="0"/>
          </a:p>
        </p:txBody>
      </p:sp>
      <p:sp>
        <p:nvSpPr>
          <p:cNvPr id="3" name="Rectangle 1"/>
          <p:cNvSpPr>
            <a:spLocks noChangeArrowheads="1"/>
          </p:cNvSpPr>
          <p:nvPr/>
        </p:nvSpPr>
        <p:spPr bwMode="auto">
          <a:xfrm>
            <a:off x="0" y="0"/>
            <a:ext cx="65" cy="425041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0" tIns="158700" rIns="0" bIns="79350" numCol="1" anchor="t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t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b="0" i="0" u="none" strike="noStrike" cap="none" normalizeH="0" baseline="30000" dirty="0">
              <a:ln>
                <a:noFill/>
              </a:ln>
              <a:solidFill>
                <a:srgbClr val="000000"/>
              </a:solidFill>
              <a:effectLst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050" name="Picture 2" descr="corresponding autho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621375" y="1196990875"/>
            <a:ext cx="66675" cy="857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15809617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327</TotalTime>
  <Words>101</Words>
  <Application>Microsoft Office PowerPoint</Application>
  <PresentationFormat>Widescreen</PresentationFormat>
  <Paragraphs>54</Paragraphs>
  <Slides>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4" baseType="lpstr">
      <vt:lpstr>Arial</vt:lpstr>
      <vt:lpstr>Calibri</vt:lpstr>
      <vt:lpstr>Trebuchet MS</vt:lpstr>
      <vt:lpstr>Wingdings 3</vt:lpstr>
      <vt:lpstr>Facet</vt:lpstr>
      <vt:lpstr>INSECTICIDE POISONING  Course Title:Toxicopathology Course No.: VPP-609 Unit-II </vt:lpstr>
      <vt:lpstr>Introduction</vt:lpstr>
      <vt:lpstr>ETIOLOGY</vt:lpstr>
      <vt:lpstr>Organochlorines Insecticides Toxicity:</vt:lpstr>
      <vt:lpstr>Organo Phorphorus  Insecticides Toxicity:</vt:lpstr>
      <vt:lpstr>Carbamate  Insecticides Toxicity:</vt:lpstr>
      <vt:lpstr>Synthetic Pyrethroids  Insecticides Toxicity:</vt:lpstr>
      <vt:lpstr>References:  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Kaushal umar</dc:title>
  <dc:creator>HP</dc:creator>
  <cp:lastModifiedBy>HP</cp:lastModifiedBy>
  <cp:revision>60</cp:revision>
  <dcterms:created xsi:type="dcterms:W3CDTF">2020-06-16T08:30:19Z</dcterms:created>
  <dcterms:modified xsi:type="dcterms:W3CDTF">2020-11-27T07:46:32Z</dcterms:modified>
</cp:coreProperties>
</file>