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A762DF-D908-40C2-B3C6-4EF27C2E58CA}" type="datetimeFigureOut">
              <a:rPr lang="en-IN" smtClean="0"/>
              <a:t>19-12-2020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405028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762DF-D908-40C2-B3C6-4EF27C2E58CA}" type="datetimeFigureOut">
              <a:rPr lang="en-IN" smtClean="0"/>
              <a:t>19-12-2020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165337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762DF-D908-40C2-B3C6-4EF27C2E58CA}" type="datetimeFigureOut">
              <a:rPr lang="en-IN" smtClean="0"/>
              <a:t>19-12-2020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21549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A762DF-D908-40C2-B3C6-4EF27C2E58CA}" type="datetimeFigureOut">
              <a:rPr lang="en-IN" smtClean="0"/>
              <a:t>19-12-2020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18749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A762DF-D908-40C2-B3C6-4EF27C2E58CA}" type="datetimeFigureOut">
              <a:rPr lang="en-IN" smtClean="0"/>
              <a:t>19-12-2020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2850424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A762DF-D908-40C2-B3C6-4EF27C2E58CA}" type="datetimeFigureOut">
              <a:rPr lang="en-IN" smtClean="0"/>
              <a:t>19-12-2020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2720846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A762DF-D908-40C2-B3C6-4EF27C2E58CA}" type="datetimeFigureOut">
              <a:rPr lang="en-IN" smtClean="0"/>
              <a:t>19-12-2020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48300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A762DF-D908-40C2-B3C6-4EF27C2E58CA}" type="datetimeFigureOut">
              <a:rPr lang="en-IN" smtClean="0"/>
              <a:t>19-12-2020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5773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762DF-D908-40C2-B3C6-4EF27C2E58CA}" type="datetimeFigureOut">
              <a:rPr lang="en-IN" smtClean="0"/>
              <a:t>19-12-2020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2715711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A762DF-D908-40C2-B3C6-4EF27C2E58CA}" type="datetimeFigureOut">
              <a:rPr lang="en-IN" smtClean="0"/>
              <a:t>19-12-2020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64004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A762DF-D908-40C2-B3C6-4EF27C2E58CA}" type="datetimeFigureOut">
              <a:rPr lang="en-IN" smtClean="0"/>
              <a:t>19-12-2020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B32CC45-5E7F-4714-A0E6-0CD12068D1E0}" type="slidenum">
              <a:rPr lang="en-IN" smtClean="0"/>
              <a:t>‹#›</a:t>
            </a:fld>
            <a:endParaRPr lang="en-IN"/>
          </a:p>
        </p:txBody>
      </p:sp>
    </p:spTree>
    <p:extLst>
      <p:ext uri="{BB962C8B-B14F-4D97-AF65-F5344CB8AC3E}">
        <p14:creationId xmlns:p14="http://schemas.microsoft.com/office/powerpoint/2010/main" val="320793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762DF-D908-40C2-B3C6-4EF27C2E58CA}" type="datetimeFigureOut">
              <a:rPr lang="en-IN" smtClean="0"/>
              <a:t>19-12-2020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32CC45-5E7F-4714-A0E6-0CD12068D1E0}" type="slidenum">
              <a:rPr lang="en-IN" smtClean="0"/>
              <a:t>‹#›</a:t>
            </a:fld>
            <a:endParaRPr lang="en-IN"/>
          </a:p>
        </p:txBody>
      </p:sp>
    </p:spTree>
    <p:extLst>
      <p:ext uri="{BB962C8B-B14F-4D97-AF65-F5344CB8AC3E}">
        <p14:creationId xmlns:p14="http://schemas.microsoft.com/office/powerpoint/2010/main" val="14929302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foodlebelingguide/"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15734-6E89-48F6-AF12-8C53A3B83349}"/>
              </a:ext>
            </a:extLst>
          </p:cNvPr>
          <p:cNvSpPr>
            <a:spLocks noGrp="1"/>
          </p:cNvSpPr>
          <p:nvPr>
            <p:ph type="ctrTitle"/>
          </p:nvPr>
        </p:nvSpPr>
        <p:spPr>
          <a:xfrm>
            <a:off x="1524000" y="2"/>
            <a:ext cx="9144000" cy="1856934"/>
          </a:xfrm>
        </p:spPr>
        <p:txBody>
          <a:bodyPr>
            <a:normAutofit fontScale="90000"/>
          </a:bodyPr>
          <a:lstStyle/>
          <a:p>
            <a:r>
              <a:rPr lang="en-US" sz="3200" dirty="0">
                <a:latin typeface="Aharoni" panose="02010803020104030203" pitchFamily="2" charset="-79"/>
                <a:cs typeface="Aharoni" panose="02010803020104030203" pitchFamily="2" charset="-79"/>
              </a:rPr>
              <a:t>Labeling of Samples for Analysis, Choice of Analytical Tests for Milk and Milk Products for Chemical Analysis and Instrumental Methods of Analysis</a:t>
            </a:r>
            <a:endParaRPr lang="en-IN" sz="3200" dirty="0">
              <a:latin typeface="Aharoni" panose="02010803020104030203" pitchFamily="2" charset="-79"/>
              <a:cs typeface="Aharoni" panose="02010803020104030203" pitchFamily="2" charset="-79"/>
            </a:endParaRPr>
          </a:p>
        </p:txBody>
      </p:sp>
      <p:sp>
        <p:nvSpPr>
          <p:cNvPr id="3" name="Subtitle 2">
            <a:extLst>
              <a:ext uri="{FF2B5EF4-FFF2-40B4-BE49-F238E27FC236}">
                <a16:creationId xmlns:a16="http://schemas.microsoft.com/office/drawing/2014/main" id="{8671B4AA-2330-456B-BBCC-A9982AB38592}"/>
              </a:ext>
            </a:extLst>
          </p:cNvPr>
          <p:cNvSpPr>
            <a:spLocks noGrp="1"/>
          </p:cNvSpPr>
          <p:nvPr>
            <p:ph type="subTitle" idx="1"/>
          </p:nvPr>
        </p:nvSpPr>
        <p:spPr>
          <a:xfrm>
            <a:off x="1524000" y="4825218"/>
            <a:ext cx="9144000" cy="2032780"/>
          </a:xfrm>
        </p:spPr>
        <p:txBody>
          <a:bodyPr>
            <a:normAutofit/>
          </a:bodyPr>
          <a:lstStyle/>
          <a:p>
            <a:r>
              <a:rPr lang="en-IN" b="1" dirty="0">
                <a:latin typeface="Times New Roman" panose="02020603050405020304" pitchFamily="18" charset="0"/>
                <a:cs typeface="Times New Roman" panose="02020603050405020304" pitchFamily="18" charset="0"/>
              </a:rPr>
              <a:t>Binod Kumar Bharti</a:t>
            </a:r>
          </a:p>
          <a:p>
            <a:r>
              <a:rPr lang="en-IN" dirty="0">
                <a:latin typeface="Times New Roman" panose="02020603050405020304" pitchFamily="18" charset="0"/>
                <a:cs typeface="Times New Roman" panose="02020603050405020304" pitchFamily="18" charset="0"/>
              </a:rPr>
              <a:t>Assistant Professor cum Jr. Scientist</a:t>
            </a:r>
          </a:p>
          <a:p>
            <a:r>
              <a:rPr lang="en-IN" dirty="0">
                <a:latin typeface="Times New Roman" panose="02020603050405020304" pitchFamily="18" charset="0"/>
                <a:cs typeface="Times New Roman" panose="02020603050405020304" pitchFamily="18" charset="0"/>
              </a:rPr>
              <a:t>Department of Dairy Chemistry</a:t>
            </a:r>
          </a:p>
          <a:p>
            <a:r>
              <a:rPr lang="en-IN" dirty="0">
                <a:latin typeface="Times New Roman" panose="02020603050405020304" pitchFamily="18" charset="0"/>
                <a:cs typeface="Times New Roman" panose="02020603050405020304" pitchFamily="18" charset="0"/>
              </a:rPr>
              <a:t>Sanjay Gandhi Institute of Dairy Technology (BASU) Patna</a:t>
            </a:r>
          </a:p>
          <a:p>
            <a:endParaRPr lang="en-IN" dirty="0"/>
          </a:p>
        </p:txBody>
      </p:sp>
    </p:spTree>
    <p:extLst>
      <p:ext uri="{BB962C8B-B14F-4D97-AF65-F5344CB8AC3E}">
        <p14:creationId xmlns:p14="http://schemas.microsoft.com/office/powerpoint/2010/main" val="2419848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126C958-4B5E-497F-8624-35D5CBF1D4EB}"/>
              </a:ext>
            </a:extLst>
          </p:cNvPr>
          <p:cNvSpPr>
            <a:spLocks noGrp="1"/>
          </p:cNvSpPr>
          <p:nvPr>
            <p:ph type="subTitle" idx="1"/>
          </p:nvPr>
        </p:nvSpPr>
        <p:spPr>
          <a:xfrm>
            <a:off x="1524000" y="689317"/>
            <a:ext cx="9144000" cy="6168682"/>
          </a:xfrm>
        </p:spPr>
        <p:txBody>
          <a:bodyPr/>
          <a:lstStyle/>
          <a:p>
            <a:pPr algn="just"/>
            <a:r>
              <a:rPr lang="en-US" sz="2400" dirty="0">
                <a:latin typeface="Times New Roman" panose="02020603050405020304" pitchFamily="18" charset="0"/>
                <a:cs typeface="Times New Roman" panose="02020603050405020304" pitchFamily="18" charset="0"/>
              </a:rPr>
              <a:t>For all these purposes different types of methods are required. </a:t>
            </a:r>
          </a:p>
          <a:p>
            <a:pPr algn="just"/>
            <a:r>
              <a:rPr lang="en-US" sz="2400" dirty="0">
                <a:latin typeface="Times New Roman" panose="02020603050405020304" pitchFamily="18" charset="0"/>
                <a:cs typeface="Times New Roman" panose="02020603050405020304" pitchFamily="18" charset="0"/>
              </a:rPr>
              <a:t>For example, for the estimation of traces or residual contents, more sensitive methods are required. </a:t>
            </a:r>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Cost of the method  </a:t>
            </a:r>
          </a:p>
          <a:p>
            <a:r>
              <a:rPr lang="en-US" sz="2400" dirty="0">
                <a:latin typeface="Times New Roman" panose="02020603050405020304" pitchFamily="18" charset="0"/>
                <a:cs typeface="Times New Roman" panose="02020603050405020304" pitchFamily="18" charset="0"/>
              </a:rPr>
              <a:t>The method of analysis should be such that the cost of estimation of a component should not be high.  </a:t>
            </a:r>
          </a:p>
          <a:p>
            <a:r>
              <a:rPr lang="en-US" sz="2400" b="1" dirty="0">
                <a:latin typeface="Times New Roman" panose="02020603050405020304" pitchFamily="18" charset="0"/>
                <a:cs typeface="Times New Roman" panose="02020603050405020304" pitchFamily="18" charset="0"/>
              </a:rPr>
              <a:t>2. Hazards free  </a:t>
            </a:r>
          </a:p>
          <a:p>
            <a:r>
              <a:rPr lang="en-US" sz="2400" dirty="0">
                <a:latin typeface="Times New Roman" panose="02020603050405020304" pitchFamily="18" charset="0"/>
                <a:cs typeface="Times New Roman" panose="02020603050405020304" pitchFamily="18" charset="0"/>
              </a:rPr>
              <a:t>The method selected should be such that there should be no hazard/risk involved in the analysis. There should be appropriate precautions needed to minimize the risk involved. </a:t>
            </a:r>
          </a:p>
          <a:p>
            <a:endParaRPr lang="en-IN" dirty="0"/>
          </a:p>
        </p:txBody>
      </p:sp>
    </p:spTree>
    <p:extLst>
      <p:ext uri="{BB962C8B-B14F-4D97-AF65-F5344CB8AC3E}">
        <p14:creationId xmlns:p14="http://schemas.microsoft.com/office/powerpoint/2010/main" val="349331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64617-860B-4494-A60A-9BEDC03C63B5}"/>
              </a:ext>
            </a:extLst>
          </p:cNvPr>
          <p:cNvSpPr>
            <a:spLocks noGrp="1"/>
          </p:cNvSpPr>
          <p:nvPr>
            <p:ph type="ctrTitle"/>
          </p:nvPr>
        </p:nvSpPr>
        <p:spPr>
          <a:xfrm>
            <a:off x="1524000" y="1"/>
            <a:ext cx="9144000" cy="815925"/>
          </a:xfrm>
        </p:spPr>
        <p:txBody>
          <a:bodyPr>
            <a:normAutofit/>
          </a:bodyPr>
          <a:lstStyle/>
          <a:p>
            <a:r>
              <a:rPr lang="en-IN" sz="3200" dirty="0">
                <a:latin typeface="Aharoni" panose="02010803020104030203" pitchFamily="2" charset="-79"/>
                <a:cs typeface="Aharoni" panose="02010803020104030203" pitchFamily="2" charset="-79"/>
              </a:rPr>
              <a:t>Conclusion</a:t>
            </a:r>
          </a:p>
        </p:txBody>
      </p:sp>
      <p:sp>
        <p:nvSpPr>
          <p:cNvPr id="3" name="Subtitle 2">
            <a:extLst>
              <a:ext uri="{FF2B5EF4-FFF2-40B4-BE49-F238E27FC236}">
                <a16:creationId xmlns:a16="http://schemas.microsoft.com/office/drawing/2014/main" id="{D3620431-7327-4986-B155-8DC60D9B2862}"/>
              </a:ext>
            </a:extLst>
          </p:cNvPr>
          <p:cNvSpPr>
            <a:spLocks noGrp="1"/>
          </p:cNvSpPr>
          <p:nvPr>
            <p:ph type="subTitle" idx="1"/>
          </p:nvPr>
        </p:nvSpPr>
        <p:spPr>
          <a:xfrm>
            <a:off x="1524000" y="815925"/>
            <a:ext cx="9144000" cy="6042073"/>
          </a:xfrm>
        </p:spPr>
        <p:txBody>
          <a:bodyPr/>
          <a:lstStyle/>
          <a:p>
            <a:pPr algn="just"/>
            <a:r>
              <a:rPr lang="en-US" dirty="0">
                <a:latin typeface="Times New Roman" panose="02020603050405020304" pitchFamily="18" charset="0"/>
                <a:cs typeface="Times New Roman" panose="02020603050405020304" pitchFamily="18" charset="0"/>
              </a:rPr>
              <a:t>Food Labelling as an effective tool to protect consumer health in terms of food safety and food nutrition. F</a:t>
            </a:r>
            <a:r>
              <a:rPr lang="en-US" b="0" i="0" dirty="0">
                <a:solidFill>
                  <a:srgbClr val="212529"/>
                </a:solidFill>
                <a:effectLst/>
                <a:latin typeface="Times New Roman" panose="02020603050405020304" pitchFamily="18" charset="0"/>
                <a:cs typeface="Times New Roman" panose="02020603050405020304" pitchFamily="18" charset="0"/>
              </a:rPr>
              <a:t>ood label is any tag, brand, mark, pictorial or other descriptive matter, written, printed, marked, embossed, or attached to, a container of food or dairy product. The food labelling information, which includes items such as ingredients, quality, chemical and nutritional value, can accompany the food or be displayed near the food to promote its sale. </a:t>
            </a:r>
            <a:r>
              <a:rPr lang="en-US" dirty="0">
                <a:latin typeface="Times New Roman" panose="02020603050405020304" pitchFamily="18" charset="0"/>
                <a:cs typeface="Times New Roman" panose="02020603050405020304" pitchFamily="18" charset="0"/>
              </a:rPr>
              <a:t>The food sample should bear the various information to ensure the tractability of the samples. So, food labelling is more effecting marking system of food and dairy products. </a:t>
            </a:r>
          </a:p>
          <a:p>
            <a:endParaRPr lang="en-IN" dirty="0"/>
          </a:p>
        </p:txBody>
      </p:sp>
    </p:spTree>
    <p:extLst>
      <p:ext uri="{BB962C8B-B14F-4D97-AF65-F5344CB8AC3E}">
        <p14:creationId xmlns:p14="http://schemas.microsoft.com/office/powerpoint/2010/main" val="343512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84D78-2A60-4883-AA10-DE05B266F76A}"/>
              </a:ext>
            </a:extLst>
          </p:cNvPr>
          <p:cNvSpPr>
            <a:spLocks noGrp="1"/>
          </p:cNvSpPr>
          <p:nvPr>
            <p:ph type="ctrTitle"/>
          </p:nvPr>
        </p:nvSpPr>
        <p:spPr>
          <a:xfrm>
            <a:off x="1524000" y="1"/>
            <a:ext cx="9144000" cy="1124261"/>
          </a:xfrm>
        </p:spPr>
        <p:txBody>
          <a:bodyPr>
            <a:normAutofit/>
          </a:bodyPr>
          <a:lstStyle/>
          <a:p>
            <a:r>
              <a:rPr lang="en-IN" sz="3600" dirty="0">
                <a:latin typeface="Aharoni" panose="02010803020104030203" pitchFamily="2" charset="-79"/>
                <a:cs typeface="Aharoni" panose="02010803020104030203" pitchFamily="2" charset="-79"/>
              </a:rPr>
              <a:t>References</a:t>
            </a:r>
          </a:p>
        </p:txBody>
      </p:sp>
      <p:sp>
        <p:nvSpPr>
          <p:cNvPr id="3" name="Subtitle 2">
            <a:extLst>
              <a:ext uri="{FF2B5EF4-FFF2-40B4-BE49-F238E27FC236}">
                <a16:creationId xmlns:a16="http://schemas.microsoft.com/office/drawing/2014/main" id="{311B88CB-D454-40B7-98EC-642D9AAFB0A8}"/>
              </a:ext>
            </a:extLst>
          </p:cNvPr>
          <p:cNvSpPr>
            <a:spLocks noGrp="1"/>
          </p:cNvSpPr>
          <p:nvPr>
            <p:ph type="subTitle" idx="1"/>
          </p:nvPr>
        </p:nvSpPr>
        <p:spPr>
          <a:xfrm>
            <a:off x="1524000" y="1289154"/>
            <a:ext cx="9144000" cy="3968646"/>
          </a:xfrm>
        </p:spPr>
        <p:txBody>
          <a:bodyPr/>
          <a:lstStyle/>
          <a:p>
            <a:pPr marL="342900" indent="-342900">
              <a:buAutoNum type="arabicPeriod"/>
            </a:pPr>
            <a:r>
              <a:rPr lang="en-IN" dirty="0">
                <a:latin typeface="Times New Roman" panose="02020603050405020304" pitchFamily="18" charset="0"/>
                <a:cs typeface="Times New Roman" panose="02020603050405020304" pitchFamily="18" charset="0"/>
                <a:hlinkClick r:id="rId2"/>
              </a:rPr>
              <a:t>www.foodlebelingguide</a:t>
            </a:r>
            <a:endParaRPr lang="en-IN" dirty="0">
              <a:latin typeface="Times New Roman" panose="02020603050405020304" pitchFamily="18" charset="0"/>
              <a:cs typeface="Times New Roman" panose="02020603050405020304" pitchFamily="18" charset="0"/>
            </a:endParaRPr>
          </a:p>
          <a:p>
            <a:pPr marL="342900" indent="-342900">
              <a:buAutoNum type="arabicPeriod"/>
            </a:pPr>
            <a:r>
              <a:rPr lang="en-IN" sz="2400" dirty="0" err="1">
                <a:latin typeface="Times New Roman" panose="02020603050405020304" pitchFamily="18" charset="0"/>
                <a:cs typeface="Times New Roman" panose="02020603050405020304" pitchFamily="18" charset="0"/>
              </a:rPr>
              <a:t>www,agrimoon.com</a:t>
            </a:r>
            <a:endParaRPr lang="en-IN" sz="2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72104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0048-056D-462C-BA7C-825602DA87FC}"/>
              </a:ext>
            </a:extLst>
          </p:cNvPr>
          <p:cNvSpPr>
            <a:spLocks noGrp="1"/>
          </p:cNvSpPr>
          <p:nvPr>
            <p:ph type="ctrTitle"/>
          </p:nvPr>
        </p:nvSpPr>
        <p:spPr/>
        <p:txBody>
          <a:bodyPr/>
          <a:lstStyle/>
          <a:p>
            <a:r>
              <a:rPr lang="en-IN" b="1" dirty="0"/>
              <a:t>Thank You</a:t>
            </a:r>
          </a:p>
        </p:txBody>
      </p:sp>
    </p:spTree>
    <p:extLst>
      <p:ext uri="{BB962C8B-B14F-4D97-AF65-F5344CB8AC3E}">
        <p14:creationId xmlns:p14="http://schemas.microsoft.com/office/powerpoint/2010/main" val="380472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8383C-C93A-4AB1-93E1-185B706A936A}"/>
              </a:ext>
            </a:extLst>
          </p:cNvPr>
          <p:cNvSpPr>
            <a:spLocks noGrp="1"/>
          </p:cNvSpPr>
          <p:nvPr>
            <p:ph type="ctrTitle"/>
          </p:nvPr>
        </p:nvSpPr>
        <p:spPr>
          <a:xfrm>
            <a:off x="1524000" y="215241"/>
            <a:ext cx="9144000" cy="755430"/>
          </a:xfrm>
        </p:spPr>
        <p:txBody>
          <a:bodyPr>
            <a:normAutofit/>
          </a:bodyPr>
          <a:lstStyle/>
          <a:p>
            <a:r>
              <a:rPr lang="en-IN" sz="3600" b="1" dirty="0">
                <a:latin typeface="Times New Roman" panose="02020603050405020304" pitchFamily="18" charset="0"/>
                <a:cs typeface="Times New Roman" panose="02020603050405020304" pitchFamily="18" charset="0"/>
              </a:rPr>
              <a:t>Contents</a:t>
            </a:r>
          </a:p>
        </p:txBody>
      </p:sp>
      <p:sp>
        <p:nvSpPr>
          <p:cNvPr id="3" name="Subtitle 2">
            <a:extLst>
              <a:ext uri="{FF2B5EF4-FFF2-40B4-BE49-F238E27FC236}">
                <a16:creationId xmlns:a16="http://schemas.microsoft.com/office/drawing/2014/main" id="{754583BC-D5A9-46F6-9449-424DDDD78B7F}"/>
              </a:ext>
            </a:extLst>
          </p:cNvPr>
          <p:cNvSpPr>
            <a:spLocks noGrp="1"/>
          </p:cNvSpPr>
          <p:nvPr>
            <p:ph type="subTitle" idx="1"/>
          </p:nvPr>
        </p:nvSpPr>
        <p:spPr>
          <a:xfrm>
            <a:off x="1524000" y="1181686"/>
            <a:ext cx="9144000" cy="5676313"/>
          </a:xfrm>
        </p:spPr>
        <p:txBody>
          <a:bodyPr/>
          <a:lstStyle/>
          <a:p>
            <a:pPr marL="457200" indent="-457200" algn="l">
              <a:buAutoNum type="arabicPeriod"/>
            </a:pPr>
            <a:r>
              <a:rPr lang="en-IN" dirty="0">
                <a:latin typeface="Times New Roman" panose="02020603050405020304" pitchFamily="18" charset="0"/>
                <a:cs typeface="Times New Roman" panose="02020603050405020304" pitchFamily="18" charset="0"/>
              </a:rPr>
              <a:t>Introduction</a:t>
            </a:r>
          </a:p>
          <a:p>
            <a:pPr algn="l"/>
            <a:r>
              <a:rPr lang="en-IN"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Labeling of Samples for Analysis</a:t>
            </a:r>
          </a:p>
          <a:p>
            <a:pPr algn="l"/>
            <a:r>
              <a:rPr lang="en-US" dirty="0">
                <a:latin typeface="Times New Roman" panose="02020603050405020304" pitchFamily="18" charset="0"/>
                <a:cs typeface="Times New Roman" panose="02020603050405020304" pitchFamily="18" charset="0"/>
              </a:rPr>
              <a:t>3.  Choice of Analytical Test for milk and milk products</a:t>
            </a:r>
          </a:p>
          <a:p>
            <a:pPr algn="l"/>
            <a:r>
              <a:rPr lang="en-US" dirty="0">
                <a:latin typeface="Times New Roman" panose="02020603050405020304" pitchFamily="18" charset="0"/>
                <a:cs typeface="Times New Roman" panose="02020603050405020304" pitchFamily="18" charset="0"/>
              </a:rPr>
              <a:t>4.  Conclusion</a:t>
            </a:r>
          </a:p>
          <a:p>
            <a:pPr algn="l"/>
            <a:r>
              <a:rPr lang="en-US" dirty="0">
                <a:latin typeface="Times New Roman" panose="02020603050405020304" pitchFamily="18" charset="0"/>
                <a:cs typeface="Times New Roman" panose="02020603050405020304" pitchFamily="18" charset="0"/>
              </a:rPr>
              <a:t>5.  References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84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CCD3F-0846-4516-B9D4-3216DCEE28B5}"/>
              </a:ext>
            </a:extLst>
          </p:cNvPr>
          <p:cNvSpPr>
            <a:spLocks noGrp="1"/>
          </p:cNvSpPr>
          <p:nvPr>
            <p:ph type="ctrTitle"/>
          </p:nvPr>
        </p:nvSpPr>
        <p:spPr>
          <a:xfrm>
            <a:off x="1524000" y="1"/>
            <a:ext cx="9144000" cy="886264"/>
          </a:xfrm>
        </p:spPr>
        <p:txBody>
          <a:bodyPr>
            <a:normAutofit/>
          </a:bodyPr>
          <a:lstStyle/>
          <a:p>
            <a:r>
              <a:rPr lang="en-IN" sz="3600" b="1" dirty="0">
                <a:latin typeface="Times New Roman" panose="02020603050405020304" pitchFamily="18" charset="0"/>
                <a:cs typeface="Times New Roman" panose="02020603050405020304" pitchFamily="18" charset="0"/>
              </a:rPr>
              <a:t>Introduction</a:t>
            </a:r>
          </a:p>
        </p:txBody>
      </p:sp>
      <p:sp>
        <p:nvSpPr>
          <p:cNvPr id="3" name="Subtitle 2">
            <a:extLst>
              <a:ext uri="{FF2B5EF4-FFF2-40B4-BE49-F238E27FC236}">
                <a16:creationId xmlns:a16="http://schemas.microsoft.com/office/drawing/2014/main" id="{79B21876-24D8-4673-957F-6F87A11F4725}"/>
              </a:ext>
            </a:extLst>
          </p:cNvPr>
          <p:cNvSpPr>
            <a:spLocks noGrp="1"/>
          </p:cNvSpPr>
          <p:nvPr>
            <p:ph type="subTitle" idx="1"/>
          </p:nvPr>
        </p:nvSpPr>
        <p:spPr>
          <a:xfrm>
            <a:off x="1524000" y="998805"/>
            <a:ext cx="9144000" cy="5859193"/>
          </a:xfrm>
        </p:spPr>
        <p:txBody>
          <a:bodyPr/>
          <a:lstStyle/>
          <a:p>
            <a:pPr algn="just"/>
            <a:r>
              <a:rPr lang="en-US" b="0" i="0" dirty="0">
                <a:solidFill>
                  <a:srgbClr val="212529"/>
                </a:solidFill>
                <a:effectLst/>
                <a:latin typeface="Times New Roman" panose="02020603050405020304" pitchFamily="18" charset="0"/>
                <a:cs typeface="Times New Roman" panose="02020603050405020304" pitchFamily="18" charset="0"/>
              </a:rPr>
              <a:t>● A food label, the information presented on food product, is one of the most important and direct communicating information to the consumer. </a:t>
            </a:r>
          </a:p>
          <a:p>
            <a:pPr algn="just"/>
            <a:r>
              <a:rPr lang="en-US" b="0" i="0" dirty="0">
                <a:solidFill>
                  <a:srgbClr val="212529"/>
                </a:solidFill>
                <a:effectLst/>
                <a:latin typeface="Times New Roman" panose="02020603050405020304" pitchFamily="18" charset="0"/>
                <a:cs typeface="Times New Roman" panose="02020603050405020304" pitchFamily="18" charset="0"/>
              </a:rPr>
              <a:t>● The internationally accepted definition of a food label is any tag, brand, mark, pictorial or other descriptive matter, written, printed, marked, embossed, or attached to, a container of food or dairy product. </a:t>
            </a:r>
          </a:p>
          <a:p>
            <a:pPr algn="just"/>
            <a:r>
              <a:rPr lang="en-US" b="0" i="0" dirty="0">
                <a:solidFill>
                  <a:srgbClr val="212529"/>
                </a:solidFill>
                <a:effectLst/>
                <a:latin typeface="Times New Roman" panose="02020603050405020304" pitchFamily="18" charset="0"/>
                <a:cs typeface="Times New Roman" panose="02020603050405020304" pitchFamily="18" charset="0"/>
              </a:rPr>
              <a:t>● The food labelling information, which includes items such as ingredients, quality, chemical and nutritional value, can accompany the food or be displayed near the food to promote its sale.</a:t>
            </a:r>
            <a:endParaRPr lang="en-US" dirty="0">
              <a:latin typeface="Times New Roman" panose="02020603050405020304" pitchFamily="18" charset="0"/>
              <a:cs typeface="Times New Roman" panose="02020603050405020304" pitchFamily="18" charset="0"/>
            </a:endParaRPr>
          </a:p>
          <a:p>
            <a:pPr algn="just"/>
            <a:r>
              <a:rPr lang="en-US" b="0" i="0" dirty="0">
                <a:solidFill>
                  <a:srgbClr val="212529"/>
                </a:solidFill>
                <a:effectLs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FAO promotes Food Labelling as an effective tool to protect consumer health in terms of food safety and food nutrition. </a:t>
            </a:r>
          </a:p>
          <a:p>
            <a:pPr algn="just"/>
            <a:r>
              <a:rPr lang="en-US" b="0" i="0" dirty="0">
                <a:solidFill>
                  <a:srgbClr val="212529"/>
                </a:solidFill>
                <a:effectLs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Food labels convey information about the product’s identity and contents, and on how to handle, prepare and consume it safely.</a:t>
            </a:r>
          </a:p>
          <a:p>
            <a:endParaRPr lang="en-IN" dirty="0"/>
          </a:p>
        </p:txBody>
      </p:sp>
    </p:spTree>
    <p:extLst>
      <p:ext uri="{BB962C8B-B14F-4D97-AF65-F5344CB8AC3E}">
        <p14:creationId xmlns:p14="http://schemas.microsoft.com/office/powerpoint/2010/main" val="2612225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FCF4-EAC9-4939-9A0F-2DF54C0A16EF}"/>
              </a:ext>
            </a:extLst>
          </p:cNvPr>
          <p:cNvSpPr>
            <a:spLocks noGrp="1"/>
          </p:cNvSpPr>
          <p:nvPr>
            <p:ph type="ctrTitle"/>
          </p:nvPr>
        </p:nvSpPr>
        <p:spPr>
          <a:xfrm>
            <a:off x="1524000" y="1"/>
            <a:ext cx="9144000" cy="886264"/>
          </a:xfrm>
        </p:spPr>
        <p:txBody>
          <a:bodyPr>
            <a:normAutofit/>
          </a:bodyPr>
          <a:lstStyle/>
          <a:p>
            <a:r>
              <a:rPr lang="en-US" sz="3200" b="1" dirty="0">
                <a:latin typeface="Times New Roman" panose="02020603050405020304" pitchFamily="18" charset="0"/>
                <a:cs typeface="Times New Roman" panose="02020603050405020304" pitchFamily="18" charset="0"/>
              </a:rPr>
              <a:t>Labeling of Samples for Analysis</a:t>
            </a:r>
            <a:endParaRPr lang="en-IN" sz="3200" b="1" dirty="0"/>
          </a:p>
        </p:txBody>
      </p:sp>
      <p:sp>
        <p:nvSpPr>
          <p:cNvPr id="3" name="Subtitle 2">
            <a:extLst>
              <a:ext uri="{FF2B5EF4-FFF2-40B4-BE49-F238E27FC236}">
                <a16:creationId xmlns:a16="http://schemas.microsoft.com/office/drawing/2014/main" id="{C9A533AA-2AB5-464E-8AE9-CBC18EEA276D}"/>
              </a:ext>
            </a:extLst>
          </p:cNvPr>
          <p:cNvSpPr>
            <a:spLocks noGrp="1"/>
          </p:cNvSpPr>
          <p:nvPr>
            <p:ph type="subTitle" idx="1"/>
          </p:nvPr>
        </p:nvSpPr>
        <p:spPr>
          <a:xfrm>
            <a:off x="1524000" y="1195755"/>
            <a:ext cx="9144000" cy="5662244"/>
          </a:xfrm>
        </p:spPr>
        <p:txBody>
          <a:bodyPr>
            <a:normAutofit/>
          </a:bodyPr>
          <a:lstStyle/>
          <a:p>
            <a:pPr algn="just"/>
            <a:r>
              <a:rPr lang="en-US" sz="28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Each sample container (bottles or jars or other container) shall be sealed air-tight after filling and a label marked with the following particulars should be put on the container: </a:t>
            </a:r>
          </a:p>
          <a:p>
            <a:pPr algn="just"/>
            <a:r>
              <a:rPr lang="en-IN" b="1" dirty="0">
                <a:latin typeface="Times New Roman" panose="02020603050405020304" pitchFamily="18" charset="0"/>
                <a:cs typeface="Times New Roman" panose="02020603050405020304" pitchFamily="18" charset="0"/>
              </a:rPr>
              <a:t>Purpose of food sampling </a:t>
            </a:r>
          </a:p>
          <a:p>
            <a:pPr algn="just"/>
            <a:r>
              <a:rPr lang="en-US" sz="28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Sampling of milk and milk products is generally done for-</a:t>
            </a:r>
          </a:p>
          <a:p>
            <a:pPr algn="just"/>
            <a:r>
              <a:rPr lang="en-US" dirty="0">
                <a:latin typeface="Times New Roman" panose="02020603050405020304" pitchFamily="18" charset="0"/>
                <a:cs typeface="Times New Roman" panose="02020603050405020304" pitchFamily="18" charset="0"/>
              </a:rPr>
              <a:t>-Chemical analysis</a:t>
            </a:r>
          </a:p>
          <a:p>
            <a:pPr algn="just"/>
            <a:r>
              <a:rPr lang="en-US" dirty="0">
                <a:latin typeface="Times New Roman" panose="02020603050405020304" pitchFamily="18" charset="0"/>
                <a:cs typeface="Times New Roman" panose="02020603050405020304" pitchFamily="18" charset="0"/>
              </a:rPr>
              <a:t>-Bacteriological analysis</a:t>
            </a:r>
          </a:p>
          <a:p>
            <a:pPr algn="just"/>
            <a:r>
              <a:rPr lang="en-US" dirty="0">
                <a:latin typeface="Times New Roman" panose="02020603050405020304" pitchFamily="18" charset="0"/>
                <a:cs typeface="Times New Roman" panose="02020603050405020304" pitchFamily="18" charset="0"/>
              </a:rPr>
              <a:t>-Sensory analysis</a:t>
            </a:r>
          </a:p>
          <a:p>
            <a:pPr algn="just"/>
            <a:r>
              <a:rPr lang="en-US" dirty="0">
                <a:latin typeface="Times New Roman" panose="02020603050405020304" pitchFamily="18" charset="0"/>
                <a:cs typeface="Times New Roman" panose="02020603050405020304" pitchFamily="18" charset="0"/>
              </a:rPr>
              <a:t>-Textural analysis</a:t>
            </a:r>
          </a:p>
          <a:p>
            <a:pPr algn="just"/>
            <a:r>
              <a:rPr lang="en-US" dirty="0">
                <a:latin typeface="Times New Roman" panose="02020603050405020304" pitchFamily="18" charset="0"/>
                <a:cs typeface="Times New Roman" panose="02020603050405020304" pitchFamily="18" charset="0"/>
              </a:rPr>
              <a:t>-Colour analysis etc. </a:t>
            </a:r>
          </a:p>
          <a:p>
            <a:pPr algn="just"/>
            <a:endParaRPr lang="en-IN" dirty="0"/>
          </a:p>
          <a:p>
            <a:endParaRPr lang="en-IN" dirty="0"/>
          </a:p>
        </p:txBody>
      </p:sp>
    </p:spTree>
    <p:extLst>
      <p:ext uri="{BB962C8B-B14F-4D97-AF65-F5344CB8AC3E}">
        <p14:creationId xmlns:p14="http://schemas.microsoft.com/office/powerpoint/2010/main" val="154929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EA016-CFFD-451E-A3D8-C819FB8629DD}"/>
              </a:ext>
            </a:extLst>
          </p:cNvPr>
          <p:cNvSpPr>
            <a:spLocks noGrp="1"/>
          </p:cNvSpPr>
          <p:nvPr>
            <p:ph type="ctrTitle"/>
          </p:nvPr>
        </p:nvSpPr>
        <p:spPr>
          <a:xfrm>
            <a:off x="1524000" y="0"/>
            <a:ext cx="9144000" cy="675249"/>
          </a:xfrm>
        </p:spPr>
        <p:txBody>
          <a:bodyPr>
            <a:normAutofit/>
          </a:bodyPr>
          <a:lstStyle/>
          <a:p>
            <a:r>
              <a:rPr lang="en-IN" sz="3200" dirty="0">
                <a:latin typeface="Aharoni" panose="02010803020104030203" pitchFamily="2" charset="-79"/>
                <a:cs typeface="Aharoni" panose="02010803020104030203" pitchFamily="2" charset="-79"/>
              </a:rPr>
              <a:t>Labelling of samples</a:t>
            </a:r>
          </a:p>
        </p:txBody>
      </p:sp>
      <p:sp>
        <p:nvSpPr>
          <p:cNvPr id="3" name="Subtitle 2">
            <a:extLst>
              <a:ext uri="{FF2B5EF4-FFF2-40B4-BE49-F238E27FC236}">
                <a16:creationId xmlns:a16="http://schemas.microsoft.com/office/drawing/2014/main" id="{0CDAA3AC-9C8A-4CBA-9C9A-AD935D346934}"/>
              </a:ext>
            </a:extLst>
          </p:cNvPr>
          <p:cNvSpPr>
            <a:spLocks noGrp="1"/>
          </p:cNvSpPr>
          <p:nvPr>
            <p:ph type="subTitle" idx="1"/>
          </p:nvPr>
        </p:nvSpPr>
        <p:spPr>
          <a:xfrm>
            <a:off x="1524000" y="1055077"/>
            <a:ext cx="9144000" cy="5802923"/>
          </a:xfrm>
        </p:spPr>
        <p:txBody>
          <a:bodyPr>
            <a:normAutofit/>
          </a:bodyPr>
          <a:lstStyle/>
          <a:p>
            <a:pPr algn="just"/>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food sample should bear the following information to ensure the tractability of the sample-</a:t>
            </a:r>
          </a:p>
          <a:p>
            <a:pPr algn="just"/>
            <a:r>
              <a:rPr lang="en-US" dirty="0">
                <a:latin typeface="Times New Roman" panose="02020603050405020304" pitchFamily="18" charset="0"/>
                <a:cs typeface="Times New Roman" panose="02020603050405020304" pitchFamily="18" charset="0"/>
              </a:rPr>
              <a:t>• Name of the supplier or manufacturer </a:t>
            </a:r>
          </a:p>
          <a:p>
            <a:pPr algn="just"/>
            <a:r>
              <a:rPr lang="en-US" dirty="0">
                <a:latin typeface="Times New Roman" panose="02020603050405020304" pitchFamily="18" charset="0"/>
                <a:cs typeface="Times New Roman" panose="02020603050405020304" pitchFamily="18" charset="0"/>
              </a:rPr>
              <a:t>● Date and time of sampling and place of sampling: </a:t>
            </a:r>
          </a:p>
          <a:p>
            <a:pPr algn="just"/>
            <a:r>
              <a:rPr lang="en-US" dirty="0">
                <a:latin typeface="Times New Roman" panose="02020603050405020304" pitchFamily="18" charset="0"/>
                <a:cs typeface="Times New Roman" panose="02020603050405020304" pitchFamily="18" charset="0"/>
              </a:rPr>
              <a:t>● Nature of the product like: Milk sample, Butter sample, Ghee sample, Milk powder etc. </a:t>
            </a:r>
          </a:p>
          <a:p>
            <a:pPr algn="just"/>
            <a:r>
              <a:rPr lang="en-US" dirty="0">
                <a:latin typeface="Times New Roman" panose="02020603050405020304" pitchFamily="18" charset="0"/>
                <a:cs typeface="Times New Roman" panose="02020603050405020304" pitchFamily="18" charset="0"/>
              </a:rPr>
              <a:t>● Identification number, name, designation and signature of the person responsible for taking the sample: </a:t>
            </a:r>
          </a:p>
          <a:p>
            <a:pPr algn="just"/>
            <a:r>
              <a:rPr lang="en-US" dirty="0">
                <a:latin typeface="Times New Roman" panose="02020603050405020304" pitchFamily="18" charset="0"/>
                <a:cs typeface="Times New Roman" panose="02020603050405020304" pitchFamily="18" charset="0"/>
              </a:rPr>
              <a:t>● Volume of the sample: </a:t>
            </a:r>
          </a:p>
          <a:p>
            <a:pPr algn="just"/>
            <a:r>
              <a:rPr lang="en-US" dirty="0">
                <a:latin typeface="Times New Roman" panose="02020603050405020304" pitchFamily="18" charset="0"/>
                <a:cs typeface="Times New Roman" panose="02020603050405020304" pitchFamily="18" charset="0"/>
              </a:rPr>
              <a:t>● Particular of the stock/ unit from which the sample is taken i.e. Stock number, Batch number and  Code number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13330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996D6-48F0-4489-82E3-61089875C858}"/>
              </a:ext>
            </a:extLst>
          </p:cNvPr>
          <p:cNvSpPr>
            <a:spLocks noGrp="1"/>
          </p:cNvSpPr>
          <p:nvPr>
            <p:ph type="subTitle" idx="1"/>
          </p:nvPr>
        </p:nvSpPr>
        <p:spPr>
          <a:xfrm>
            <a:off x="1524000" y="365760"/>
            <a:ext cx="9144000" cy="6492240"/>
          </a:xfrm>
        </p:spPr>
        <p:txBody>
          <a:bodyPr>
            <a:normAutofit/>
          </a:bodyPr>
          <a:lstStyle/>
          <a:p>
            <a:pPr algn="l"/>
            <a:r>
              <a:rPr lang="en-US" sz="2400" dirty="0">
                <a:latin typeface="Times New Roman" panose="02020603050405020304" pitchFamily="18" charset="0"/>
                <a:cs typeface="Times New Roman" panose="02020603050405020304" pitchFamily="18" charset="0"/>
              </a:rPr>
              <a:t>● Preservative added or not to keep the sample suitable/ fit for analysis. </a:t>
            </a:r>
          </a:p>
          <a:p>
            <a:pPr algn="just"/>
            <a:r>
              <a:rPr lang="en-US" sz="2400" dirty="0">
                <a:latin typeface="Times New Roman" panose="02020603050405020304" pitchFamily="18" charset="0"/>
                <a:cs typeface="Times New Roman" panose="02020603050405020304" pitchFamily="18" charset="0"/>
              </a:rPr>
              <a:t> - If yes, then  - The nature of preservative added - Quantity of preservative added </a:t>
            </a:r>
          </a:p>
          <a:p>
            <a:pPr algn="just"/>
            <a:r>
              <a:rPr lang="en-US" sz="2400" dirty="0">
                <a:latin typeface="Times New Roman" panose="02020603050405020304" pitchFamily="18" charset="0"/>
                <a:cs typeface="Times New Roman" panose="02020603050405020304" pitchFamily="18" charset="0"/>
              </a:rPr>
              <a:t> -If no preservative is added, then storage, temperature during transit or transportation till analysis is done, should be mentioned. </a:t>
            </a:r>
          </a:p>
          <a:p>
            <a:pPr algn="just"/>
            <a:r>
              <a:rPr lang="en-US" sz="2400" dirty="0">
                <a:latin typeface="Times New Roman" panose="02020603050405020304" pitchFamily="18" charset="0"/>
                <a:cs typeface="Times New Roman" panose="02020603050405020304" pitchFamily="18" charset="0"/>
              </a:rPr>
              <a:t> e.g. (</a:t>
            </a:r>
            <a:r>
              <a:rPr lang="en-US" sz="2400" dirty="0" err="1">
                <a:latin typeface="Times New Roman" panose="02020603050405020304" pitchFamily="18" charset="0"/>
                <a:cs typeface="Times New Roman" panose="02020603050405020304" pitchFamily="18" charset="0"/>
              </a:rPr>
              <a:t>i</a:t>
            </a:r>
            <a:r>
              <a:rPr lang="en-US" sz="2400" dirty="0">
                <a:latin typeface="Times New Roman" panose="02020603050405020304" pitchFamily="18" charset="0"/>
                <a:cs typeface="Times New Roman" panose="02020603050405020304" pitchFamily="18" charset="0"/>
              </a:rPr>
              <a:t>) Store at refrigerated temperature and  (ii) Store at room temperature etc. </a:t>
            </a:r>
          </a:p>
          <a:p>
            <a:pPr algn="just"/>
            <a:r>
              <a:rPr lang="en-US" sz="2400" dirty="0">
                <a:latin typeface="Times New Roman" panose="02020603050405020304" pitchFamily="18" charset="0"/>
                <a:cs typeface="Times New Roman" panose="02020603050405020304" pitchFamily="18" charset="0"/>
              </a:rPr>
              <a:t>● Additional Information: if sample is taken from a food which has some certification mark like</a:t>
            </a:r>
          </a:p>
          <a:p>
            <a:pPr algn="l"/>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Mark with ISI/Agmark </a:t>
            </a:r>
          </a:p>
          <a:p>
            <a:pPr algn="l"/>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Grade of food like Special, General  </a:t>
            </a:r>
          </a:p>
          <a:p>
            <a:pPr algn="l"/>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Agmark label no. </a:t>
            </a:r>
            <a:r>
              <a:rPr lang="en-US" b="1" dirty="0">
                <a:latin typeface="Times New Roman" panose="02020603050405020304" pitchFamily="18" charset="0"/>
                <a:cs typeface="Times New Roman" panose="02020603050405020304" pitchFamily="18" charset="0"/>
              </a:rPr>
              <a:t>or</a:t>
            </a:r>
            <a:r>
              <a:rPr lang="en-US" sz="2400" b="1" dirty="0">
                <a:latin typeface="Times New Roman" panose="02020603050405020304" pitchFamily="18" charset="0"/>
                <a:cs typeface="Times New Roman" panose="02020603050405020304" pitchFamily="18" charset="0"/>
              </a:rPr>
              <a:t> Batch no. </a:t>
            </a:r>
          </a:p>
          <a:p>
            <a:pPr algn="l"/>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Name packing station where the food was packed etc. </a:t>
            </a:r>
            <a:endParaRPr lang="en-IN" sz="2400"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4224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3B80-2BD0-4FE1-9425-132263503A21}"/>
              </a:ext>
            </a:extLst>
          </p:cNvPr>
          <p:cNvSpPr>
            <a:spLocks noGrp="1"/>
          </p:cNvSpPr>
          <p:nvPr>
            <p:ph type="ctrTitle"/>
          </p:nvPr>
        </p:nvSpPr>
        <p:spPr>
          <a:xfrm>
            <a:off x="1524000" y="1"/>
            <a:ext cx="9144000" cy="759654"/>
          </a:xfrm>
        </p:spPr>
        <p:txBody>
          <a:bodyPr>
            <a:normAutofit/>
          </a:bodyPr>
          <a:lstStyle/>
          <a:p>
            <a:r>
              <a:rPr lang="en-IN" sz="3200" dirty="0">
                <a:latin typeface="Aharoni" panose="02010803020104030203" pitchFamily="2" charset="-79"/>
                <a:cs typeface="Aharoni" panose="02010803020104030203" pitchFamily="2" charset="-79"/>
              </a:rPr>
              <a:t>Choice of Analytical Test</a:t>
            </a:r>
          </a:p>
        </p:txBody>
      </p:sp>
      <p:sp>
        <p:nvSpPr>
          <p:cNvPr id="3" name="Subtitle 2">
            <a:extLst>
              <a:ext uri="{FF2B5EF4-FFF2-40B4-BE49-F238E27FC236}">
                <a16:creationId xmlns:a16="http://schemas.microsoft.com/office/drawing/2014/main" id="{ADF69E4A-C9B0-4DAC-8C8D-DE838732EBF5}"/>
              </a:ext>
            </a:extLst>
          </p:cNvPr>
          <p:cNvSpPr>
            <a:spLocks noGrp="1"/>
          </p:cNvSpPr>
          <p:nvPr>
            <p:ph type="subTitle" idx="1"/>
          </p:nvPr>
        </p:nvSpPr>
        <p:spPr>
          <a:xfrm>
            <a:off x="1524000" y="1026943"/>
            <a:ext cx="9144000" cy="5831056"/>
          </a:xfrm>
        </p:spPr>
        <p:txBody>
          <a:bodyPr>
            <a:normAutofit fontScale="92500" lnSpcReduction="10000"/>
          </a:bodyPr>
          <a:lstStyle/>
          <a:p>
            <a:pPr algn="l"/>
            <a:r>
              <a:rPr lang="en-IN" sz="2800" b="1" dirty="0">
                <a:latin typeface="Times New Roman" panose="02020603050405020304" pitchFamily="18" charset="0"/>
                <a:cs typeface="Times New Roman" panose="02020603050405020304" pitchFamily="18" charset="0"/>
              </a:rPr>
              <a:t>Introduction</a:t>
            </a:r>
          </a:p>
          <a:p>
            <a:pPr algn="just"/>
            <a:r>
              <a:rPr lang="en-US" sz="2400" dirty="0">
                <a:latin typeface="Times New Roman" panose="02020603050405020304" pitchFamily="18" charset="0"/>
                <a:cs typeface="Times New Roman" panose="02020603050405020304" pitchFamily="18" charset="0"/>
              </a:rPr>
              <a:t>Generally an analytical chemist or scientist will confront with the problem of selection of proper method from array of methods for quantitative analysis. A variety of methods may be capable of achieving the desired analysis and the decision to select one may depend on a variety of issues.  </a:t>
            </a:r>
          </a:p>
          <a:p>
            <a:pPr algn="just"/>
            <a:r>
              <a:rPr lang="en-US" sz="2400" dirty="0">
                <a:latin typeface="Times New Roman" panose="02020603050405020304" pitchFamily="18" charset="0"/>
                <a:cs typeface="Times New Roman" panose="02020603050405020304" pitchFamily="18" charset="0"/>
              </a:rPr>
              <a:t>There are several factors or criteria or issues which determine the choice of selecting a method from the available number of methods. These are as follows:  </a:t>
            </a:r>
          </a:p>
          <a:p>
            <a:r>
              <a:rPr lang="en-US" sz="2400" b="1" dirty="0">
                <a:latin typeface="Times New Roman" panose="02020603050405020304" pitchFamily="18" charset="0"/>
                <a:cs typeface="Times New Roman" panose="02020603050405020304" pitchFamily="18" charset="0"/>
              </a:rPr>
              <a:t>• Speed  </a:t>
            </a:r>
          </a:p>
          <a:p>
            <a:pPr algn="just"/>
            <a:r>
              <a:rPr lang="en-US" sz="2400" dirty="0">
                <a:latin typeface="Times New Roman" panose="02020603050405020304" pitchFamily="18" charset="0"/>
                <a:cs typeface="Times New Roman" panose="02020603050405020304" pitchFamily="18" charset="0"/>
              </a:rPr>
              <a:t> Time taken by a method to complete the analysis is one of the criteria. It should be less time consuming method.  </a:t>
            </a:r>
          </a:p>
          <a:p>
            <a:r>
              <a:rPr lang="en-US" sz="2400" b="1" dirty="0">
                <a:latin typeface="Times New Roman" panose="02020603050405020304" pitchFamily="18" charset="0"/>
                <a:cs typeface="Times New Roman" panose="02020603050405020304" pitchFamily="18" charset="0"/>
              </a:rPr>
              <a:t>• Convenience </a:t>
            </a:r>
          </a:p>
          <a:p>
            <a:pPr algn="just"/>
            <a:r>
              <a:rPr lang="en-US" sz="2400" dirty="0">
                <a:latin typeface="Times New Roman" panose="02020603050405020304" pitchFamily="18" charset="0"/>
                <a:cs typeface="Times New Roman" panose="02020603050405020304" pitchFamily="18" charset="0"/>
              </a:rPr>
              <a:t>The method should be convenient to use. It should not be cumbersome i.e. difficult. </a:t>
            </a:r>
          </a:p>
          <a:p>
            <a:r>
              <a:rPr lang="en-US" sz="2400" b="1" dirty="0">
                <a:latin typeface="Times New Roman" panose="02020603050405020304" pitchFamily="18" charset="0"/>
                <a:cs typeface="Times New Roman" panose="02020603050405020304" pitchFamily="18" charset="0"/>
              </a:rPr>
              <a:t>• Accuracy/Precision  </a:t>
            </a:r>
          </a:p>
          <a:p>
            <a:r>
              <a:rPr lang="en-US" sz="2400" dirty="0">
                <a:latin typeface="Times New Roman" panose="02020603050405020304" pitchFamily="18" charset="0"/>
                <a:cs typeface="Times New Roman" panose="02020603050405020304" pitchFamily="18" charset="0"/>
              </a:rPr>
              <a:t>The method of analysis should give accurate results. That means the method should be error free. </a:t>
            </a:r>
            <a:endParaRPr lang="en-IN" sz="2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442066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088E15A-BF75-42A7-8914-76E62DAC1114}"/>
              </a:ext>
            </a:extLst>
          </p:cNvPr>
          <p:cNvSpPr>
            <a:spLocks noGrp="1"/>
          </p:cNvSpPr>
          <p:nvPr>
            <p:ph type="subTitle" idx="1"/>
          </p:nvPr>
        </p:nvSpPr>
        <p:spPr>
          <a:xfrm>
            <a:off x="1524000" y="323557"/>
            <a:ext cx="9144000" cy="6534442"/>
          </a:xfrm>
        </p:spPr>
        <p:txBody>
          <a:bodyPr>
            <a:normAutofit/>
          </a:bodyPr>
          <a:lstStyle/>
          <a:p>
            <a:r>
              <a:rPr lang="en-US" b="1" dirty="0">
                <a:latin typeface="Times New Roman" panose="02020603050405020304" pitchFamily="18" charset="0"/>
                <a:cs typeface="Times New Roman" panose="02020603050405020304" pitchFamily="18" charset="0"/>
              </a:rPr>
              <a:t>• Sensitivity/Detection limits of the method  </a:t>
            </a:r>
          </a:p>
          <a:p>
            <a:pPr algn="just"/>
            <a:r>
              <a:rPr lang="en-US" dirty="0">
                <a:latin typeface="Times New Roman" panose="02020603050405020304" pitchFamily="18" charset="0"/>
                <a:cs typeface="Times New Roman" panose="02020603050405020304" pitchFamily="18" charset="0"/>
              </a:rPr>
              <a:t>The method should be sensitive enough to estimate even the small traces of component. Higher the sensitivity better will be the results. Therefore, as far as possible the detection limit should be low means the method should be able to detect lower levels of the components in a food. </a:t>
            </a:r>
          </a:p>
          <a:p>
            <a:r>
              <a:rPr lang="en-US" b="1" dirty="0">
                <a:latin typeface="Times New Roman" panose="02020603050405020304" pitchFamily="18" charset="0"/>
                <a:cs typeface="Times New Roman" panose="02020603050405020304" pitchFamily="18" charset="0"/>
              </a:rPr>
              <a:t>• Selectivity/Non-interference of other compounds</a:t>
            </a:r>
          </a:p>
          <a:p>
            <a:pPr algn="just"/>
            <a:r>
              <a:rPr lang="en-US" dirty="0">
                <a:latin typeface="Times New Roman" panose="02020603050405020304" pitchFamily="18" charset="0"/>
                <a:cs typeface="Times New Roman" panose="02020603050405020304" pitchFamily="18" charset="0"/>
              </a:rPr>
              <a:t>The method should selectively estimate the component which we want to estimate. Other components present in the sample should not interfere in the estimation of a particular component in the sample. </a:t>
            </a:r>
          </a:p>
          <a:p>
            <a:r>
              <a:rPr lang="en-US" dirty="0">
                <a:latin typeface="Times New Roman" panose="02020603050405020304" pitchFamily="18" charset="0"/>
                <a:cs typeface="Times New Roman" panose="02020603050405020304" pitchFamily="18" charset="0"/>
              </a:rPr>
              <a:t> </a:t>
            </a:r>
          </a:p>
          <a:p>
            <a:r>
              <a:rPr lang="en-US" b="1" dirty="0">
                <a:latin typeface="Times New Roman" panose="02020603050405020304" pitchFamily="18" charset="0"/>
                <a:cs typeface="Times New Roman" panose="02020603050405020304" pitchFamily="18" charset="0"/>
              </a:rPr>
              <a:t>• Availability of instruments/Specific apparatus  </a:t>
            </a:r>
          </a:p>
          <a:p>
            <a:pPr algn="just"/>
            <a:r>
              <a:rPr lang="en-US" dirty="0">
                <a:latin typeface="Times New Roman" panose="02020603050405020304" pitchFamily="18" charset="0"/>
                <a:cs typeface="Times New Roman" panose="02020603050405020304" pitchFamily="18" charset="0"/>
              </a:rPr>
              <a:t>Instrument/ Specific apparatus required in a selected method should be available in the laboratory or a department where work is being carried out. </a:t>
            </a:r>
          </a:p>
          <a:p>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43664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9CEB410-A8F9-4439-85D1-4A6F2BF5E6B5}"/>
              </a:ext>
            </a:extLst>
          </p:cNvPr>
          <p:cNvSpPr>
            <a:spLocks noGrp="1"/>
          </p:cNvSpPr>
          <p:nvPr>
            <p:ph type="subTitle" idx="1"/>
          </p:nvPr>
        </p:nvSpPr>
        <p:spPr>
          <a:xfrm>
            <a:off x="1524000" y="379828"/>
            <a:ext cx="9144000" cy="6478172"/>
          </a:xfrm>
        </p:spPr>
        <p:txBody>
          <a:bodyPr>
            <a:normAutofit/>
          </a:bodyPr>
          <a:lstStyle/>
          <a:p>
            <a:r>
              <a:rPr lang="en-US" sz="2400" b="1" dirty="0">
                <a:latin typeface="Times New Roman" panose="02020603050405020304" pitchFamily="18" charset="0"/>
                <a:cs typeface="Times New Roman" panose="02020603050405020304" pitchFamily="18" charset="0"/>
              </a:rPr>
              <a:t>• Amount of sample  </a:t>
            </a:r>
          </a:p>
          <a:p>
            <a:r>
              <a:rPr lang="en-US" sz="1800" dirty="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selected method should be such that only small amounts of sample should be required for analysis. </a:t>
            </a:r>
          </a:p>
          <a:p>
            <a:r>
              <a:rPr lang="en-US" sz="2400" b="1" dirty="0">
                <a:latin typeface="Times New Roman" panose="02020603050405020304" pitchFamily="18" charset="0"/>
                <a:cs typeface="Times New Roman" panose="02020603050405020304" pitchFamily="18" charset="0"/>
              </a:rPr>
              <a:t>• Level of analysis/Nature of analysis  </a:t>
            </a:r>
          </a:p>
          <a:p>
            <a:pPr algn="just"/>
            <a:r>
              <a:rPr lang="en-US" sz="2400" dirty="0">
                <a:latin typeface="Times New Roman" panose="02020603050405020304" pitchFamily="18" charset="0"/>
                <a:cs typeface="Times New Roman" panose="02020603050405020304" pitchFamily="18" charset="0"/>
              </a:rPr>
              <a:t>The method of selection of a particular test will also depend upon the type or nature or level of analysis. Generally, separate tests or methods are available for qualitative and quantitative analysis.  </a:t>
            </a:r>
          </a:p>
          <a:p>
            <a:pPr algn="just"/>
            <a:r>
              <a:rPr lang="en-US" sz="2400" dirty="0">
                <a:latin typeface="Times New Roman" panose="02020603050405020304" pitchFamily="18" charset="0"/>
                <a:cs typeface="Times New Roman" panose="02020603050405020304" pitchFamily="18" charset="0"/>
              </a:rPr>
              <a:t>In case of quantitative analysis, the selection of a method will also depend on whether you want to estimate the given component from a gross composition point of view or a contamination point of view. </a:t>
            </a:r>
          </a:p>
          <a:p>
            <a:pPr algn="just"/>
            <a:r>
              <a:rPr lang="en-US" sz="2400" dirty="0">
                <a:latin typeface="Times New Roman" panose="02020603050405020304" pitchFamily="18" charset="0"/>
                <a:cs typeface="Times New Roman" panose="02020603050405020304" pitchFamily="18" charset="0"/>
              </a:rPr>
              <a:t>It also required to check the residual level of the component after the processing of a product so as to check the permissible limits of the residual components </a:t>
            </a:r>
            <a:r>
              <a:rPr lang="en-US" dirty="0">
                <a:latin typeface="Times New Roman" panose="02020603050405020304" pitchFamily="18" charset="0"/>
                <a:cs typeface="Times New Roman" panose="02020603050405020304" pitchFamily="18" charset="0"/>
              </a:rPr>
              <a:t>like</a:t>
            </a:r>
            <a:r>
              <a:rPr lang="en-US" sz="2400" dirty="0">
                <a:latin typeface="Times New Roman" panose="02020603050405020304" pitchFamily="18" charset="0"/>
                <a:cs typeface="Times New Roman" panose="02020603050405020304" pitchFamily="18" charset="0"/>
              </a:rPr>
              <a:t> pesticides, antibiotics etc</a:t>
            </a:r>
            <a:r>
              <a:rPr lang="en-US"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as per the food laws. </a:t>
            </a:r>
          </a:p>
          <a:p>
            <a:endParaRPr lang="en-IN" dirty="0"/>
          </a:p>
        </p:txBody>
      </p:sp>
    </p:spTree>
    <p:extLst>
      <p:ext uri="{BB962C8B-B14F-4D97-AF65-F5344CB8AC3E}">
        <p14:creationId xmlns:p14="http://schemas.microsoft.com/office/powerpoint/2010/main" val="1073691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1180</Words>
  <Application>Microsoft Office PowerPoint</Application>
  <PresentationFormat>Widescreen</PresentationFormat>
  <Paragraphs>79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Arial</vt:lpstr>
      <vt:lpstr>Calibri</vt:lpstr>
      <vt:lpstr>Calibri Light</vt:lpstr>
      <vt:lpstr>Times New Roman</vt:lpstr>
      <vt:lpstr>Office Theme</vt:lpstr>
      <vt:lpstr>Labeling of Samples for Analysis, Choice of Analytical Tests for Milk and Milk Products for Chemical Analysis and Instrumental Methods of Analysis</vt:lpstr>
      <vt:lpstr>Contents</vt:lpstr>
      <vt:lpstr>Introduction</vt:lpstr>
      <vt:lpstr>Labeling of Samples for Analysis</vt:lpstr>
      <vt:lpstr>Labelling of samples</vt:lpstr>
      <vt:lpstr>PowerPoint Presentation</vt:lpstr>
      <vt:lpstr>Choice of Analytical Test</vt:lpstr>
      <vt:lpstr>PowerPoint Presentation</vt:lpstr>
      <vt:lpstr>PowerPoint Presentation</vt:lpstr>
      <vt:lpstr>PowerPoint Presentation</vt:lpstr>
      <vt:lpstr>Conclusion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Labeling of Samples for Analysis</dc:title>
  <dc:creator>B.K.BHARTI</dc:creator>
  <cp:lastModifiedBy>B.K.BHARTI</cp:lastModifiedBy>
  <cp:revision>19</cp:revision>
  <dcterms:created xsi:type="dcterms:W3CDTF">2020-12-15T07:04:29Z</dcterms:created>
  <dcterms:modified xsi:type="dcterms:W3CDTF">2020-12-19T06:55:02Z</dcterms:modified>
</cp:coreProperties>
</file>