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sldIdLst>
    <p:sldId id="257" r:id="rId2"/>
    <p:sldId id="258" r:id="rId3"/>
    <p:sldId id="259" r:id="rId4"/>
    <p:sldId id="293" r:id="rId5"/>
    <p:sldId id="262" r:id="rId6"/>
    <p:sldId id="265" r:id="rId7"/>
    <p:sldId id="329" r:id="rId8"/>
    <p:sldId id="325" r:id="rId9"/>
    <p:sldId id="263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A748-D4AF-43BB-8426-CBB8E16FD22D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B393-094F-4021-BA06-4363C5122C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91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AF57F-BE10-4E9B-AF90-7281271B93B4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>
            <a:extLst>
              <a:ext uri="{FF2B5EF4-FFF2-40B4-BE49-F238E27FC236}">
                <a16:creationId xmlns:a16="http://schemas.microsoft.com/office/drawing/2014/main" id="{01D8561A-0FFA-43D1-9F06-A7800F4712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>
            <a:extLst>
              <a:ext uri="{FF2B5EF4-FFF2-40B4-BE49-F238E27FC236}">
                <a16:creationId xmlns:a16="http://schemas.microsoft.com/office/drawing/2014/main" id="{A48B324C-1F75-4287-BA50-9BD188D01D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72036" name="Slide Number Placeholder 3">
            <a:extLst>
              <a:ext uri="{FF2B5EF4-FFF2-40B4-BE49-F238E27FC236}">
                <a16:creationId xmlns:a16="http://schemas.microsoft.com/office/drawing/2014/main" id="{49128A4E-D0E3-4D02-AC04-33DE60D30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E8AA40-DA98-4373-9592-9B0C8AF9A2C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424EED2E-6FDE-41E4-B1C2-56470DA63F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96923B72-6154-48BA-BCBD-75883D44BD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2D2413EA-A4E5-4FD9-AD5A-E4C046776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8F7529-C521-457E-9038-1C0A9D9D09B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5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3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7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17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61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3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59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8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1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1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80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0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2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2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4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9F7B-D99E-4AF0-9688-F8C74E7229E3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52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1307" y="1301262"/>
            <a:ext cx="7816361" cy="16063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LAMENESS PART -V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Fourth Professional(OLD)</a:t>
            </a:r>
            <a:endParaRPr lang="en-US" sz="6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sz="6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46285" y="3857136"/>
            <a:ext cx="7253653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Dr. RAMESH TIWARY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ASSSITANT PROFESSOR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sz="2400" b="1" dirty="0">
                <a:solidFill>
                  <a:srgbClr val="00B0F0"/>
                </a:solidFill>
                <a:latin typeface="+mn-lt"/>
              </a:rPr>
              <a:t>Department of Veterinary Surgery &amp; Radiology</a:t>
            </a:r>
          </a:p>
          <a:p>
            <a:pPr algn="ctr" eaLnBrk="1" hangingPunct="1"/>
            <a:r>
              <a:rPr lang="en-US" sz="2400" b="1" dirty="0">
                <a:solidFill>
                  <a:srgbClr val="00B0F0"/>
                </a:solidFill>
                <a:latin typeface="+mn-lt"/>
              </a:rPr>
              <a:t>BVC, PATNA-14</a:t>
            </a:r>
          </a:p>
        </p:txBody>
      </p:sp>
    </p:spTree>
    <p:extLst>
      <p:ext uri="{BB962C8B-B14F-4D97-AF65-F5344CB8AC3E}">
        <p14:creationId xmlns:p14="http://schemas.microsoft.com/office/powerpoint/2010/main" val="138913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5484C3A9-38C7-4B7C-A625-BD77CC45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/>
              <a:t>Acute early cases may respond well to applications of cold water…</a:t>
            </a:r>
          </a:p>
          <a:p>
            <a:pPr eaLnBrk="1" hangingPunct="1"/>
            <a:r>
              <a:rPr lang="en-US" altLang="en-US" sz="2000"/>
              <a:t>Followed in a few days by aseptic aspiration and injection of a corticosteroid.</a:t>
            </a:r>
          </a:p>
          <a:p>
            <a:pPr eaLnBrk="1" hangingPunct="1"/>
            <a:r>
              <a:rPr lang="en-US" altLang="en-US" sz="2000"/>
              <a:t>Bursa may also be reduced in size by application of a counterirritant or by ultrasonic or radiation therapy</a:t>
            </a:r>
          </a:p>
          <a:p>
            <a:pPr eaLnBrk="1" hangingPunct="1"/>
            <a:r>
              <a:rPr lang="en-US" altLang="en-US" sz="2000"/>
              <a:t>Older encapsulated bursae are more refractory</a:t>
            </a:r>
          </a:p>
          <a:p>
            <a:pPr eaLnBrk="1" hangingPunct="1"/>
            <a:r>
              <a:rPr lang="en-US" altLang="en-US" sz="2000"/>
              <a:t>Surgical treatment (usually curettage and drainage) is recommended for advanced chronic cases or for those that become infected</a:t>
            </a:r>
          </a:p>
          <a:p>
            <a:pPr eaLnBrk="1" hangingPunct="1"/>
            <a:r>
              <a:rPr lang="en-US" altLang="en-US" sz="2000"/>
              <a:t>A shoe-boil roll should be used to prevent recurrence of a capped elbow if the condition has been caused by the heel or the shoe</a:t>
            </a:r>
          </a:p>
          <a:p>
            <a:pPr eaLnBrk="1" hangingPunct="1"/>
            <a:r>
              <a:rPr lang="en-US" altLang="en-US" sz="2000"/>
              <a:t>With capped hock, behavioral modification so the horse does not kick the stall offers the only hope of permanently resolving the problem. </a:t>
            </a: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655B4A99-F7FA-40EC-BB9D-56CB5190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Capped Elbow (Shoe Boil) </a:t>
            </a:r>
            <a:br>
              <a:rPr lang="en-US" altLang="en-US"/>
            </a:br>
            <a:r>
              <a:rPr lang="en-US" altLang="en-US"/>
              <a:t> Capped Hock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6EFD-144F-4CCB-92CB-0037D246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Sand Crack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8E45-017C-4667-B00D-FC9B66F1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3" y="1502229"/>
            <a:ext cx="6143343" cy="38671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 sand crack is a fissure in the wall of the hoof parallel to the horn tubules, extending from the coronet to the plantar border.</a:t>
            </a:r>
          </a:p>
          <a:p>
            <a:r>
              <a:rPr lang="en-US" dirty="0"/>
              <a:t>Most common in the toe region of the hind feet and the inner quarter of the fore feet. </a:t>
            </a:r>
          </a:p>
          <a:p>
            <a:r>
              <a:rPr lang="en-IN" dirty="0"/>
              <a:t>Complete</a:t>
            </a:r>
            <a:r>
              <a:rPr lang="en-US" dirty="0"/>
              <a:t> and </a:t>
            </a:r>
            <a:r>
              <a:rPr lang="en-IN" dirty="0"/>
              <a:t>Incomplete sand crack</a:t>
            </a:r>
          </a:p>
          <a:p>
            <a:r>
              <a:rPr lang="en-US" dirty="0"/>
              <a:t>Pus and necrotic tissue removed by thinning the horn and cleaning.</a:t>
            </a:r>
            <a:endParaRPr lang="en-IN" dirty="0"/>
          </a:p>
          <a:p>
            <a:r>
              <a:rPr lang="en-US" dirty="0"/>
              <a:t>Antiseptic foot baths and foot dressing.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21A4B-3F1E-49C6-A85A-4F13FA86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4773" y="4174595"/>
            <a:ext cx="2789853" cy="2549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CE5CD-0A0C-4D27-8FAE-67AFA3D2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94" y="348691"/>
            <a:ext cx="3046445" cy="29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EB8DE45-3815-427C-BF4E-B72EF212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348691"/>
            <a:ext cx="3096387" cy="29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9C75-9530-4984-B798-7B89975F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48"/>
            <a:ext cx="8596668" cy="13145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Hoof Wall Separation (White Line Disease, Seedy Toe)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85EA-41E0-4BF2-B34B-B69951F3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880773"/>
          </a:xfrm>
        </p:spPr>
        <p:txBody>
          <a:bodyPr/>
          <a:lstStyle/>
          <a:p>
            <a:r>
              <a:rPr lang="en-US" dirty="0"/>
              <a:t>Seedy toe is a condition characterized by the separation of the hoof wall from the sensitive laminae of the foot.</a:t>
            </a:r>
          </a:p>
          <a:p>
            <a:r>
              <a:rPr lang="en-IN" dirty="0"/>
              <a:t>Due to chronic laminitis.</a:t>
            </a:r>
          </a:p>
          <a:p>
            <a:r>
              <a:rPr lang="en-US" dirty="0"/>
              <a:t>The abnormal horn between the sensitive laminae and the wall can be removed. </a:t>
            </a:r>
          </a:p>
          <a:p>
            <a:r>
              <a:rPr lang="en-US" dirty="0"/>
              <a:t>A blister may be put in the coronet region to stimulate formation of new horn.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8A0AF-BEF5-49F7-8739-23B40C5F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967" y="1515399"/>
            <a:ext cx="51054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dickb\Desktop\BU3.JPG">
            <a:extLst>
              <a:ext uri="{FF2B5EF4-FFF2-40B4-BE49-F238E27FC236}">
                <a16:creationId xmlns:a16="http://schemas.microsoft.com/office/drawing/2014/main" id="{F010ACEC-9B67-46E0-9BE0-3E7EEFC0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-49161"/>
            <a:ext cx="4846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FB6DD814-C96A-48B4-BA08-C079B560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Stifled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7FC689C0-0B12-4F8E-ABB0-F55BAFEF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9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Bog Spavin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6B33F68F-56C8-435D-A4D1-AF79FD65D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24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Bone Spavin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172B14E4-10FC-437D-B96F-F33D8178B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057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Capped Hock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21AD220C-9611-4CA0-BD3F-33FDCF1AA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514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Thoroughpin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A2BC4BD5-1457-4299-987D-AAE9E7EA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048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Curb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3994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698B-1A54-4847-8585-E5337768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64" y="348342"/>
            <a:ext cx="1664650" cy="650034"/>
          </a:xfrm>
        </p:spPr>
        <p:txBody>
          <a:bodyPr/>
          <a:lstStyle/>
          <a:p>
            <a:r>
              <a:rPr lang="en-IN" dirty="0"/>
              <a:t>Curb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6F39-23DE-40FA-841C-F525C84A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68" y="1250303"/>
            <a:ext cx="5910081" cy="54117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Inflammation due to sprain of the calcaneocuboid ligament or underlying structure of the long plantar ligament or superficial digital flexor tendon is known as </a:t>
            </a:r>
            <a:r>
              <a:rPr lang="en-IN" dirty="0"/>
              <a:t>a curb.</a:t>
            </a:r>
          </a:p>
          <a:p>
            <a:r>
              <a:rPr lang="en-US" dirty="0"/>
              <a:t>Palpation of the long plantar ligament over the plantar aspect of the calcaneus noticed Swelling</a:t>
            </a:r>
          </a:p>
          <a:p>
            <a:r>
              <a:rPr lang="en-US" dirty="0"/>
              <a:t>A curb is noticed on the </a:t>
            </a:r>
            <a:r>
              <a:rPr lang="en-US" dirty="0" err="1"/>
              <a:t>postero</a:t>
            </a:r>
            <a:r>
              <a:rPr lang="en-US" dirty="0"/>
              <a:t>-inferior aspect of the hock.</a:t>
            </a:r>
          </a:p>
          <a:p>
            <a:r>
              <a:rPr lang="en-IN" dirty="0"/>
              <a:t>Hereditary predisposition.</a:t>
            </a:r>
            <a:endParaRPr lang="en-US" dirty="0"/>
          </a:p>
          <a:p>
            <a:r>
              <a:rPr lang="en-US" dirty="0"/>
              <a:t>Defective conformation of the hock: Sickle hock</a:t>
            </a:r>
          </a:p>
          <a:p>
            <a:r>
              <a:rPr lang="en-US" dirty="0"/>
              <a:t>Overstretching of the ligament during jumping, pulling heavy draft,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Lameness may or may not be present</a:t>
            </a:r>
          </a:p>
          <a:p>
            <a:r>
              <a:rPr lang="en-US" dirty="0"/>
              <a:t>putting less weight in the heel region of the foot and "going on toe".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071EF-4039-4C42-A601-7F95A7EB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40" y="118882"/>
            <a:ext cx="3873596" cy="36345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7D4CA3-9B4A-4413-8567-021D65B2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40" y="3843982"/>
            <a:ext cx="3873596" cy="28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0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7D78-E3FC-4BDE-B3DA-F1C48F51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A8D9-28EC-402E-BBD7-D82B75E3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6292633" cy="346577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In the acute stage rest and cold and astringent applications.</a:t>
            </a:r>
          </a:p>
          <a:p>
            <a:pPr algn="just"/>
            <a:r>
              <a:rPr lang="en-US" sz="2800" dirty="0"/>
              <a:t>No lameness after about three weeks, but the local enlargement may persist.</a:t>
            </a:r>
          </a:p>
          <a:p>
            <a:pPr algn="just"/>
            <a:r>
              <a:rPr lang="en-US" sz="2800" dirty="0"/>
              <a:t>In chronic stage iodine ointment, blistering, firing, etc.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6067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477F7D29-4E03-4DFC-8F8E-F8CDF3DE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Bursitis/Hygroma cattle</a:t>
            </a:r>
            <a:br>
              <a:rPr lang="en-US" altLang="en-US"/>
            </a:br>
            <a:r>
              <a:rPr lang="en-US" altLang="en-US" sz="3200"/>
              <a:t>Capped knee</a:t>
            </a:r>
            <a:r>
              <a:rPr lang="en-US" altLang="en-US"/>
              <a:t> </a:t>
            </a:r>
          </a:p>
        </p:txBody>
      </p:sp>
      <p:pic>
        <p:nvPicPr>
          <p:cNvPr id="52227" name="Picture 11" descr="http://t0.gstatic.com/images?q=tbn:ANd9GcRZmMOTl2WVIZ5Iylv3k7P-EJAsMTPHIrc69WkvS7Uz1Rs6ZaS2WA">
            <a:extLst>
              <a:ext uri="{FF2B5EF4-FFF2-40B4-BE49-F238E27FC236}">
                <a16:creationId xmlns:a16="http://schemas.microsoft.com/office/drawing/2014/main" id="{5601062D-1B3E-42B3-97A3-49BEE3630E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0"/>
            <a:ext cx="2514600" cy="3429000"/>
          </a:xfrm>
          <a:noFill/>
        </p:spPr>
      </p:pic>
      <p:pic>
        <p:nvPicPr>
          <p:cNvPr id="52228" name="Picture 2" descr="http://t0.gstatic.com/images?q=tbn:ANd9GcR0NeC2wk-DvHA9ABaf7tKArWjK2KEP6_SERlu7P28IRHO2g5ovkw">
            <a:extLst>
              <a:ext uri="{FF2B5EF4-FFF2-40B4-BE49-F238E27FC236}">
                <a16:creationId xmlns:a16="http://schemas.microsoft.com/office/drawing/2014/main" id="{8F66D343-ACDA-4CF0-A1AF-839AC4518B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905000"/>
            <a:ext cx="2514600" cy="37338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57E3603-1272-447A-B85A-A535D3E4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2515"/>
            <a:ext cx="8596668" cy="10916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dirty="0"/>
              <a:t>Bursitis/hygroma</a:t>
            </a:r>
            <a:br>
              <a:rPr lang="en-US" altLang="en-US" dirty="0"/>
            </a:br>
            <a:r>
              <a:rPr lang="en-US" altLang="en-US" sz="3200" dirty="0"/>
              <a:t>Capped hock                       Capped elbow</a:t>
            </a:r>
          </a:p>
        </p:txBody>
      </p:sp>
      <p:pic>
        <p:nvPicPr>
          <p:cNvPr id="51204" name="Picture 12" descr="http://img.tfd.com/vet/thumbs/gr54.jpg">
            <a:extLst>
              <a:ext uri="{FF2B5EF4-FFF2-40B4-BE49-F238E27FC236}">
                <a16:creationId xmlns:a16="http://schemas.microsoft.com/office/drawing/2014/main" id="{6A29DCF1-90C9-4451-9EFF-78AF2F29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6" y="1889785"/>
            <a:ext cx="4312687" cy="49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http://t0.gstatic.com/images?q=tbn:ANd9GcTya0IMLR4Axzw10Jt5OPMZI3nlSZqmfZeIsY6HIM43gMhUBmA0">
            <a:extLst>
              <a:ext uri="{FF2B5EF4-FFF2-40B4-BE49-F238E27FC236}">
                <a16:creationId xmlns:a16="http://schemas.microsoft.com/office/drawing/2014/main" id="{D8EC1B20-E3C3-4081-A352-C82473D1CC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000" y="1895670"/>
            <a:ext cx="4478200" cy="496233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1AFF-FCB9-4361-8872-CCDF7F8B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Capped Hock</a:t>
            </a:r>
          </a:p>
        </p:txBody>
      </p:sp>
      <p:pic>
        <p:nvPicPr>
          <p:cNvPr id="5" name="Picture 2" descr="C:\Documents and Settings\dickb\Desktop\shoe boil (2).jpg">
            <a:extLst>
              <a:ext uri="{FF2B5EF4-FFF2-40B4-BE49-F238E27FC236}">
                <a16:creationId xmlns:a16="http://schemas.microsoft.com/office/drawing/2014/main" id="{77AF67EA-123C-41E1-BC76-6C76B76B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44291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7982073-8253-4665-9ABA-D6693CDD4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r="3714" b="5474"/>
          <a:stretch/>
        </p:blipFill>
        <p:spPr>
          <a:xfrm>
            <a:off x="4429126" y="279918"/>
            <a:ext cx="3815565" cy="27618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DDA1B-BEBB-4C9F-B2A5-F2299923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7502"/>
            <a:ext cx="4844877" cy="515049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dirty="0"/>
              <a:t>Capped elbow and hock are inflammatory swellings of the subcutaneous bursae located over the olecranon process</a:t>
            </a:r>
          </a:p>
          <a:p>
            <a:pPr eaLnBrk="1" hangingPunct="1"/>
            <a:r>
              <a:rPr lang="en-US" altLang="en-US" sz="1800" dirty="0"/>
              <a:t>Trauma from lying on poorly bedded hard floors, kicks, falls, iron shoes projecting beyond the heels, and prolonged recumbency are frequent causes. </a:t>
            </a:r>
          </a:p>
          <a:p>
            <a:pPr eaLnBrk="1" hangingPunct="1"/>
            <a:r>
              <a:rPr lang="en-US" altLang="en-US" sz="1800" dirty="0"/>
              <a:t>Circumscribed swelling develops over and around the affected bursa. </a:t>
            </a:r>
          </a:p>
          <a:p>
            <a:pPr eaLnBrk="1" hangingPunct="1"/>
            <a:r>
              <a:rPr lang="en-US" altLang="en-US" sz="1800" dirty="0"/>
              <a:t>Lameness is rare. </a:t>
            </a:r>
          </a:p>
          <a:p>
            <a:pPr eaLnBrk="1" hangingPunct="1"/>
            <a:r>
              <a:rPr lang="en-US" altLang="en-US" sz="1800" dirty="0"/>
              <a:t>Bursa may be fluctuating and soft at first but, in a short time, a firm fibrous capsule forms</a:t>
            </a:r>
          </a:p>
          <a:p>
            <a:pPr eaLnBrk="1" hangingPunct="1"/>
            <a:r>
              <a:rPr lang="en-US" altLang="en-US" sz="1800" dirty="0"/>
              <a:t>Initial bursal swellings may be hardly noticeable or quite sizable. </a:t>
            </a:r>
          </a:p>
          <a:p>
            <a:pPr eaLnBrk="1" hangingPunct="1"/>
            <a:r>
              <a:rPr lang="en-US" altLang="en-US" sz="1800" dirty="0"/>
              <a:t>Chronic cases may progress to abscessation. </a:t>
            </a:r>
          </a:p>
        </p:txBody>
      </p:sp>
    </p:spTree>
    <p:extLst>
      <p:ext uri="{BB962C8B-B14F-4D97-AF65-F5344CB8AC3E}">
        <p14:creationId xmlns:p14="http://schemas.microsoft.com/office/powerpoint/2010/main" val="20090110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1686</TotalTime>
  <Words>555</Words>
  <Application>Microsoft Office PowerPoint</Application>
  <PresentationFormat>Widescreen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Sand Crack</vt:lpstr>
      <vt:lpstr>Hoof Wall Separation (White Line Disease, Seedy Toe)</vt:lpstr>
      <vt:lpstr>PowerPoint Presentation</vt:lpstr>
      <vt:lpstr>Curb</vt:lpstr>
      <vt:lpstr>Treatment</vt:lpstr>
      <vt:lpstr>Bursitis/Hygroma cattle Capped knee </vt:lpstr>
      <vt:lpstr>Bursitis/hygroma Capped hock                       Capped elbow</vt:lpstr>
      <vt:lpstr>Capped Hock</vt:lpstr>
      <vt:lpstr>Capped Elbow (Shoe Boil)   Capped Hock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Ramesh Tiwary</dc:creator>
  <cp:lastModifiedBy>vettiwary@gmail.com</cp:lastModifiedBy>
  <cp:revision>65</cp:revision>
  <dcterms:created xsi:type="dcterms:W3CDTF">2020-10-12T12:55:28Z</dcterms:created>
  <dcterms:modified xsi:type="dcterms:W3CDTF">2020-12-07T06:37:59Z</dcterms:modified>
</cp:coreProperties>
</file>