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1" r:id="rId1"/>
  </p:sldMasterIdLst>
  <p:notesMasterIdLst>
    <p:notesMasterId r:id="rId8"/>
  </p:notesMasterIdLst>
  <p:sldIdLst>
    <p:sldId id="257" r:id="rId2"/>
    <p:sldId id="258" r:id="rId3"/>
    <p:sldId id="265" r:id="rId4"/>
    <p:sldId id="271" r:id="rId5"/>
    <p:sldId id="268" r:id="rId6"/>
    <p:sldId id="270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600" autoAdjust="0"/>
    <p:restoredTop sz="87890" autoAdjust="0"/>
  </p:normalViewPr>
  <p:slideViewPr>
    <p:cSldViewPr snapToGrid="0">
      <p:cViewPr varScale="1">
        <p:scale>
          <a:sx n="76" d="100"/>
          <a:sy n="76" d="100"/>
        </p:scale>
        <p:origin x="778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79CA748-D4AF-43BB-8426-CBB8E16FD22D}" type="datetimeFigureOut">
              <a:rPr lang="en-IN" smtClean="0"/>
              <a:t>21-12-2020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16B393-094F-4021-BA06-4363C5122C3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9909101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474AF57F-BE10-4E9B-AF90-7281271B93B4}" type="slidenum">
              <a:rPr lang="en-US" smtClean="0"/>
              <a:pPr eaLnBrk="1" hangingPunct="1"/>
              <a:t>1</a:t>
            </a:fld>
            <a:endParaRPr lang="en-US"/>
          </a:p>
        </p:txBody>
      </p:sp>
      <p:sp>
        <p:nvSpPr>
          <p:cNvPr id="194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9460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12606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509F7B-D99E-4AF0-9688-F8C74E7229E3}" type="datetimeFigureOut">
              <a:rPr lang="en-IN" smtClean="0"/>
              <a:t>21-12-2020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311BA3-62E5-4D06-BD16-FCF926772404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0855786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509F7B-D99E-4AF0-9688-F8C74E7229E3}" type="datetimeFigureOut">
              <a:rPr lang="en-IN" smtClean="0"/>
              <a:t>21-12-2020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311BA3-62E5-4D06-BD16-FCF926772404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1101535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509F7B-D99E-4AF0-9688-F8C74E7229E3}" type="datetimeFigureOut">
              <a:rPr lang="en-IN" smtClean="0"/>
              <a:t>21-12-2020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311BA3-62E5-4D06-BD16-FCF926772404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9727753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509F7B-D99E-4AF0-9688-F8C74E7229E3}" type="datetimeFigureOut">
              <a:rPr lang="en-IN" smtClean="0"/>
              <a:t>21-12-2020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311BA3-62E5-4D06-BD16-FCF926772404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9511976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509F7B-D99E-4AF0-9688-F8C74E7229E3}" type="datetimeFigureOut">
              <a:rPr lang="en-IN" smtClean="0"/>
              <a:t>21-12-2020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311BA3-62E5-4D06-BD16-FCF926772404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0438031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509F7B-D99E-4AF0-9688-F8C74E7229E3}" type="datetimeFigureOut">
              <a:rPr lang="en-IN" smtClean="0"/>
              <a:t>21-12-2020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311BA3-62E5-4D06-BD16-FCF926772404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8770519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509F7B-D99E-4AF0-9688-F8C74E7229E3}" type="datetimeFigureOut">
              <a:rPr lang="en-IN" smtClean="0"/>
              <a:t>21-12-2020</a:t>
            </a:fld>
            <a:endParaRPr lang="en-I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311BA3-62E5-4D06-BD16-FCF926772404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1622760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509F7B-D99E-4AF0-9688-F8C74E7229E3}" type="datetimeFigureOut">
              <a:rPr lang="en-IN" smtClean="0"/>
              <a:t>21-12-2020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311BA3-62E5-4D06-BD16-FCF926772404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0922943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509F7B-D99E-4AF0-9688-F8C74E7229E3}" type="datetimeFigureOut">
              <a:rPr lang="en-IN" smtClean="0"/>
              <a:t>21-12-2020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311BA3-62E5-4D06-BD16-FCF926772404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9804481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509F7B-D99E-4AF0-9688-F8C74E7229E3}" type="datetimeFigureOut">
              <a:rPr lang="en-IN" smtClean="0"/>
              <a:t>21-12-2020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311BA3-62E5-4D06-BD16-FCF926772404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0433754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509F7B-D99E-4AF0-9688-F8C74E7229E3}" type="datetimeFigureOut">
              <a:rPr lang="en-IN" smtClean="0"/>
              <a:t>21-12-2020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311BA3-62E5-4D06-BD16-FCF926772404}" type="slidenum">
              <a:rPr lang="en-IN" smtClean="0"/>
              <a:t>‹#›</a:t>
            </a:fld>
            <a:endParaRPr lang="en-IN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3814733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509F7B-D99E-4AF0-9688-F8C74E7229E3}" type="datetimeFigureOut">
              <a:rPr lang="en-IN" smtClean="0"/>
              <a:t>21-12-2020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311BA3-62E5-4D06-BD16-FCF926772404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53917710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509F7B-D99E-4AF0-9688-F8C74E7229E3}" type="datetimeFigureOut">
              <a:rPr lang="en-IN" smtClean="0"/>
              <a:t>21-12-2020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311BA3-62E5-4D06-BD16-FCF926772404}" type="slidenum">
              <a:rPr lang="en-IN" smtClean="0"/>
              <a:t>‹#›</a:t>
            </a:fld>
            <a:endParaRPr lang="en-IN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78061607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509F7B-D99E-4AF0-9688-F8C74E7229E3}" type="datetimeFigureOut">
              <a:rPr lang="en-IN" smtClean="0"/>
              <a:t>21-12-2020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311BA3-62E5-4D06-BD16-FCF926772404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69233875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509F7B-D99E-4AF0-9688-F8C74E7229E3}" type="datetimeFigureOut">
              <a:rPr lang="en-IN" smtClean="0"/>
              <a:t>21-12-2020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311BA3-62E5-4D06-BD16-FCF926772404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40359040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509F7B-D99E-4AF0-9688-F8C74E7229E3}" type="datetimeFigureOut">
              <a:rPr lang="en-IN" smtClean="0"/>
              <a:t>21-12-2020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311BA3-62E5-4D06-BD16-FCF926772404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0878466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509F7B-D99E-4AF0-9688-F8C74E7229E3}" type="datetimeFigureOut">
              <a:rPr lang="en-IN" smtClean="0"/>
              <a:t>21-12-2020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E1311BA3-62E5-4D06-BD16-FCF926772404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6505236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2" r:id="rId1"/>
    <p:sldLayoutId id="2147483733" r:id="rId2"/>
    <p:sldLayoutId id="2147483734" r:id="rId3"/>
    <p:sldLayoutId id="2147483735" r:id="rId4"/>
    <p:sldLayoutId id="2147483736" r:id="rId5"/>
    <p:sldLayoutId id="2147483737" r:id="rId6"/>
    <p:sldLayoutId id="2147483738" r:id="rId7"/>
    <p:sldLayoutId id="2147483739" r:id="rId8"/>
    <p:sldLayoutId id="2147483740" r:id="rId9"/>
    <p:sldLayoutId id="2147483741" r:id="rId10"/>
    <p:sldLayoutId id="2147483742" r:id="rId11"/>
    <p:sldLayoutId id="2147483743" r:id="rId12"/>
    <p:sldLayoutId id="2147483744" r:id="rId13"/>
    <p:sldLayoutId id="2147483745" r:id="rId14"/>
    <p:sldLayoutId id="2147483746" r:id="rId15"/>
    <p:sldLayoutId id="2147483747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subTitle" idx="1"/>
          </p:nvPr>
        </p:nvSpPr>
        <p:spPr>
          <a:xfrm>
            <a:off x="2565738" y="2622978"/>
            <a:ext cx="7816361" cy="1606305"/>
          </a:xfrm>
          <a:solidFill>
            <a:schemeClr val="accent2">
              <a:lumMod val="20000"/>
              <a:lumOff val="80000"/>
            </a:schemeClr>
          </a:solidFill>
        </p:spPr>
        <p:txBody>
          <a:bodyPr>
            <a:noAutofit/>
          </a:bodyPr>
          <a:lstStyle/>
          <a:p>
            <a:pPr algn="ctr"/>
            <a:r>
              <a:rPr lang="en-US" sz="6000" dirty="0">
                <a:solidFill>
                  <a:schemeClr val="accent4">
                    <a:lumMod val="50000"/>
                  </a:schemeClr>
                </a:solidFill>
              </a:rPr>
              <a:t>LAMENESS PART -VII</a:t>
            </a:r>
          </a:p>
          <a:p>
            <a:pPr algn="ctr"/>
            <a:r>
              <a:rPr lang="en-US" sz="2400" dirty="0">
                <a:solidFill>
                  <a:schemeClr val="accent4">
                    <a:lumMod val="50000"/>
                  </a:schemeClr>
                </a:solidFill>
              </a:rPr>
              <a:t>Fourth Professional(OLD) Unit-6</a:t>
            </a:r>
            <a:endParaRPr lang="en-US" sz="6000" dirty="0">
              <a:solidFill>
                <a:schemeClr val="accent4">
                  <a:lumMod val="50000"/>
                </a:schemeClr>
              </a:solidFill>
            </a:endParaRPr>
          </a:p>
          <a:p>
            <a:endParaRPr lang="en-GB" sz="6000" b="1" dirty="0">
              <a:solidFill>
                <a:schemeClr val="accent5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123" name="Text Box 3"/>
          <p:cNvSpPr txBox="1">
            <a:spLocks noChangeArrowheads="1"/>
          </p:cNvSpPr>
          <p:nvPr/>
        </p:nvSpPr>
        <p:spPr bwMode="auto">
          <a:xfrm>
            <a:off x="2847091" y="4556930"/>
            <a:ext cx="7253653" cy="156966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en-US" sz="2400" b="1" dirty="0">
                <a:solidFill>
                  <a:srgbClr val="FF0000"/>
                </a:solidFill>
                <a:latin typeface="+mn-lt"/>
              </a:rPr>
              <a:t>Dr. RAMESH TIWARY</a:t>
            </a:r>
          </a:p>
          <a:p>
            <a:pPr algn="ctr" eaLnBrk="1" hangingPunct="1"/>
            <a:r>
              <a:rPr lang="en-US" sz="2400" b="1" dirty="0">
                <a:solidFill>
                  <a:srgbClr val="FF0000"/>
                </a:solidFill>
                <a:latin typeface="+mn-lt"/>
              </a:rPr>
              <a:t>ASSSITANT PROFESSOR</a:t>
            </a:r>
            <a:endParaRPr lang="en-US" sz="2400" b="1" dirty="0">
              <a:solidFill>
                <a:schemeClr val="bg1"/>
              </a:solidFill>
              <a:latin typeface="+mn-lt"/>
            </a:endParaRPr>
          </a:p>
          <a:p>
            <a:pPr algn="ctr" eaLnBrk="1" hangingPunct="1"/>
            <a:r>
              <a:rPr lang="en-US" sz="2400" b="1" dirty="0">
                <a:solidFill>
                  <a:srgbClr val="00B0F0"/>
                </a:solidFill>
                <a:latin typeface="+mn-lt"/>
              </a:rPr>
              <a:t>Department of Veterinary Surgery &amp; Radiology</a:t>
            </a:r>
          </a:p>
          <a:p>
            <a:pPr algn="ctr" eaLnBrk="1" hangingPunct="1"/>
            <a:r>
              <a:rPr lang="en-US" sz="2400" b="1" dirty="0">
                <a:solidFill>
                  <a:srgbClr val="00B0F0"/>
                </a:solidFill>
                <a:latin typeface="+mn-lt"/>
              </a:rPr>
              <a:t>BVC, PATNA-14</a:t>
            </a:r>
          </a:p>
        </p:txBody>
      </p:sp>
      <p:pic>
        <p:nvPicPr>
          <p:cNvPr id="4" name="Picture 7">
            <a:extLst>
              <a:ext uri="{FF2B5EF4-FFF2-40B4-BE49-F238E27FC236}">
                <a16:creationId xmlns:a16="http://schemas.microsoft.com/office/drawing/2014/main" id="{EB396C6F-D434-4444-8C5C-64E3323BFCD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" y="304800"/>
            <a:ext cx="3673386" cy="18319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524EEB4-98C1-4B7B-A018-4F7EE9ECA4D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50" r="2509" b="1031"/>
          <a:stretch>
            <a:fillRect/>
          </a:stretch>
        </p:blipFill>
        <p:spPr bwMode="auto">
          <a:xfrm>
            <a:off x="9940562" y="88899"/>
            <a:ext cx="1988626" cy="20478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891338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FBAF97-220D-4BCD-A820-6036B357EC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3666" y="208384"/>
            <a:ext cx="4702002" cy="789992"/>
          </a:xfrm>
          <a:solidFill>
            <a:schemeClr val="accent6">
              <a:lumMod val="20000"/>
              <a:lumOff val="80000"/>
            </a:schemeClr>
          </a:solidFill>
        </p:spPr>
        <p:txBody>
          <a:bodyPr/>
          <a:lstStyle/>
          <a:p>
            <a:pPr algn="ctr"/>
            <a:r>
              <a:rPr lang="en-IN" dirty="0" err="1"/>
              <a:t>Gonitis</a:t>
            </a:r>
            <a:r>
              <a:rPr lang="en-IN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6F8E09-3237-4BD5-9246-4B455E2CF5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3665" y="1194318"/>
            <a:ext cx="7330784" cy="5663682"/>
          </a:xfrm>
          <a:solidFill>
            <a:schemeClr val="accent3">
              <a:lumMod val="20000"/>
              <a:lumOff val="80000"/>
            </a:schemeClr>
          </a:solidFill>
        </p:spPr>
        <p:txBody>
          <a:bodyPr>
            <a:normAutofit lnSpcReduction="10000"/>
          </a:bodyPr>
          <a:lstStyle/>
          <a:p>
            <a:r>
              <a:rPr lang="en-US" sz="2800" dirty="0"/>
              <a:t>Inflammation of the stifle joint</a:t>
            </a:r>
          </a:p>
          <a:p>
            <a:r>
              <a:rPr lang="en-US" sz="2800" dirty="0"/>
              <a:t>Common in bullocks than in horses.</a:t>
            </a:r>
          </a:p>
          <a:p>
            <a:r>
              <a:rPr lang="en-US" sz="2800" dirty="0"/>
              <a:t>ACUTE/CHRONIC</a:t>
            </a:r>
          </a:p>
          <a:p>
            <a:r>
              <a:rPr lang="en-IN" sz="2800" dirty="0"/>
              <a:t>Trauma &amp; </a:t>
            </a:r>
            <a:r>
              <a:rPr lang="en-US" sz="2800" dirty="0"/>
              <a:t>Overextension of the stifle joint</a:t>
            </a:r>
          </a:p>
          <a:p>
            <a:r>
              <a:rPr lang="en-IN" sz="2800" dirty="0"/>
              <a:t>Acute synovitis and arthritis </a:t>
            </a:r>
          </a:p>
          <a:p>
            <a:r>
              <a:rPr lang="en-US" sz="2800" dirty="0"/>
              <a:t>Swollen and painful joint</a:t>
            </a:r>
          </a:p>
          <a:p>
            <a:r>
              <a:rPr lang="en-US" sz="2800" dirty="0"/>
              <a:t>Incomplete flexion (stiffness) of the joint during progression</a:t>
            </a:r>
          </a:p>
          <a:p>
            <a:r>
              <a:rPr lang="en-US" sz="2800" dirty="0"/>
              <a:t>Shortening of the stride, and dragging of the toe.</a:t>
            </a:r>
          </a:p>
          <a:p>
            <a:r>
              <a:rPr lang="en-IN" sz="2800" dirty="0"/>
              <a:t>Chronic cases incurable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7C6ED5A-2D73-421D-AD2F-C58649D7DDD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04449" y="199053"/>
            <a:ext cx="4587551" cy="66589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02936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D44338-608E-4764-919C-5C3F02514C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6255311" cy="612710"/>
          </a:xfrm>
          <a:solidFill>
            <a:schemeClr val="bg1"/>
          </a:solidFill>
        </p:spPr>
        <p:txBody>
          <a:bodyPr>
            <a:normAutofit fontScale="90000"/>
          </a:bodyPr>
          <a:lstStyle/>
          <a:p>
            <a:r>
              <a:rPr lang="en-IN" dirty="0"/>
              <a:t>Round Ligament Rupture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1D78EE-3594-4964-8F75-3946A9A8CE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222310"/>
            <a:ext cx="8979850" cy="5533053"/>
          </a:xfrm>
          <a:solidFill>
            <a:schemeClr val="accent3">
              <a:lumMod val="20000"/>
              <a:lumOff val="80000"/>
            </a:schemeClr>
          </a:solidFill>
        </p:spPr>
        <p:txBody>
          <a:bodyPr>
            <a:normAutofit fontScale="92500"/>
          </a:bodyPr>
          <a:lstStyle/>
          <a:p>
            <a:r>
              <a:rPr lang="en-US" sz="2400" dirty="0"/>
              <a:t>The round ligament (ligamentum teres) arises in a notch in the head of the femur and is attached in the subpubic groove close to the acetabular notch helps to bind binds the hip joint. </a:t>
            </a:r>
          </a:p>
          <a:p>
            <a:r>
              <a:rPr lang="en-US" sz="2400" dirty="0"/>
              <a:t>Another ligament, peculiar to Equidae—the accessory (</a:t>
            </a:r>
            <a:r>
              <a:rPr lang="en-US" sz="2400" dirty="0" err="1"/>
              <a:t>pubiofemoral</a:t>
            </a:r>
            <a:r>
              <a:rPr lang="en-US" sz="2400" dirty="0"/>
              <a:t>)—is attached to the head of the femur near the round ligament and passes through the cotyloid notch and along the under side of the pubis.</a:t>
            </a:r>
          </a:p>
          <a:p>
            <a:r>
              <a:rPr lang="en-US" sz="2400" dirty="0"/>
              <a:t> It is inserted or blends with the prepubic tendon. </a:t>
            </a:r>
          </a:p>
          <a:p>
            <a:r>
              <a:rPr lang="en-US" sz="2400" dirty="0"/>
              <a:t>This ligament prevents extreme abduction of the leg. </a:t>
            </a:r>
          </a:p>
          <a:p>
            <a:r>
              <a:rPr lang="en-US" sz="2400" dirty="0"/>
              <a:t>The head of the femur may have greater range of motion after partial or complete tear of round ligament within the joint, contributing to synovitis, joint effusion, and lameness.</a:t>
            </a:r>
          </a:p>
          <a:p>
            <a:r>
              <a:rPr lang="en-US" sz="2400" dirty="0"/>
              <a:t>Subsequent degenerative changes within the joint often lead to OA</a:t>
            </a:r>
            <a:endParaRPr lang="en-IN" sz="2400" dirty="0"/>
          </a:p>
        </p:txBody>
      </p:sp>
    </p:spTree>
    <p:extLst>
      <p:ext uri="{BB962C8B-B14F-4D97-AF65-F5344CB8AC3E}">
        <p14:creationId xmlns:p14="http://schemas.microsoft.com/office/powerpoint/2010/main" val="36475421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E3E9D2-0923-4347-BBB9-2091A5E097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671805"/>
            <a:ext cx="8596668" cy="5369558"/>
          </a:xfrm>
        </p:spPr>
        <p:txBody>
          <a:bodyPr/>
          <a:lstStyle/>
          <a:p>
            <a:r>
              <a:rPr lang="en-US" dirty="0"/>
              <a:t>Acute onset of lameness and a history of trauma</a:t>
            </a:r>
          </a:p>
          <a:p>
            <a:r>
              <a:rPr lang="en-US" dirty="0"/>
              <a:t>Gluteal atrophy may be present if the condition is chronic. </a:t>
            </a:r>
          </a:p>
          <a:p>
            <a:r>
              <a:rPr lang="en-US" dirty="0"/>
              <a:t>Horses often stand with a toe-out, stifle-out, and hock-in appearance of the affected hindlimb that is typical of problems in the </a:t>
            </a:r>
            <a:r>
              <a:rPr lang="en-US" dirty="0" err="1"/>
              <a:t>coxofemoral</a:t>
            </a:r>
            <a:r>
              <a:rPr lang="en-US" dirty="0"/>
              <a:t> region.</a:t>
            </a:r>
          </a:p>
          <a:p>
            <a:r>
              <a:rPr lang="en-US" dirty="0"/>
              <a:t>A history of trauma combined with an acute lameness with clinical signs characteristic of a hip problem.</a:t>
            </a:r>
            <a:endParaRPr lang="en-IN" dirty="0"/>
          </a:p>
        </p:txBody>
      </p:sp>
      <p:pic>
        <p:nvPicPr>
          <p:cNvPr id="6" name="Picture 2" descr="Second Careers — Edition Farm">
            <a:extLst>
              <a:ext uri="{FF2B5EF4-FFF2-40B4-BE49-F238E27FC236}">
                <a16:creationId xmlns:a16="http://schemas.microsoft.com/office/drawing/2014/main" id="{207EE6E1-17AB-4619-8FDD-C7DA470FC34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9394" y="2504390"/>
            <a:ext cx="5796926" cy="41390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642246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82CB3E-4F57-446F-83F2-BAC781342C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/>
              <a:t>Pedal Osteitis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2EC295-F8C9-40D4-8BBA-869D95A8A1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Inflammatory condition that results in demineralization of the distal phalanx</a:t>
            </a:r>
          </a:p>
          <a:p>
            <a:r>
              <a:rPr lang="en-US" dirty="0"/>
              <a:t>Radiographically the condition appears as a focal or diffuse radiolucency of the bone or as new bone formation.</a:t>
            </a:r>
          </a:p>
          <a:p>
            <a:r>
              <a:rPr lang="en-IN" dirty="0" err="1"/>
              <a:t>Nonseptic</a:t>
            </a:r>
            <a:r>
              <a:rPr lang="en-IN" dirty="0"/>
              <a:t> PO-Primary PO-A</a:t>
            </a:r>
            <a:r>
              <a:rPr lang="en-US" dirty="0" err="1"/>
              <a:t>ssociated</a:t>
            </a:r>
            <a:r>
              <a:rPr lang="en-US" dirty="0"/>
              <a:t> with severe or chronic sole bruising</a:t>
            </a:r>
          </a:p>
          <a:p>
            <a:pPr marL="0" indent="0">
              <a:buNone/>
            </a:pPr>
            <a:r>
              <a:rPr lang="en-US" dirty="0"/>
              <a:t>                         </a:t>
            </a:r>
            <a:r>
              <a:rPr lang="en-IN" dirty="0"/>
              <a:t>Secondary PO-</a:t>
            </a:r>
            <a:r>
              <a:rPr lang="en-US" dirty="0"/>
              <a:t>persistent corns, laminitis, penetrating wounds</a:t>
            </a:r>
          </a:p>
          <a:p>
            <a:pPr marL="0" indent="0">
              <a:buNone/>
            </a:pPr>
            <a:r>
              <a:rPr lang="en-US" dirty="0"/>
              <a:t>                 </a:t>
            </a:r>
            <a:r>
              <a:rPr lang="en-US" dirty="0" err="1"/>
              <a:t>Nonseptic</a:t>
            </a:r>
            <a:r>
              <a:rPr lang="en-US" dirty="0"/>
              <a:t> PO most commonly affects the forelimbs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IN" dirty="0"/>
              <a:t>Septic PO</a:t>
            </a:r>
            <a:r>
              <a:rPr lang="en-US" dirty="0"/>
              <a:t>-bacterial infection within the distal phalanx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Septic PO most commonly seen in the forelimbs in adult horses and hindlimbs in foals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The severity of lameness in horses with septic PO is usually greater than that seen with </a:t>
            </a:r>
            <a:r>
              <a:rPr lang="en-US" dirty="0" err="1"/>
              <a:t>nonseptic</a:t>
            </a:r>
            <a:r>
              <a:rPr lang="en-US" dirty="0"/>
              <a:t> PO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7153169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BE2AF960-8D6B-40D2-B925-809879DA75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7982" y="85299"/>
            <a:ext cx="5453795" cy="334370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2AAB5F9-5602-4CA2-829C-48405B7F41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85298"/>
            <a:ext cx="4672809" cy="334370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6BDB23F-FAB5-49C5-A6B3-FCE157973D46}"/>
              </a:ext>
            </a:extLst>
          </p:cNvPr>
          <p:cNvSpPr txBox="1"/>
          <p:nvPr/>
        </p:nvSpPr>
        <p:spPr>
          <a:xfrm>
            <a:off x="6232849" y="3676261"/>
            <a:ext cx="37788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dirty="0"/>
              <a:t>Osteopenia and </a:t>
            </a:r>
            <a:r>
              <a:rPr lang="en-IN" dirty="0" err="1"/>
              <a:t>Remodeling</a:t>
            </a:r>
            <a:endParaRPr lang="en-IN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59FEC05-01B7-4F14-ADFD-F55C5A5476D3}"/>
              </a:ext>
            </a:extLst>
          </p:cNvPr>
          <p:cNvSpPr txBox="1"/>
          <p:nvPr/>
        </p:nvSpPr>
        <p:spPr>
          <a:xfrm>
            <a:off x="936173" y="3651372"/>
            <a:ext cx="377889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dirty="0"/>
              <a:t>Widening of nutrient foramen and Demineralization of distal phalanx</a:t>
            </a:r>
          </a:p>
        </p:txBody>
      </p:sp>
    </p:spTree>
    <p:extLst>
      <p:ext uri="{BB962C8B-B14F-4D97-AF65-F5344CB8AC3E}">
        <p14:creationId xmlns:p14="http://schemas.microsoft.com/office/powerpoint/2010/main" val="3929312368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2688</TotalTime>
  <Words>399</Words>
  <Application>Microsoft Office PowerPoint</Application>
  <PresentationFormat>Widescreen</PresentationFormat>
  <Paragraphs>39</Paragraphs>
  <Slides>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3" baseType="lpstr">
      <vt:lpstr>Arial</vt:lpstr>
      <vt:lpstr>Calibri</vt:lpstr>
      <vt:lpstr>Times New Roman</vt:lpstr>
      <vt:lpstr>Trebuchet MS</vt:lpstr>
      <vt:lpstr>Wingdings</vt:lpstr>
      <vt:lpstr>Wingdings 3</vt:lpstr>
      <vt:lpstr>Facet</vt:lpstr>
      <vt:lpstr>PowerPoint Presentation</vt:lpstr>
      <vt:lpstr>Gonitis </vt:lpstr>
      <vt:lpstr>Round Ligament Rupture</vt:lpstr>
      <vt:lpstr>PowerPoint Presentation</vt:lpstr>
      <vt:lpstr>Pedal Osteitis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Dr. Ramesh Tiwary</dc:creator>
  <cp:lastModifiedBy>vettiwary@gmail.com</cp:lastModifiedBy>
  <cp:revision>108</cp:revision>
  <dcterms:created xsi:type="dcterms:W3CDTF">2020-10-12T12:55:28Z</dcterms:created>
  <dcterms:modified xsi:type="dcterms:W3CDTF">2020-12-21T06:58:13Z</dcterms:modified>
</cp:coreProperties>
</file>