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8"/>
  </p:notesMasterIdLst>
  <p:sldIdLst>
    <p:sldId id="257" r:id="rId2"/>
    <p:sldId id="258" r:id="rId3"/>
    <p:sldId id="265" r:id="rId4"/>
    <p:sldId id="271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7890" autoAdjust="0"/>
  </p:normalViewPr>
  <p:slideViewPr>
    <p:cSldViewPr snapToGrid="0">
      <p:cViewPr varScale="1">
        <p:scale>
          <a:sx n="76" d="100"/>
          <a:sy n="76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A748-D4AF-43BB-8426-CBB8E16FD22D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B393-094F-4021-BA06-4363C5122C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91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AF57F-BE10-4E9B-AF90-7281271B93B4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5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7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17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61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3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59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8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1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1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80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0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2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2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4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9F7B-D99E-4AF0-9688-F8C74E7229E3}" type="datetimeFigureOut">
              <a:rPr lang="en-IN" smtClean="0"/>
              <a:t>21-12-2020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5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65738" y="2622978"/>
            <a:ext cx="7816361" cy="16063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LAMENESS PART -VII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Fourth Professional(OLD) Unit-6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sz="6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47091" y="4556930"/>
            <a:ext cx="7253653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Dr. RAMESH TIWARY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ASSSITANT PROFESSOR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Department of Veterinary Surgery &amp; Radiology</a:t>
            </a: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BVC, PATNA-14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B396C6F-D434-4444-8C5C-64E3323B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673386" cy="18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4EEB4-98C1-4B7B-A018-4F7EE9EC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2509" b="1031"/>
          <a:stretch>
            <a:fillRect/>
          </a:stretch>
        </p:blipFill>
        <p:spPr bwMode="auto">
          <a:xfrm>
            <a:off x="9940562" y="88899"/>
            <a:ext cx="1988626" cy="204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3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F97-220D-4BCD-A820-6036B357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6" y="208384"/>
            <a:ext cx="4702002" cy="78999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N" dirty="0" err="1"/>
              <a:t>Gonitis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8E09-3237-4BD5-9246-4B455E2C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65" y="1194318"/>
            <a:ext cx="7330784" cy="56636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Inflammation of the stifle joint</a:t>
            </a:r>
          </a:p>
          <a:p>
            <a:r>
              <a:rPr lang="en-US" sz="2800" dirty="0"/>
              <a:t>Common in bullocks than in horses.</a:t>
            </a:r>
          </a:p>
          <a:p>
            <a:r>
              <a:rPr lang="en-US" sz="2800" dirty="0"/>
              <a:t>ACUTE/CHRONIC</a:t>
            </a:r>
          </a:p>
          <a:p>
            <a:r>
              <a:rPr lang="en-IN" sz="2800" dirty="0"/>
              <a:t>Trauma &amp; </a:t>
            </a:r>
            <a:r>
              <a:rPr lang="en-US" sz="2800" dirty="0"/>
              <a:t>Overextension of the stifle joint</a:t>
            </a:r>
          </a:p>
          <a:p>
            <a:r>
              <a:rPr lang="en-IN" sz="2800" dirty="0"/>
              <a:t>Acute synovitis and arthritis </a:t>
            </a:r>
          </a:p>
          <a:p>
            <a:r>
              <a:rPr lang="en-US" sz="2800" dirty="0"/>
              <a:t>Swollen and painful joint</a:t>
            </a:r>
          </a:p>
          <a:p>
            <a:r>
              <a:rPr lang="en-US" sz="2800" dirty="0"/>
              <a:t>Incomplete flexion (stiffness) of the joint during progression</a:t>
            </a:r>
          </a:p>
          <a:p>
            <a:r>
              <a:rPr lang="en-US" sz="2800" dirty="0"/>
              <a:t>Shortening of the stride, and dragging of the toe.</a:t>
            </a:r>
          </a:p>
          <a:p>
            <a:r>
              <a:rPr lang="en-IN" sz="2800" dirty="0"/>
              <a:t>Chronic cases incurable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6ED5A-2D73-421D-AD2F-C58649D7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49" y="199053"/>
            <a:ext cx="4587551" cy="66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4338-608E-4764-919C-5C3F0251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6255311" cy="6127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dirty="0"/>
              <a:t>Round Ligament Rupture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78EE-3594-4964-8F75-3946A9A8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2310"/>
            <a:ext cx="8979850" cy="553305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400" dirty="0"/>
              <a:t>The round ligament (ligamentum teres) arises in a notch in the head of the femur and is attached in the subpubic groove close to the acetabular notch helps to bind binds the hip joint. </a:t>
            </a:r>
          </a:p>
          <a:p>
            <a:r>
              <a:rPr lang="en-US" sz="2400" dirty="0"/>
              <a:t>Another ligament, peculiar to Equidae—the accessory (</a:t>
            </a:r>
            <a:r>
              <a:rPr lang="en-US" sz="2400" dirty="0" err="1"/>
              <a:t>pubiofemoral</a:t>
            </a:r>
            <a:r>
              <a:rPr lang="en-US" sz="2400" dirty="0"/>
              <a:t>)—is attached to the head of the femur near the round ligament and passes through the cotyloid notch and along the under side of the pubis.</a:t>
            </a:r>
          </a:p>
          <a:p>
            <a:r>
              <a:rPr lang="en-US" sz="2400" dirty="0"/>
              <a:t> It is inserted or blends with the prepubic tendon. </a:t>
            </a:r>
          </a:p>
          <a:p>
            <a:r>
              <a:rPr lang="en-US" sz="2400" dirty="0"/>
              <a:t>This ligament prevents extreme abduction of the leg. </a:t>
            </a:r>
          </a:p>
          <a:p>
            <a:r>
              <a:rPr lang="en-US" sz="2400" dirty="0"/>
              <a:t>The head of the femur may have greater range of motion after partial or complete tear of round ligament within the joint, contributing to synovitis, joint effusion, and lameness.</a:t>
            </a:r>
          </a:p>
          <a:p>
            <a:r>
              <a:rPr lang="en-US" sz="2400" dirty="0"/>
              <a:t>Subsequent degenerative changes within the joint often lead to OA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4754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E9D2-0923-4347-BBB9-2091A5E0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1805"/>
            <a:ext cx="8596668" cy="5369558"/>
          </a:xfrm>
        </p:spPr>
        <p:txBody>
          <a:bodyPr/>
          <a:lstStyle/>
          <a:p>
            <a:r>
              <a:rPr lang="en-US" dirty="0"/>
              <a:t>Acute onset of lameness and a history of trauma</a:t>
            </a:r>
          </a:p>
          <a:p>
            <a:r>
              <a:rPr lang="en-US" dirty="0"/>
              <a:t>Gluteal atrophy may be present if the condition is chronic. </a:t>
            </a:r>
          </a:p>
          <a:p>
            <a:r>
              <a:rPr lang="en-US" dirty="0"/>
              <a:t>Horses often stand with a toe-out, stifle-out, and hock-in appearance of the affected hindlimb that is typical of problems in the </a:t>
            </a:r>
            <a:r>
              <a:rPr lang="en-US" dirty="0" err="1"/>
              <a:t>coxofemoral</a:t>
            </a:r>
            <a:r>
              <a:rPr lang="en-US" dirty="0"/>
              <a:t> region.</a:t>
            </a:r>
          </a:p>
          <a:p>
            <a:r>
              <a:rPr lang="en-US" dirty="0"/>
              <a:t>A history of trauma combined with an acute lameness with clinical signs characteristic of a hip problem.</a:t>
            </a:r>
            <a:endParaRPr lang="en-IN" dirty="0"/>
          </a:p>
        </p:txBody>
      </p:sp>
      <p:pic>
        <p:nvPicPr>
          <p:cNvPr id="6" name="Picture 2" descr="Second Careers — Edition Farm">
            <a:extLst>
              <a:ext uri="{FF2B5EF4-FFF2-40B4-BE49-F238E27FC236}">
                <a16:creationId xmlns:a16="http://schemas.microsoft.com/office/drawing/2014/main" id="{207EE6E1-17AB-4619-8FDD-C7DA470F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94" y="2504390"/>
            <a:ext cx="5796926" cy="41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CB3E-4F57-446F-83F2-BAC78134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Pedal Osteitis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C295-F8C9-40D4-8BBA-869D95A8A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Inflammatory condition that results in demineralization of the distal phalanx</a:t>
            </a:r>
          </a:p>
          <a:p>
            <a:r>
              <a:rPr lang="en-US" dirty="0"/>
              <a:t>Radiographically the condition appears as a focal or diffuse radiolucency of the bone or as new bone formation.</a:t>
            </a:r>
          </a:p>
          <a:p>
            <a:r>
              <a:rPr lang="en-IN" dirty="0" err="1"/>
              <a:t>Nonseptic</a:t>
            </a:r>
            <a:r>
              <a:rPr lang="en-IN" dirty="0"/>
              <a:t> PO-Primary PO-A</a:t>
            </a:r>
            <a:r>
              <a:rPr lang="en-US" dirty="0" err="1"/>
              <a:t>ssociated</a:t>
            </a:r>
            <a:r>
              <a:rPr lang="en-US" dirty="0"/>
              <a:t> with severe or chronic sole bruising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IN" dirty="0"/>
              <a:t>Secondary PO-</a:t>
            </a:r>
            <a:r>
              <a:rPr lang="en-US" dirty="0"/>
              <a:t>persistent corns, laminitis, penetrating wounds</a:t>
            </a:r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dirty="0" err="1"/>
              <a:t>Nonseptic</a:t>
            </a:r>
            <a:r>
              <a:rPr lang="en-US" dirty="0"/>
              <a:t> PO most commonly affects the forelimbs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Septic PO</a:t>
            </a:r>
            <a:r>
              <a:rPr lang="en-US" dirty="0"/>
              <a:t>-bacterial infection within the distal phalanx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Septic PO most commonly seen in the forelimbs in adult horses and hindlimbs in foals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severity of lameness in horses with septic PO is usually greater than that seen with </a:t>
            </a:r>
            <a:r>
              <a:rPr lang="en-US" dirty="0" err="1"/>
              <a:t>nonseptic</a:t>
            </a:r>
            <a:r>
              <a:rPr lang="en-US" dirty="0"/>
              <a:t> PO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53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AF960-8D6B-40D2-B925-809879DA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2" y="85299"/>
            <a:ext cx="5453795" cy="3343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AB5F9-5602-4CA2-829C-48405B7F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298"/>
            <a:ext cx="4672809" cy="334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DB23F-FAB5-49C5-A6B3-FCE157973D46}"/>
              </a:ext>
            </a:extLst>
          </p:cNvPr>
          <p:cNvSpPr txBox="1"/>
          <p:nvPr/>
        </p:nvSpPr>
        <p:spPr>
          <a:xfrm>
            <a:off x="6232849" y="3676261"/>
            <a:ext cx="37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Osteopenia and </a:t>
            </a:r>
            <a:r>
              <a:rPr lang="en-IN" dirty="0" err="1"/>
              <a:t>Remodeling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FEC05-01B7-4F14-ADFD-F55C5A5476D3}"/>
              </a:ext>
            </a:extLst>
          </p:cNvPr>
          <p:cNvSpPr txBox="1"/>
          <p:nvPr/>
        </p:nvSpPr>
        <p:spPr>
          <a:xfrm>
            <a:off x="936173" y="3651372"/>
            <a:ext cx="377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Widening of nutrient foramen and Demineralization of distal phalanx</a:t>
            </a:r>
          </a:p>
        </p:txBody>
      </p:sp>
    </p:spTree>
    <p:extLst>
      <p:ext uri="{BB962C8B-B14F-4D97-AF65-F5344CB8AC3E}">
        <p14:creationId xmlns:p14="http://schemas.microsoft.com/office/powerpoint/2010/main" val="39293123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2688</TotalTime>
  <Words>399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Gonitis </vt:lpstr>
      <vt:lpstr>Round Ligament Rupture</vt:lpstr>
      <vt:lpstr>PowerPoint Presentation</vt:lpstr>
      <vt:lpstr>Pedal Osteitis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Ramesh Tiwary</dc:creator>
  <cp:lastModifiedBy>vettiwary@gmail.com</cp:lastModifiedBy>
  <cp:revision>108</cp:revision>
  <dcterms:created xsi:type="dcterms:W3CDTF">2020-10-12T12:55:28Z</dcterms:created>
  <dcterms:modified xsi:type="dcterms:W3CDTF">2020-12-21T06:58:13Z</dcterms:modified>
</cp:coreProperties>
</file>