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95" r:id="rId2"/>
    <p:sldId id="283" r:id="rId3"/>
    <p:sldId id="288" r:id="rId4"/>
    <p:sldId id="284" r:id="rId5"/>
    <p:sldId id="293" r:id="rId6"/>
    <p:sldId id="294" r:id="rId7"/>
    <p:sldId id="286" r:id="rId8"/>
    <p:sldId id="28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78" y="62"/>
      </p:cViewPr>
      <p:guideLst>
        <p:guide orient="horz" pos="2160"/>
        <p:guide pos="3840"/>
      </p:guideLst>
    </p:cSldViewPr>
  </p:slideViewPr>
  <p:notesTextViewPr>
    <p:cViewPr>
      <p:scale>
        <a:sx n="300" d="100"/>
        <a:sy n="3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A91AB-4A09-459B-B845-40014DCDF49E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FE2E9-AF82-4E55-AAC5-2A77CF6D88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184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FE2E9-AF82-4E55-AAC5-2A77CF6D8862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590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9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3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84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3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69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06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93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85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6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98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7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7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731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0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33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4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0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308D361-1F5F-47C6-9712-6CCD7E31BC72}" type="datetimeFigureOut">
              <a:rPr lang="en-US" smtClean="0"/>
              <a:t>12/11/2020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658DC21-ED1D-44CA-BF8F-644889697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5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60697" y="1430448"/>
            <a:ext cx="5321293" cy="1095470"/>
          </a:xfrm>
        </p:spPr>
        <p:txBody>
          <a:bodyPr/>
          <a:lstStyle/>
          <a:p>
            <a:r>
              <a:rPr lang="en-US" b="1" dirty="0" smtClean="0">
                <a:latin typeface="Arial Rounded MT Bold" panose="020F0704030504030204" pitchFamily="34" charset="0"/>
              </a:rPr>
              <a:t>FRACTURE - III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28" y="628272"/>
            <a:ext cx="5738237" cy="56014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99684" y="5010935"/>
            <a:ext cx="407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Dr. Archana </a:t>
            </a:r>
            <a:r>
              <a:rPr lang="en-US" dirty="0" err="1" smtClean="0">
                <a:solidFill>
                  <a:schemeClr val="bg1"/>
                </a:solidFill>
              </a:rPr>
              <a:t>Kumari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Asstt</a:t>
            </a:r>
            <a:r>
              <a:rPr lang="en-US" dirty="0" smtClean="0">
                <a:solidFill>
                  <a:schemeClr val="bg1"/>
                </a:solidFill>
              </a:rPr>
              <a:t>. Professor cum Junior Scientist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Veterinary Surgery and Radiology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BVC, BASU, Patna</a:t>
            </a:r>
            <a:endParaRPr lang="en-I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23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On the </a:t>
            </a:r>
            <a:r>
              <a:rPr lang="en-IN" dirty="0"/>
              <a:t>Basis of direction Fracture Line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i="1" dirty="0" smtClean="0"/>
              <a:t>Transverse</a:t>
            </a:r>
            <a:r>
              <a:rPr lang="en-IN" b="1" i="1" dirty="0"/>
              <a:t>: </a:t>
            </a:r>
            <a:r>
              <a:rPr lang="en-IN" dirty="0"/>
              <a:t>The fracture line runs transverse to the long axis of bone</a:t>
            </a:r>
            <a:r>
              <a:rPr lang="en-IN" dirty="0" smtClean="0"/>
              <a:t>.</a:t>
            </a:r>
            <a:endParaRPr lang="en-US" dirty="0"/>
          </a:p>
          <a:p>
            <a:r>
              <a:rPr lang="en-IN" b="1" i="1" dirty="0" smtClean="0"/>
              <a:t>Oblique</a:t>
            </a:r>
            <a:r>
              <a:rPr lang="en-IN" b="1" i="1" dirty="0"/>
              <a:t>: </a:t>
            </a:r>
            <a:r>
              <a:rPr lang="en-IN" dirty="0"/>
              <a:t>The fracture line runs oblique to the long axis of the bone. Such type of fracture is caused by bending with axial </a:t>
            </a:r>
            <a:r>
              <a:rPr lang="en-IN" dirty="0" smtClean="0"/>
              <a:t>compression</a:t>
            </a:r>
            <a:endParaRPr lang="en-US" dirty="0"/>
          </a:p>
          <a:p>
            <a:r>
              <a:rPr lang="en-IN" b="1" i="1" dirty="0" smtClean="0"/>
              <a:t>Spiral</a:t>
            </a:r>
            <a:r>
              <a:rPr lang="en-IN" b="1" i="1" dirty="0"/>
              <a:t>:</a:t>
            </a:r>
            <a:r>
              <a:rPr lang="en-IN" b="1" dirty="0"/>
              <a:t> </a:t>
            </a:r>
            <a:r>
              <a:rPr lang="en-IN" dirty="0"/>
              <a:t>The fracture line spirals along the long axis of the bone. Such type of fracture is caused by torsion, twisting or rotational forces e.g. in </a:t>
            </a:r>
            <a:r>
              <a:rPr lang="en-IN" dirty="0" err="1" smtClean="0"/>
              <a:t>humerus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074" y="4399493"/>
            <a:ext cx="4046135" cy="234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60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7647852" cy="3416300"/>
          </a:xfrm>
        </p:spPr>
        <p:txBody>
          <a:bodyPr/>
          <a:lstStyle/>
          <a:p>
            <a:r>
              <a:rPr lang="en-IN" b="1" i="1" dirty="0"/>
              <a:t>Longitudinal: </a:t>
            </a:r>
            <a:r>
              <a:rPr lang="en-IN" dirty="0"/>
              <a:t>A fracture extending in longitudinal direction e.g. split pastern.</a:t>
            </a:r>
            <a:endParaRPr lang="en-US" dirty="0"/>
          </a:p>
          <a:p>
            <a:r>
              <a:rPr lang="en-IN" b="1" i="1" dirty="0" err="1"/>
              <a:t>Comminuted</a:t>
            </a:r>
            <a:r>
              <a:rPr lang="en-IN" b="1" i="1" dirty="0"/>
              <a:t>:</a:t>
            </a:r>
            <a:r>
              <a:rPr lang="en-IN" b="1" dirty="0"/>
              <a:t> </a:t>
            </a:r>
            <a:r>
              <a:rPr lang="en-IN" dirty="0"/>
              <a:t>In </a:t>
            </a:r>
            <a:r>
              <a:rPr lang="en-IN" dirty="0" err="1"/>
              <a:t>comminuted</a:t>
            </a:r>
            <a:r>
              <a:rPr lang="en-IN" dirty="0"/>
              <a:t> fractures, at least three fracture lines inter connect each other at one point</a:t>
            </a:r>
            <a:endParaRPr lang="en-US" dirty="0"/>
          </a:p>
          <a:p>
            <a:r>
              <a:rPr lang="en-IN" b="1" i="1" dirty="0"/>
              <a:t>Multiple:</a:t>
            </a:r>
            <a:r>
              <a:rPr lang="en-IN" b="1" dirty="0"/>
              <a:t> </a:t>
            </a:r>
            <a:r>
              <a:rPr lang="en-IN" dirty="0"/>
              <a:t>In multiple fractures, the bone is broken in to three or more segments. The fracture lines of not interconnect each other</a:t>
            </a:r>
            <a:endParaRPr lang="en-US" dirty="0"/>
          </a:p>
          <a:p>
            <a:r>
              <a:rPr lang="en-IN" b="1" i="1" dirty="0"/>
              <a:t>Avulsion:</a:t>
            </a:r>
            <a:r>
              <a:rPr lang="en-IN" b="1" dirty="0"/>
              <a:t> </a:t>
            </a:r>
            <a:r>
              <a:rPr lang="en-IN" dirty="0"/>
              <a:t>A fragment of bone at the site of muscle insertion is detached due to its forceful contraction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4500" y="2192125"/>
            <a:ext cx="1164079" cy="29394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8127" y="2192124"/>
            <a:ext cx="1165637" cy="29394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327" y="2251879"/>
            <a:ext cx="1113560" cy="281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161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672" y="1232975"/>
            <a:ext cx="10268222" cy="706964"/>
          </a:xfrm>
        </p:spPr>
        <p:txBody>
          <a:bodyPr/>
          <a:lstStyle/>
          <a:p>
            <a:r>
              <a:rPr lang="en-IN" dirty="0" smtClean="0"/>
              <a:t>On </a:t>
            </a:r>
            <a:r>
              <a:rPr lang="en-IN" dirty="0"/>
              <a:t>the Basis of Stability of Fracture Fragments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 </a:t>
            </a:r>
            <a:r>
              <a:rPr lang="en-IN" b="1" i="1" dirty="0"/>
              <a:t>Stable fracture: </a:t>
            </a:r>
            <a:r>
              <a:rPr lang="en-IN" dirty="0"/>
              <a:t>The fractured fragments more or less interlock after reduction.</a:t>
            </a:r>
            <a:endParaRPr lang="en-US" dirty="0"/>
          </a:p>
          <a:p>
            <a:r>
              <a:rPr lang="en-IN" dirty="0" smtClean="0"/>
              <a:t> </a:t>
            </a:r>
            <a:r>
              <a:rPr lang="en-IN" b="1" i="1" dirty="0"/>
              <a:t>Unstable fracture: </a:t>
            </a:r>
            <a:r>
              <a:rPr lang="en-IN" dirty="0"/>
              <a:t>The fractured fragments are unstable after reduction</a:t>
            </a:r>
            <a:r>
              <a:rPr lang="en-IN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287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206" y="973667"/>
            <a:ext cx="10072048" cy="1046201"/>
          </a:xfrm>
        </p:spPr>
        <p:txBody>
          <a:bodyPr/>
          <a:lstStyle/>
          <a:p>
            <a:r>
              <a:rPr lang="en-IN" sz="3200" dirty="0">
                <a:solidFill>
                  <a:schemeClr val="bg1"/>
                </a:solidFill>
              </a:rPr>
              <a:t> </a:t>
            </a:r>
            <a:r>
              <a:rPr lang="en-IN" sz="3200" dirty="0" smtClean="0">
                <a:solidFill>
                  <a:schemeClr val="bg1"/>
                </a:solidFill>
              </a:rPr>
              <a:t>On </a:t>
            </a:r>
            <a:r>
              <a:rPr lang="en-IN" sz="3200" dirty="0">
                <a:solidFill>
                  <a:schemeClr val="bg1"/>
                </a:solidFill>
              </a:rPr>
              <a:t>the Basis of Anatomical Location of Fracture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866" y="2183642"/>
            <a:ext cx="10345003" cy="4674358"/>
          </a:xfrm>
        </p:spPr>
        <p:txBody>
          <a:bodyPr>
            <a:normAutofit/>
          </a:bodyPr>
          <a:lstStyle/>
          <a:p>
            <a:r>
              <a:rPr lang="en-IN" b="1" i="1" dirty="0" err="1" smtClean="0"/>
              <a:t>Diaphyseal</a:t>
            </a:r>
            <a:r>
              <a:rPr lang="en-IN" b="1" i="1" dirty="0" smtClean="0"/>
              <a:t> </a:t>
            </a:r>
            <a:r>
              <a:rPr lang="en-IN" b="1" i="1" dirty="0"/>
              <a:t>fracture: </a:t>
            </a:r>
            <a:r>
              <a:rPr lang="en-IN" dirty="0"/>
              <a:t>Fracture that occur in the diaphysis of a long </a:t>
            </a:r>
            <a:r>
              <a:rPr lang="en-IN" dirty="0" smtClean="0"/>
              <a:t>bone.</a:t>
            </a:r>
          </a:p>
          <a:p>
            <a:r>
              <a:rPr lang="en-IN" b="1" i="1" dirty="0" smtClean="0"/>
              <a:t>Metaphyseal </a:t>
            </a:r>
            <a:r>
              <a:rPr lang="en-IN" b="1" i="1" dirty="0"/>
              <a:t>fracture (Proximal or Distal):</a:t>
            </a:r>
            <a:r>
              <a:rPr lang="en-IN" b="1" dirty="0"/>
              <a:t> </a:t>
            </a:r>
            <a:r>
              <a:rPr lang="en-IN" dirty="0"/>
              <a:t>A fracture where within the metaphysis of a long bone </a:t>
            </a:r>
            <a:endParaRPr lang="en-IN" dirty="0" smtClean="0"/>
          </a:p>
          <a:p>
            <a:r>
              <a:rPr lang="en-IN" b="1" i="1" dirty="0" smtClean="0"/>
              <a:t>Epiphyseal </a:t>
            </a:r>
            <a:r>
              <a:rPr lang="en-IN" b="1" i="1" dirty="0"/>
              <a:t>fracture (Proximal or Distal):</a:t>
            </a:r>
            <a:r>
              <a:rPr lang="en-IN" b="1" dirty="0"/>
              <a:t> </a:t>
            </a:r>
            <a:r>
              <a:rPr lang="en-IN" dirty="0"/>
              <a:t>These are fractures of epiphysis. </a:t>
            </a:r>
            <a:endParaRPr lang="en-IN" dirty="0" smtClean="0"/>
          </a:p>
          <a:p>
            <a:r>
              <a:rPr lang="en-IN" dirty="0" smtClean="0"/>
              <a:t>Fracture of epiphyseal plate: fracture of cartilaginous epiphyseal plate in an immature animals. Based on shape of fracture line it is classified as	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N" dirty="0" smtClean="0"/>
              <a:t>Salter Harris type I : displacement of epiphysis from the metaphysis at the growth plate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N" dirty="0" smtClean="0"/>
              <a:t>Salter Harris type II : separation of small piece of metaphyseal bone along with epiphysis from the metaphysis at the growth plate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N" dirty="0" smtClean="0"/>
              <a:t>Salter Harris type III : fracture of epiphysis and a part of the growth plate , but metaphysis is unaffected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N" dirty="0" smtClean="0"/>
              <a:t>Salter Harris type IV : fracture through the epiphysis, growth plate and metaphysis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IN" dirty="0" smtClean="0"/>
              <a:t>Salter Harris type V : impaction of epiphyseal plate with the metaphysis driven into the epiphysis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551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7331" y="1399846"/>
            <a:ext cx="3147462" cy="264052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867331" y="4352331"/>
            <a:ext cx="3242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a</a:t>
            </a:r>
            <a:r>
              <a:rPr lang="en-US" sz="1600" b="1" dirty="0" smtClean="0"/>
              <a:t> – Salter Harris Type I, </a:t>
            </a:r>
          </a:p>
          <a:p>
            <a:r>
              <a:rPr lang="en-US" sz="1600" b="1" dirty="0" smtClean="0"/>
              <a:t>b- </a:t>
            </a:r>
            <a:r>
              <a:rPr lang="en-US" sz="1600" b="1" dirty="0"/>
              <a:t>Salter Harris Type </a:t>
            </a:r>
            <a:r>
              <a:rPr lang="en-US" sz="1600" b="1" dirty="0" smtClean="0"/>
              <a:t>II, </a:t>
            </a:r>
          </a:p>
          <a:p>
            <a:r>
              <a:rPr lang="en-US" sz="1600" b="1" dirty="0" smtClean="0"/>
              <a:t>c- </a:t>
            </a:r>
            <a:r>
              <a:rPr lang="en-US" sz="1600" b="1" dirty="0"/>
              <a:t>Salter Harris Type </a:t>
            </a:r>
            <a:r>
              <a:rPr lang="en-US" sz="1600" b="1" dirty="0" smtClean="0"/>
              <a:t>III,</a:t>
            </a:r>
          </a:p>
          <a:p>
            <a:r>
              <a:rPr lang="en-US" sz="1600" b="1" dirty="0" smtClean="0"/>
              <a:t> d - </a:t>
            </a:r>
            <a:r>
              <a:rPr lang="en-US" sz="1600" b="1" dirty="0"/>
              <a:t>Salter Harris Type </a:t>
            </a:r>
            <a:r>
              <a:rPr lang="en-US" sz="1600" b="1" dirty="0" smtClean="0"/>
              <a:t>IV</a:t>
            </a:r>
            <a:endParaRPr lang="en-US" sz="1600" b="1" dirty="0"/>
          </a:p>
          <a:p>
            <a:r>
              <a:rPr lang="en-US" sz="1600" b="1" dirty="0" smtClean="0"/>
              <a:t>e &amp; f - </a:t>
            </a:r>
            <a:r>
              <a:rPr lang="en-US" sz="1600" b="1" dirty="0"/>
              <a:t>Salter Harris Type </a:t>
            </a:r>
            <a:r>
              <a:rPr lang="en-US" sz="1600" b="1" dirty="0" smtClean="0"/>
              <a:t>V</a:t>
            </a:r>
            <a:endParaRPr lang="en-US" sz="1600" b="1" dirty="0"/>
          </a:p>
          <a:p>
            <a:endParaRPr lang="en-US" sz="1600" b="1" dirty="0"/>
          </a:p>
        </p:txBody>
      </p:sp>
      <p:sp>
        <p:nvSpPr>
          <p:cNvPr id="4" name="Rectangle 3"/>
          <p:cNvSpPr/>
          <p:nvPr/>
        </p:nvSpPr>
        <p:spPr>
          <a:xfrm>
            <a:off x="287079" y="656480"/>
            <a:ext cx="85802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IN" dirty="0">
                <a:latin typeface="+mj-lt"/>
              </a:rPr>
              <a:t>Fracture of epiphyseal plate: fracture of cartilaginous epiphyseal plate in an immature animals. Based on shape of fracture line it is classified as	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dirty="0" smtClean="0">
                <a:latin typeface="+mj-lt"/>
              </a:rPr>
              <a:t> Salter </a:t>
            </a:r>
            <a:r>
              <a:rPr lang="en-IN" dirty="0">
                <a:latin typeface="+mj-lt"/>
              </a:rPr>
              <a:t>Harris type I : displacement of epiphysis from the metaphysis at the growth plate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dirty="0">
                <a:latin typeface="+mj-lt"/>
              </a:rPr>
              <a:t>Salter Harris type II : separation of small piece of metaphyseal bone along with epiphysis from the metaphysis at the growth plate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dirty="0" smtClean="0">
                <a:latin typeface="+mj-lt"/>
              </a:rPr>
              <a:t> Salter </a:t>
            </a:r>
            <a:r>
              <a:rPr lang="en-IN" dirty="0">
                <a:latin typeface="+mj-lt"/>
              </a:rPr>
              <a:t>Harris type III : fracture of epiphysis and a part of the growth plate , but metaphysis is unaffected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dirty="0" smtClean="0">
                <a:latin typeface="+mj-lt"/>
              </a:rPr>
              <a:t> Salter </a:t>
            </a:r>
            <a:r>
              <a:rPr lang="en-IN" dirty="0">
                <a:latin typeface="+mj-lt"/>
              </a:rPr>
              <a:t>Harris type IV : fracture through the epiphysis, growth plate and metaphysis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dirty="0" smtClean="0">
                <a:latin typeface="+mj-lt"/>
              </a:rPr>
              <a:t> Salter </a:t>
            </a:r>
            <a:r>
              <a:rPr lang="en-IN" dirty="0">
                <a:latin typeface="+mj-lt"/>
              </a:rPr>
              <a:t>Harris type V : impaction of epiphyseal plate with the metaphysis driven into the epiphysis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83330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085" y="2401481"/>
            <a:ext cx="8584468" cy="4063114"/>
          </a:xfrm>
        </p:spPr>
        <p:txBody>
          <a:bodyPr>
            <a:normAutofit/>
          </a:bodyPr>
          <a:lstStyle/>
          <a:p>
            <a:r>
              <a:rPr lang="en-IN" b="1" i="1" dirty="0"/>
              <a:t>Condylar fracture:</a:t>
            </a:r>
            <a:r>
              <a:rPr lang="en-IN" b="1" dirty="0"/>
              <a:t> </a:t>
            </a:r>
            <a:r>
              <a:rPr lang="en-IN" dirty="0"/>
              <a:t>Fracture of the condyle either medial or lateral or both </a:t>
            </a:r>
            <a:endParaRPr lang="en-US" dirty="0"/>
          </a:p>
          <a:p>
            <a:r>
              <a:rPr lang="en-IN" b="1" i="1" dirty="0"/>
              <a:t>Supracondylar fracture:</a:t>
            </a:r>
            <a:r>
              <a:rPr lang="en-IN" b="1" dirty="0"/>
              <a:t> </a:t>
            </a:r>
            <a:r>
              <a:rPr lang="en-IN" dirty="0"/>
              <a:t>Fracture when both the condyles are fractured off the shaft as a </a:t>
            </a:r>
            <a:r>
              <a:rPr lang="en-IN" dirty="0" smtClean="0"/>
              <a:t>unit</a:t>
            </a:r>
            <a:endParaRPr lang="en-IN" b="1" i="1" dirty="0" smtClean="0"/>
          </a:p>
          <a:p>
            <a:r>
              <a:rPr lang="en-IN" b="1" i="1" dirty="0" smtClean="0"/>
              <a:t>Supracondylar-</a:t>
            </a:r>
            <a:r>
              <a:rPr lang="en-IN" b="1" i="1" dirty="0" err="1" smtClean="0"/>
              <a:t>intercondylar</a:t>
            </a:r>
            <a:r>
              <a:rPr lang="en-IN" b="1" i="1" dirty="0" smtClean="0"/>
              <a:t> </a:t>
            </a:r>
            <a:r>
              <a:rPr lang="en-IN" b="1" i="1" dirty="0"/>
              <a:t>fracture:</a:t>
            </a:r>
            <a:r>
              <a:rPr lang="en-IN" dirty="0"/>
              <a:t> The fracture when both the condyles are fractured from the shaft and also from each other (‘T’ shape and ‘Y’ shape).</a:t>
            </a:r>
            <a:endParaRPr lang="en-US" dirty="0"/>
          </a:p>
          <a:p>
            <a:r>
              <a:rPr lang="en-IN" b="1" i="1" dirty="0" smtClean="0"/>
              <a:t>Articular </a:t>
            </a:r>
            <a:r>
              <a:rPr lang="en-IN" b="1" i="1" dirty="0"/>
              <a:t>fracture (</a:t>
            </a:r>
            <a:r>
              <a:rPr lang="en-IN" b="1" i="1" dirty="0" smtClean="0"/>
              <a:t>Intracapsular</a:t>
            </a:r>
            <a:r>
              <a:rPr lang="en-IN" b="1" i="1" dirty="0"/>
              <a:t>): </a:t>
            </a:r>
            <a:r>
              <a:rPr lang="en-IN" dirty="0"/>
              <a:t>Fracture of </a:t>
            </a:r>
            <a:r>
              <a:rPr lang="en-IN" dirty="0" err="1" smtClean="0"/>
              <a:t>subchondral</a:t>
            </a:r>
            <a:r>
              <a:rPr lang="en-IN" dirty="0" smtClean="0"/>
              <a:t>  </a:t>
            </a:r>
            <a:r>
              <a:rPr lang="en-IN" dirty="0"/>
              <a:t>bone and articular cartilage.</a:t>
            </a:r>
            <a:endParaRPr lang="en-US" dirty="0"/>
          </a:p>
          <a:p>
            <a:r>
              <a:rPr lang="en-IN" b="1" i="1" dirty="0" err="1" smtClean="0"/>
              <a:t>Periarticular</a:t>
            </a:r>
            <a:r>
              <a:rPr lang="en-IN" b="1" i="1" dirty="0" smtClean="0"/>
              <a:t> </a:t>
            </a:r>
            <a:r>
              <a:rPr lang="en-IN" b="1" i="1" dirty="0"/>
              <a:t>fracture (Extra capsular fracture): </a:t>
            </a:r>
            <a:r>
              <a:rPr lang="en-IN" dirty="0"/>
              <a:t>A fracture near a joint but not entering within the joint capsule.</a:t>
            </a:r>
            <a:endParaRPr lang="en-US" dirty="0"/>
          </a:p>
          <a:p>
            <a:r>
              <a:rPr lang="en-IN" b="1" i="1" dirty="0" smtClean="0"/>
              <a:t>Trans-cervical </a:t>
            </a:r>
            <a:r>
              <a:rPr lang="en-IN" b="1" i="1" dirty="0"/>
              <a:t>fracture: </a:t>
            </a:r>
            <a:r>
              <a:rPr lang="en-IN" dirty="0"/>
              <a:t>Fracture through neck of femur.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C:\Users\Lenovo\Downloads\WhatsApp Image 2019-09-24 at 2.00.23 PM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2182" y="3123445"/>
            <a:ext cx="3087371" cy="2390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902182" y="5006566"/>
            <a:ext cx="459101" cy="1810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7287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i="1" dirty="0"/>
              <a:t>Fracture dislocation: </a:t>
            </a:r>
            <a:r>
              <a:rPr lang="en-IN" dirty="0"/>
              <a:t>When a fracture of a bone results into joint instability leading to subluxation or luxation of the joint. It is termed as fracture dislocation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The term ‘</a:t>
            </a:r>
            <a:r>
              <a:rPr lang="en-IN" b="1" i="1" dirty="0" err="1"/>
              <a:t>Monteggia</a:t>
            </a:r>
            <a:r>
              <a:rPr lang="en-IN" b="1" i="1" dirty="0"/>
              <a:t> fracture</a:t>
            </a:r>
            <a:r>
              <a:rPr lang="en-IN" i="1" dirty="0"/>
              <a:t>’ </a:t>
            </a:r>
            <a:r>
              <a:rPr lang="en-IN" dirty="0"/>
              <a:t>is specifically referred to fracture of the olecranon process and dislocation of the elbow </a:t>
            </a:r>
            <a:r>
              <a:rPr lang="en-IN" dirty="0" smtClean="0"/>
              <a:t>joint</a:t>
            </a:r>
            <a:endParaRPr lang="en-US" dirty="0"/>
          </a:p>
          <a:p>
            <a:r>
              <a:rPr lang="en-IN" dirty="0"/>
              <a:t> </a:t>
            </a:r>
            <a:r>
              <a:rPr lang="en-IN" b="1" i="1" dirty="0" err="1" smtClean="0"/>
              <a:t>Colle’s</a:t>
            </a:r>
            <a:r>
              <a:rPr lang="en-IN" b="1" i="1" dirty="0" smtClean="0"/>
              <a:t> </a:t>
            </a:r>
            <a:r>
              <a:rPr lang="en-IN" b="1" i="1" dirty="0"/>
              <a:t>fracture: </a:t>
            </a:r>
            <a:r>
              <a:rPr lang="en-IN" dirty="0"/>
              <a:t>Fracture of distal end of radius e.g. abduction of paw is noticed in </a:t>
            </a:r>
            <a:r>
              <a:rPr lang="en-IN" dirty="0" err="1"/>
              <a:t>Colle’s</a:t>
            </a:r>
            <a:r>
              <a:rPr lang="en-IN" dirty="0"/>
              <a:t> fracture</a:t>
            </a:r>
            <a:r>
              <a:rPr lang="en-IN" dirty="0" smtClean="0"/>
              <a:t>.</a:t>
            </a:r>
          </a:p>
          <a:p>
            <a:r>
              <a:rPr lang="en-US" i="1" dirty="0"/>
              <a:t> </a:t>
            </a:r>
            <a:r>
              <a:rPr lang="en-IN" b="1" i="1" dirty="0"/>
              <a:t>Down in the hip: </a:t>
            </a:r>
            <a:r>
              <a:rPr lang="en-IN" dirty="0"/>
              <a:t>Fracture of the external angle of hip.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125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1097</TotalTime>
  <Words>538</Words>
  <Application>Microsoft Office PowerPoint</Application>
  <PresentationFormat>Widescreen</PresentationFormat>
  <Paragraphs>51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Rounded MT Bold</vt:lpstr>
      <vt:lpstr>Calibri</vt:lpstr>
      <vt:lpstr>Century Gothic</vt:lpstr>
      <vt:lpstr>Wingdings</vt:lpstr>
      <vt:lpstr>Wingdings 3</vt:lpstr>
      <vt:lpstr>Ion Boardroom</vt:lpstr>
      <vt:lpstr>FRACTURE - III</vt:lpstr>
      <vt:lpstr>On the Basis of direction Fracture Line </vt:lpstr>
      <vt:lpstr>Cont.</vt:lpstr>
      <vt:lpstr>On the Basis of Stability of Fracture Fragments </vt:lpstr>
      <vt:lpstr> On the Basis of Anatomical Location of Fracture </vt:lpstr>
      <vt:lpstr>PowerPoint Presentation</vt:lpstr>
      <vt:lpstr>Cont.</vt:lpstr>
      <vt:lpstr>PowerPoint Presentation</vt:lpstr>
    </vt:vector>
  </TitlesOfParts>
  <Company>by adguard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Archana</cp:lastModifiedBy>
  <cp:revision>78</cp:revision>
  <dcterms:created xsi:type="dcterms:W3CDTF">2018-09-08T07:45:31Z</dcterms:created>
  <dcterms:modified xsi:type="dcterms:W3CDTF">2020-12-11T07:50:19Z</dcterms:modified>
</cp:coreProperties>
</file>