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89" r:id="rId11"/>
    <p:sldId id="291" r:id="rId12"/>
    <p:sldId id="290" r:id="rId13"/>
    <p:sldId id="292" r:id="rId14"/>
    <p:sldId id="293" r:id="rId15"/>
    <p:sldId id="294" r:id="rId16"/>
    <p:sldId id="274" r:id="rId17"/>
    <p:sldId id="275" r:id="rId18"/>
    <p:sldId id="276" r:id="rId19"/>
    <p:sldId id="277" r:id="rId20"/>
    <p:sldId id="286" r:id="rId21"/>
    <p:sldId id="28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955DEDF-0230-4E43-AA00-5120CDC4305A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7F77-244A-4297-B6FE-06A7C870F31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69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EDF-0230-4E43-AA00-5120CDC4305A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7F77-244A-4297-B6FE-06A7C870F3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3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EDF-0230-4E43-AA00-5120CDC4305A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7F77-244A-4297-B6FE-06A7C870F31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08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EDF-0230-4E43-AA00-5120CDC4305A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7F77-244A-4297-B6FE-06A7C870F3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7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EDF-0230-4E43-AA00-5120CDC4305A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7F77-244A-4297-B6FE-06A7C870F31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48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EDF-0230-4E43-AA00-5120CDC4305A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7F77-244A-4297-B6FE-06A7C870F3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EDF-0230-4E43-AA00-5120CDC4305A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7F77-244A-4297-B6FE-06A7C870F3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1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EDF-0230-4E43-AA00-5120CDC4305A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7F77-244A-4297-B6FE-06A7C870F3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0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EDF-0230-4E43-AA00-5120CDC4305A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7F77-244A-4297-B6FE-06A7C870F3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2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EDF-0230-4E43-AA00-5120CDC4305A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7F77-244A-4297-B6FE-06A7C870F3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6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EDF-0230-4E43-AA00-5120CDC4305A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7F77-244A-4297-B6FE-06A7C870F31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6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955DEDF-0230-4E43-AA00-5120CDC4305A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1BA7F77-244A-4297-B6FE-06A7C870F31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04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4960137"/>
            <a:ext cx="7780421" cy="146304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lgerian" panose="04020705040A02060702" pitchFamily="82" charset="0"/>
              </a:rPr>
              <a:t>Internal immobilization of fracture</a:t>
            </a:r>
            <a:endParaRPr lang="en-US" sz="4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194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Femoral fractures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300000"/>
              </a:lnSpc>
              <a:buFont typeface="Wingdings" panose="05000000000000000000" pitchFamily="2" charset="2"/>
              <a:buChar char="Ø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FEMORAL DIAPHYSEAL AND SUPRACONDYLAR FRACTURES</a:t>
            </a:r>
          </a:p>
          <a:p>
            <a:pPr>
              <a:lnSpc>
                <a:spcPct val="300000"/>
              </a:lnSpc>
              <a:buFont typeface="Wingdings" panose="05000000000000000000" pitchFamily="2" charset="2"/>
              <a:buChar char="Ø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FEMORAL METAPHYSEAL AND ARTICULAR FRACTURES</a:t>
            </a:r>
          </a:p>
          <a:p>
            <a:pPr>
              <a:lnSpc>
                <a:spcPct val="300000"/>
              </a:lnSpc>
              <a:buFont typeface="Wingdings" panose="05000000000000000000" pitchFamily="2" charset="2"/>
              <a:buChar char="Ø"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3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1335024"/>
            <a:ext cx="11755272" cy="498825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High velocity injuries are the most common type of trauma that causes femoral fractures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Most injuries result from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vehicle accidents,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gunshot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injuries, blunt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trauma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Coxofemoral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luxation may occur concurrently with femur fractures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Observation of pelvic girdle symmetry and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gental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rectal palpation help determine the 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presence of pelvic fracture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3133" y="-13648"/>
            <a:ext cx="1376934" cy="137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History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Physical examination :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weight bearing lameness,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Swelling over scapula,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crepitation on palpation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Diagnostic imaging : Radiographs of femur should include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Lateral view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Caudocranial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view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5128" y="149557"/>
            <a:ext cx="1451212" cy="145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3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22964"/>
            <a:ext cx="8046408" cy="118766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techniques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intramedullary pins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Placement of interlocking nails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external skeletal fixation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bone plates and screws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2972" y="4084125"/>
            <a:ext cx="1104762" cy="2773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0401" y="3302758"/>
            <a:ext cx="1495238" cy="34016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359" y="4079312"/>
            <a:ext cx="904762" cy="27329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05256" y="6106425"/>
            <a:ext cx="6472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0350" y="6110784"/>
            <a:ext cx="6472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96275" y="6070258"/>
            <a:ext cx="6472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8716" y="3726180"/>
            <a:ext cx="857250" cy="28575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0223027" y="6108206"/>
            <a:ext cx="6472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335" y="1701225"/>
            <a:ext cx="6231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For femoral diaphyseal fracture 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798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593" y="175783"/>
            <a:ext cx="9720072" cy="910056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4400" cap="none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metaphyseal</a:t>
            </a:r>
            <a:r>
              <a:rPr lang="en-US" sz="4400" cap="none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fractures</a:t>
            </a:r>
            <a:endParaRPr lang="en-US" sz="4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69" y="1850626"/>
            <a:ext cx="9720073" cy="4905016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 of femoral neck fracture with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cancellous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lag screw</a:t>
            </a:r>
          </a:p>
          <a:p>
            <a:pPr marL="457200" indent="-457200">
              <a:buFont typeface="+mj-lt"/>
              <a:buAutoNum type="alphaU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U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U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femoral neck fracture 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triangulated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krischner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wires</a:t>
            </a:r>
          </a:p>
          <a:p>
            <a:pPr marL="457200" indent="-457200">
              <a:buFont typeface="+mj-lt"/>
              <a:buAutoNum type="alphaU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U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9409" y="1986826"/>
            <a:ext cx="1444243" cy="19301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5330" y="4681770"/>
            <a:ext cx="1458322" cy="194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354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43083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cap="none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intertrochanteric fractures</a:t>
            </a:r>
            <a:endParaRPr lang="en-US" sz="4000" cap="none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411" y="1903863"/>
            <a:ext cx="9720073" cy="402336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 of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nicondylar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fracture with a lag screw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Bicondylar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fracture with a lag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screw &amp; Steinmann pin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411" y="3576140"/>
            <a:ext cx="857250" cy="2886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913" y="3523752"/>
            <a:ext cx="895350" cy="2990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30984" y="5877440"/>
            <a:ext cx="4812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65318" y="5877439"/>
            <a:ext cx="4587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532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55" y="436729"/>
            <a:ext cx="11723429" cy="1325563"/>
          </a:xfrm>
        </p:spPr>
        <p:txBody>
          <a:bodyPr>
            <a:normAutofit/>
          </a:bodyPr>
          <a:lstStyle/>
          <a:p>
            <a:r>
              <a:rPr lang="en-US" sz="4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of fracture and repair</a:t>
            </a:r>
            <a:endParaRPr lang="en-US" sz="44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fracture and its repair may lead to number of complication which the course of healing of injured area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various immobilization devices may cause pressure sores, atrophy of muscles  and joint stiffness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complications related to fracture healing are :-</a:t>
            </a:r>
          </a:p>
          <a:p>
            <a:pPr lvl="2"/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Malunion</a:t>
            </a:r>
            <a:endParaRPr lang="en-US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Delayed union ,</a:t>
            </a:r>
          </a:p>
          <a:p>
            <a:pPr lvl="2"/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union </a:t>
            </a:r>
          </a:p>
          <a:p>
            <a:pPr lvl="2"/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Avascular necrosis </a:t>
            </a:r>
          </a:p>
          <a:p>
            <a:pPr lvl="2"/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Shortening of bones </a:t>
            </a:r>
          </a:p>
          <a:p>
            <a:pPr lvl="2"/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  <a:endParaRPr lang="en-US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513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98875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Nerve injury :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Radial,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Obtrutor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Suprascapular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Peroneal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Nerves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more prone to injury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Injury to blood vessels 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damage to the major blood vessels may occur due to direct trauma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Injury to viscera 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fracture of ribs, injury to lungs, heart, diaphragm, spleen and liver may occur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pelvic fracture , urinary bladder and rectum are more prone to injury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682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80000"/>
              </a:lnSpc>
              <a:spcBef>
                <a:spcPct val="0"/>
              </a:spcBef>
            </a:pPr>
            <a:r>
              <a:rPr lang="en-US" sz="3600" dirty="0"/>
              <a:t/>
            </a:r>
            <a:br>
              <a:rPr lang="en-US" sz="3600" dirty="0"/>
            </a:b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Failure of implants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lnSpc>
                <a:spcPct val="150000"/>
              </a:lnSpc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wear and tear of plaster cast, </a:t>
            </a:r>
          </a:p>
          <a:p>
            <a:pPr lvl="3">
              <a:lnSpc>
                <a:spcPct val="150000"/>
              </a:lnSpc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Bending of splints</a:t>
            </a:r>
          </a:p>
          <a:p>
            <a:pPr lvl="3">
              <a:lnSpc>
                <a:spcPct val="150000"/>
              </a:lnSpc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Bending and loosening of plates, screws and intramedullary pins</a:t>
            </a:r>
            <a:endParaRPr lang="en-US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47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590117" cy="1499616"/>
          </a:xfrm>
        </p:spPr>
        <p:txBody>
          <a:bodyPr>
            <a:normAutofit/>
          </a:bodyPr>
          <a:lstStyle/>
          <a:p>
            <a:r>
              <a:rPr lang="en-IN" sz="4000" b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Malunion</a:t>
            </a:r>
            <a:r>
              <a:rPr lang="en-IN" sz="4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(Angular deformity)</a:t>
            </a:r>
            <a:endParaRPr lang="en-US" sz="40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Healing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bone fragments in a abnormal position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causes of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malunion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Faulty reduction.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Inadequate immobilization.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of fixation of the fracture.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8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HUMERAL FRACTURE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300000"/>
              </a:lnSpc>
              <a:buFont typeface="Wingdings" panose="05000000000000000000" pitchFamily="2" charset="2"/>
              <a:buChar char="v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HUMERAL DIAPHYSEAL FRACTURES</a:t>
            </a:r>
          </a:p>
          <a:p>
            <a:pPr>
              <a:lnSpc>
                <a:spcPct val="300000"/>
              </a:lnSpc>
              <a:buFont typeface="Wingdings" panose="05000000000000000000" pitchFamily="2" charset="2"/>
              <a:buChar char="v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SUPRACONDYLAR FRACTURES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0008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002" y="260945"/>
            <a:ext cx="11317998" cy="1499616"/>
          </a:xfrm>
        </p:spPr>
        <p:txBody>
          <a:bodyPr>
            <a:normAutofit/>
          </a:bodyPr>
          <a:lstStyle/>
          <a:p>
            <a:r>
              <a:rPr lang="en-IN" sz="4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Delayed union / Non-union</a:t>
            </a:r>
            <a:endParaRPr lang="en-US" sz="40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60561"/>
            <a:ext cx="9720073" cy="5097439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Delayed union is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prolongation of fracture healing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Non union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cessation of fracture healing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 are: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7"/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gap between the fractured fragments.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7"/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blood </a:t>
            </a:r>
            <a:r>
              <a:rPr lang="en-I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7"/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Damage to the surrounding soft </a:t>
            </a:r>
            <a:r>
              <a:rPr lang="en-I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tissues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7"/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fracture or Infection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7"/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Incomplete </a:t>
            </a:r>
            <a:r>
              <a:rPr lang="en-I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fixation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7"/>
            <a:r>
              <a:rPr lang="en-I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Overstripping</a:t>
            </a:r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IN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periosteum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7"/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disuse.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7"/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weight bearing</a:t>
            </a:r>
            <a:r>
              <a:rPr lang="en-I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36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572000"/>
          </a:xfrm>
        </p:spPr>
        <p:txBody>
          <a:bodyPr>
            <a:normAutofit/>
          </a:bodyPr>
          <a:lstStyle/>
          <a:p>
            <a:pPr lvl="0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Radiographic Signs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Delayed Union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6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fractured ends are far apart.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6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of very little callus.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Radiographic Signs of Non-union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callus formation.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Sclerosis of bone ends.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Gap between the bone fragments.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Medullary canal is completely closed in each fragment</a:t>
            </a:r>
            <a:r>
              <a:rPr lang="en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36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HUMERAL DIAPHYSEAL FRACTURE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results in disruption of continuity of diaphyseal cortical bone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Cause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velocity injuries e.g. Motor vehicle accidents, gunshot   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injuries, blunt trauma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Radial nerve injury may occur with fractures involving the distal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humerus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111" y="2770494"/>
            <a:ext cx="3027403" cy="34402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39298" y="6359857"/>
            <a:ext cx="3238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HUMERAL </a:t>
            </a:r>
            <a:r>
              <a:rPr lang="en-US" sz="1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DIAPHYSEAL FRACTURES</a:t>
            </a:r>
            <a:endParaRPr lang="en-US" sz="1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28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examination : Non weight bearing, varying degree of limb swelling, pain and crepitus on manipulation, animal drag the limb while walking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Imaging : General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required for proper positioning of animal to obtain best quality radiographs</a:t>
            </a:r>
          </a:p>
          <a:p>
            <a:pPr lvl="2">
              <a:lnSpc>
                <a:spcPct val="150000"/>
              </a:lnSpc>
            </a:pP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Craniocaudal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view</a:t>
            </a:r>
          </a:p>
          <a:p>
            <a:pPr lvl="2">
              <a:lnSpc>
                <a:spcPct val="150000"/>
              </a:lnSpc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Lateral view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703" y="3865301"/>
            <a:ext cx="187642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43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TREATMENT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Pre-operative management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surgery,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splint can be applied to increase patient comfort and protect soft tissue from further injury induced by bone fragments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Operative management :-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Intramedullary pinning</a:t>
            </a:r>
          </a:p>
          <a:p>
            <a:pPr lvl="1"/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Orthopaedic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wire</a:t>
            </a:r>
          </a:p>
          <a:p>
            <a:pPr lvl="1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Interlocking nails</a:t>
            </a:r>
          </a:p>
          <a:p>
            <a:pPr lvl="1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pins plus external skeletal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fixation</a:t>
            </a:r>
          </a:p>
          <a:p>
            <a:pPr lvl="1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plates</a:t>
            </a:r>
          </a:p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812" y="3575713"/>
            <a:ext cx="5077892" cy="328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2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SUPRACONDYLAR FRACTURES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7" y="1825625"/>
            <a:ext cx="11505062" cy="43513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These are usually transverse or short oblique fractures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Comminuted fracture with multiple small fragments can also be noticed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Transverse or short oblique fractures require rotational and bending support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Comminuted fracture require axial, rotational and bending support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402145" y="3341273"/>
            <a:ext cx="2684110" cy="26520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58351" y="6148558"/>
            <a:ext cx="3238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SUPRACONDYLAR </a:t>
            </a:r>
            <a:r>
              <a:rPr lang="en-US" sz="1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FRACTURES</a:t>
            </a:r>
            <a:endParaRPr lang="en-US" sz="1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5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424" y="612512"/>
            <a:ext cx="9720072" cy="1499616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RADIAL AND ULNAR FRACTURE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424" y="2313296"/>
            <a:ext cx="9720073" cy="402336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often seen in young animals and is frequently comminuted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occur anywhere in the shaft of bone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Metaphyseal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Epiphyseal fractures are common in young animals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8333" y="3009331"/>
            <a:ext cx="2733675" cy="30718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57901" y="6223380"/>
            <a:ext cx="2734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Avulsion fracture of radius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7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93237"/>
            <a:ext cx="9720072" cy="149961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975" y="2084832"/>
            <a:ext cx="9720073" cy="4572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examination :</a:t>
            </a:r>
          </a:p>
          <a:p>
            <a:pPr lvl="2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Palpation of limb reveals swelling , </a:t>
            </a:r>
          </a:p>
          <a:p>
            <a:pPr lvl="2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 and crepitation</a:t>
            </a:r>
          </a:p>
          <a:p>
            <a:pPr lvl="2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Reluctant to move the limb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imaging :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craniocaudal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lateral radiographs of affected radius  and ulna are required  to assess the extent of bone and soft tissue injury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656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TREATMENT 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621126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fracture is at the distal third of the radius, full limb cast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elbow joint provide satisfactory result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fixation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alongwith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some form of external support is usually effective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Transfixation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be used except in cases of proximal radial fracture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mid shaft fractures,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transfixation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along with modified Thomas splint provides  satisfa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tory result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conventional and compression plating can be used for repair of Radial fracture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349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479</TotalTime>
  <Words>815</Words>
  <Application>Microsoft Office PowerPoint</Application>
  <PresentationFormat>Widescreen</PresentationFormat>
  <Paragraphs>133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Algerian</vt:lpstr>
      <vt:lpstr>Arial</vt:lpstr>
      <vt:lpstr>Times New Roman</vt:lpstr>
      <vt:lpstr>Tw Cen MT</vt:lpstr>
      <vt:lpstr>Tw Cen MT Condensed</vt:lpstr>
      <vt:lpstr>Wingdings</vt:lpstr>
      <vt:lpstr>Wingdings 3</vt:lpstr>
      <vt:lpstr>Integral</vt:lpstr>
      <vt:lpstr>Internal immobilization of fracture</vt:lpstr>
      <vt:lpstr>HUMERAL FRACTURE</vt:lpstr>
      <vt:lpstr>HUMERAL DIAPHYSEAL FRACTURE</vt:lpstr>
      <vt:lpstr>DIAGNOSIS</vt:lpstr>
      <vt:lpstr>SURGICAL TREATMENT</vt:lpstr>
      <vt:lpstr>SUPRACONDYLAR FRACTURES</vt:lpstr>
      <vt:lpstr>RADIAL AND ULNAR FRACTURE</vt:lpstr>
      <vt:lpstr>DIAGNOSIS</vt:lpstr>
      <vt:lpstr>SURGICAL TREATMENT </vt:lpstr>
      <vt:lpstr>Femoral fractures</vt:lpstr>
      <vt:lpstr>.</vt:lpstr>
      <vt:lpstr>DIAGNOSIS </vt:lpstr>
      <vt:lpstr>Surgical techniques</vt:lpstr>
      <vt:lpstr> For metaphyseal fractures</vt:lpstr>
      <vt:lpstr>For intertrochanteric fractures</vt:lpstr>
      <vt:lpstr>Complications of fracture and repair</vt:lpstr>
      <vt:lpstr>CONT.</vt:lpstr>
      <vt:lpstr>  Failure of implants </vt:lpstr>
      <vt:lpstr>Malunion (Angular deformity)</vt:lpstr>
      <vt:lpstr>Delayed union / Non-union</vt:lpstr>
      <vt:lpstr>Cont.</vt:lpstr>
    </vt:vector>
  </TitlesOfParts>
  <Company>by adguard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Archana</cp:lastModifiedBy>
  <cp:revision>111</cp:revision>
  <dcterms:created xsi:type="dcterms:W3CDTF">2018-09-21T09:10:33Z</dcterms:created>
  <dcterms:modified xsi:type="dcterms:W3CDTF">2020-12-11T11:42:04Z</dcterms:modified>
</cp:coreProperties>
</file>