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sldIdLst>
    <p:sldId id="256" r:id="rId2"/>
    <p:sldId id="257" r:id="rId3"/>
    <p:sldId id="259" r:id="rId4"/>
    <p:sldId id="261" r:id="rId5"/>
    <p:sldId id="262" r:id="rId6"/>
    <p:sldId id="263" r:id="rId7"/>
    <p:sldId id="264" r:id="rId8"/>
    <p:sldId id="265" r:id="rId9"/>
    <p:sldId id="266" r:id="rId10"/>
    <p:sldId id="267" r:id="rId11"/>
    <p:sldId id="273" r:id="rId12"/>
    <p:sldId id="295"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100" d="100"/>
          <a:sy n="100" d="100"/>
        </p:scale>
        <p:origin x="94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7008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2527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9069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460434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26643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5242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7108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6769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189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027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7425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26579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9124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0429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861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264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4137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D8BD707-D9CF-40AE-B4C6-C98DA3205C09}" type="datetimeFigureOut">
              <a:rPr lang="en-US" smtClean="0"/>
              <a:pPr/>
              <a:t>12/11/2020</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70208709"/>
      </p:ext>
    </p:extLst>
  </p:cSld>
  <p:clrMap bg1="dk1" tx1="lt1" bg2="dk2" tx2="lt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 id="2147483917" r:id="rId12"/>
    <p:sldLayoutId id="2147483918" r:id="rId13"/>
    <p:sldLayoutId id="2147483919" r:id="rId14"/>
    <p:sldLayoutId id="2147483920" r:id="rId15"/>
    <p:sldLayoutId id="2147483921" r:id="rId16"/>
    <p:sldLayoutId id="2147483922"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19400" y="4724400"/>
            <a:ext cx="6163768" cy="2034181"/>
          </a:xfrm>
        </p:spPr>
        <p:txBody>
          <a:bodyPr>
            <a:noAutofit/>
          </a:bodyPr>
          <a:lstStyle/>
          <a:p>
            <a:pPr>
              <a:lnSpc>
                <a:spcPct val="115000"/>
              </a:lnSpc>
              <a:spcAft>
                <a:spcPts val="1000"/>
              </a:spcAft>
            </a:pPr>
            <a:r>
              <a:rPr lang="en-IN" sz="2000" dirty="0" err="1" smtClean="0">
                <a:solidFill>
                  <a:schemeClr val="tx2"/>
                </a:solidFill>
                <a:ea typeface="Times New Roman"/>
                <a:cs typeface="Mangal"/>
              </a:rPr>
              <a:t>Dr.</a:t>
            </a:r>
            <a:r>
              <a:rPr lang="en-IN" sz="2000" dirty="0" smtClean="0">
                <a:solidFill>
                  <a:schemeClr val="tx2"/>
                </a:solidFill>
                <a:ea typeface="Times New Roman"/>
                <a:cs typeface="Mangal"/>
              </a:rPr>
              <a:t> Archana </a:t>
            </a:r>
            <a:r>
              <a:rPr lang="en-IN" sz="2000" dirty="0" err="1" smtClean="0">
                <a:solidFill>
                  <a:schemeClr val="tx2"/>
                </a:solidFill>
                <a:ea typeface="Times New Roman"/>
                <a:cs typeface="Mangal"/>
              </a:rPr>
              <a:t>Kumari</a:t>
            </a:r>
            <a:r>
              <a:rPr lang="en-IN" sz="2000" dirty="0" smtClean="0">
                <a:solidFill>
                  <a:schemeClr val="tx2"/>
                </a:solidFill>
                <a:ea typeface="Times New Roman"/>
                <a:cs typeface="Mangal"/>
              </a:rPr>
              <a:t/>
            </a:r>
            <a:br>
              <a:rPr lang="en-IN" sz="2000" dirty="0" smtClean="0">
                <a:solidFill>
                  <a:schemeClr val="tx2"/>
                </a:solidFill>
                <a:ea typeface="Times New Roman"/>
                <a:cs typeface="Mangal"/>
              </a:rPr>
            </a:br>
            <a:r>
              <a:rPr lang="en-IN" sz="2000" dirty="0" err="1" smtClean="0">
                <a:ea typeface="Times New Roman"/>
                <a:cs typeface="Mangal"/>
              </a:rPr>
              <a:t>Asstt</a:t>
            </a:r>
            <a:r>
              <a:rPr lang="en-IN" sz="2000" dirty="0" smtClean="0">
                <a:ea typeface="Times New Roman"/>
                <a:cs typeface="Mangal"/>
              </a:rPr>
              <a:t>. </a:t>
            </a:r>
            <a:r>
              <a:rPr lang="en-IN" sz="2000" dirty="0" err="1" smtClean="0">
                <a:ea typeface="Times New Roman"/>
                <a:cs typeface="Mangal"/>
              </a:rPr>
              <a:t>Prof.</a:t>
            </a:r>
            <a:r>
              <a:rPr lang="en-IN" sz="2000" dirty="0" smtClean="0">
                <a:ea typeface="Times New Roman"/>
                <a:cs typeface="Mangal"/>
              </a:rPr>
              <a:t> cum Junior Scientist</a:t>
            </a:r>
            <a:br>
              <a:rPr lang="en-IN" sz="2000" dirty="0" smtClean="0">
                <a:ea typeface="Times New Roman"/>
                <a:cs typeface="Mangal"/>
              </a:rPr>
            </a:br>
            <a:r>
              <a:rPr lang="en-IN" sz="2000" dirty="0" smtClean="0">
                <a:ea typeface="Times New Roman"/>
                <a:cs typeface="Mangal"/>
              </a:rPr>
              <a:t>Veterinary Surgery and Radiology</a:t>
            </a:r>
            <a:br>
              <a:rPr lang="en-IN" sz="2000" dirty="0" smtClean="0">
                <a:ea typeface="Times New Roman"/>
                <a:cs typeface="Mangal"/>
              </a:rPr>
            </a:br>
            <a:r>
              <a:rPr lang="en-IN" sz="2000" dirty="0" smtClean="0">
                <a:ea typeface="Times New Roman"/>
                <a:cs typeface="Mangal"/>
              </a:rPr>
              <a:t>BVC, BASU, Patna</a:t>
            </a:r>
            <a:endParaRPr lang="en-IN" sz="2000" dirty="0">
              <a:solidFill>
                <a:schemeClr val="tx2"/>
              </a:solidFill>
            </a:endParaRPr>
          </a:p>
        </p:txBody>
      </p:sp>
      <p:sp>
        <p:nvSpPr>
          <p:cNvPr id="3" name="Subtitle 2"/>
          <p:cNvSpPr>
            <a:spLocks noGrp="1"/>
          </p:cNvSpPr>
          <p:nvPr>
            <p:ph type="subTitle" idx="1"/>
          </p:nvPr>
        </p:nvSpPr>
        <p:spPr>
          <a:xfrm>
            <a:off x="838200" y="1600200"/>
            <a:ext cx="7696200" cy="1559635"/>
          </a:xfrm>
        </p:spPr>
        <p:txBody>
          <a:bodyPr>
            <a:noAutofit/>
          </a:bodyPr>
          <a:lstStyle/>
          <a:p>
            <a:pPr algn="ctr"/>
            <a:r>
              <a:rPr lang="en-IN" sz="4000" dirty="0" smtClean="0">
                <a:solidFill>
                  <a:schemeClr val="tx2"/>
                </a:solidFill>
                <a:latin typeface="Times New Roman"/>
                <a:ea typeface="Times New Roman"/>
                <a:cs typeface="Mangal"/>
              </a:rPr>
              <a:t>Dislocations – I</a:t>
            </a:r>
          </a:p>
          <a:p>
            <a:pPr algn="ctr"/>
            <a:r>
              <a:rPr lang="en-IN" sz="4000" dirty="0" smtClean="0">
                <a:solidFill>
                  <a:schemeClr val="tx2"/>
                </a:solidFill>
                <a:latin typeface="Times New Roman"/>
                <a:ea typeface="Times New Roman"/>
                <a:cs typeface="Mangal"/>
              </a:rPr>
              <a:t>(</a:t>
            </a:r>
            <a:r>
              <a:rPr lang="en-IN" sz="4000" dirty="0" err="1" smtClean="0">
                <a:solidFill>
                  <a:schemeClr val="tx2"/>
                </a:solidFill>
                <a:latin typeface="Times New Roman"/>
                <a:ea typeface="Times New Roman"/>
                <a:cs typeface="Mangal"/>
              </a:rPr>
              <a:t>Luxations</a:t>
            </a:r>
            <a:r>
              <a:rPr lang="en-IN" sz="4000" dirty="0">
                <a:solidFill>
                  <a:schemeClr val="tx2"/>
                </a:solidFill>
                <a:latin typeface="Times New Roman"/>
                <a:ea typeface="Times New Roman"/>
                <a:cs typeface="Mangal"/>
              </a:rPr>
              <a:t>)</a:t>
            </a:r>
            <a:endParaRPr lang="en-IN" sz="40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1771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6830490" cy="995082"/>
          </a:xfrm>
        </p:spPr>
        <p:txBody>
          <a:bodyPr>
            <a:normAutofit fontScale="90000"/>
          </a:bodyPr>
          <a:lstStyle/>
          <a:p>
            <a:r>
              <a:rPr lang="en-IN" dirty="0"/>
              <a:t>Differential Diagnosis</a:t>
            </a:r>
            <a:br>
              <a:rPr lang="en-IN" dirty="0"/>
            </a:br>
            <a:endParaRPr lang="en-IN" dirty="0"/>
          </a:p>
        </p:txBody>
      </p:sp>
      <p:sp>
        <p:nvSpPr>
          <p:cNvPr id="3" name="Content Placeholder 2"/>
          <p:cNvSpPr>
            <a:spLocks noGrp="1"/>
          </p:cNvSpPr>
          <p:nvPr>
            <p:ph idx="1"/>
          </p:nvPr>
        </p:nvSpPr>
        <p:spPr>
          <a:xfrm>
            <a:off x="395785" y="1299882"/>
            <a:ext cx="8229600" cy="4953000"/>
          </a:xfrm>
        </p:spPr>
        <p:txBody>
          <a:bodyPr>
            <a:noAutofit/>
          </a:bodyPr>
          <a:lstStyle/>
          <a:p>
            <a:r>
              <a:rPr lang="en-IN" sz="2400" dirty="0">
                <a:latin typeface="Times New Roman" panose="02020603050405020304" pitchFamily="18" charset="0"/>
                <a:cs typeface="Times New Roman" panose="02020603050405020304" pitchFamily="18" charset="0"/>
              </a:rPr>
              <a:t>Differential diagnosis between fracture and dislocation </a:t>
            </a:r>
            <a:r>
              <a:rPr lang="en-IN" sz="2400" dirty="0" smtClean="0">
                <a:latin typeface="Times New Roman" panose="02020603050405020304" pitchFamily="18" charset="0"/>
                <a:cs typeface="Times New Roman" panose="02020603050405020304" pitchFamily="18" charset="0"/>
              </a:rPr>
              <a:t>are:</a:t>
            </a:r>
          </a:p>
          <a:p>
            <a:r>
              <a:rPr lang="en-IN" sz="2400" dirty="0" smtClean="0">
                <a:latin typeface="Times New Roman" panose="02020603050405020304" pitchFamily="18" charset="0"/>
                <a:cs typeface="Times New Roman" panose="02020603050405020304" pitchFamily="18" charset="0"/>
              </a:rPr>
              <a:t>1. </a:t>
            </a:r>
            <a:r>
              <a:rPr lang="en-IN" sz="2400" dirty="0">
                <a:latin typeface="Times New Roman" panose="02020603050405020304" pitchFamily="18" charset="0"/>
                <a:cs typeface="Times New Roman" panose="02020603050405020304" pitchFamily="18" charset="0"/>
              </a:rPr>
              <a:t>the pain due to dislocation is constant; there is no period of </a:t>
            </a:r>
            <a:r>
              <a:rPr lang="en-IN" sz="2400" dirty="0">
                <a:solidFill>
                  <a:srgbClr val="FF0000"/>
                </a:solidFill>
                <a:latin typeface="Times New Roman" panose="02020603050405020304" pitchFamily="18" charset="0"/>
                <a:cs typeface="Times New Roman" panose="02020603050405020304" pitchFamily="18" charset="0"/>
              </a:rPr>
              <a:t>numbness </a:t>
            </a:r>
            <a:r>
              <a:rPr lang="en-IN" sz="2400" dirty="0">
                <a:latin typeface="Times New Roman" panose="02020603050405020304" pitchFamily="18" charset="0"/>
                <a:cs typeface="Times New Roman" panose="02020603050405020304" pitchFamily="18" charset="0"/>
              </a:rPr>
              <a:t>as in fracture.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2.The </a:t>
            </a:r>
            <a:r>
              <a:rPr lang="en-IN" sz="2400" dirty="0">
                <a:latin typeface="Times New Roman" panose="02020603050405020304" pitchFamily="18" charset="0"/>
                <a:cs typeface="Times New Roman" panose="02020603050405020304" pitchFamily="18" charset="0"/>
              </a:rPr>
              <a:t>tenderness present in dislocation is less intense and more diffuse than it is in a fracture</a:t>
            </a:r>
            <a:r>
              <a:rPr lang="en-IN" sz="2400" dirty="0" smtClean="0">
                <a:latin typeface="Times New Roman" panose="02020603050405020304" pitchFamily="18" charset="0"/>
                <a:cs typeface="Times New Roman" panose="02020603050405020304" pitchFamily="18" charset="0"/>
              </a:rPr>
              <a:t>.</a:t>
            </a:r>
          </a:p>
          <a:p>
            <a:r>
              <a:rPr lang="en-IN" sz="2400" dirty="0" smtClean="0">
                <a:latin typeface="Times New Roman" panose="02020603050405020304" pitchFamily="18" charset="0"/>
                <a:cs typeface="Times New Roman" panose="02020603050405020304" pitchFamily="18" charset="0"/>
              </a:rPr>
              <a:t>3. </a:t>
            </a:r>
            <a:r>
              <a:rPr lang="en-IN" sz="2400" dirty="0">
                <a:latin typeface="Times New Roman" panose="02020603050405020304" pitchFamily="18" charset="0"/>
                <a:cs typeface="Times New Roman" panose="02020603050405020304" pitchFamily="18" charset="0"/>
              </a:rPr>
              <a:t>In fracture, when the concerned extremities are moved there is </a:t>
            </a:r>
            <a:r>
              <a:rPr lang="en-IN" sz="2400" dirty="0">
                <a:solidFill>
                  <a:srgbClr val="00B050"/>
                </a:solidFill>
                <a:latin typeface="Times New Roman" panose="02020603050405020304" pitchFamily="18" charset="0"/>
                <a:cs typeface="Times New Roman" panose="02020603050405020304" pitchFamily="18" charset="0"/>
              </a:rPr>
              <a:t>crepitation, </a:t>
            </a:r>
            <a:r>
              <a:rPr lang="en-IN" sz="2400" dirty="0">
                <a:latin typeface="Times New Roman" panose="02020603050405020304" pitchFamily="18" charset="0"/>
                <a:cs typeface="Times New Roman" panose="02020603050405020304" pitchFamily="18" charset="0"/>
              </a:rPr>
              <a:t>whereas in dislocation there is rather a </a:t>
            </a:r>
            <a:r>
              <a:rPr lang="en-IN" sz="2400" dirty="0">
                <a:solidFill>
                  <a:srgbClr val="00B050"/>
                </a:solidFill>
                <a:latin typeface="Times New Roman" panose="02020603050405020304" pitchFamily="18" charset="0"/>
                <a:cs typeface="Times New Roman" panose="02020603050405020304" pitchFamily="18" charset="0"/>
              </a:rPr>
              <a:t>rocking noise</a:t>
            </a:r>
            <a:r>
              <a:rPr lang="en-IN" sz="2400" dirty="0">
                <a:latin typeface="Times New Roman" panose="02020603050405020304" pitchFamily="18" charset="0"/>
                <a:cs typeface="Times New Roman" panose="02020603050405020304" pitchFamily="18" charset="0"/>
              </a:rPr>
              <a:t>. In dislocation crepitation is absent unless there is associated fracture also. (Sometimes, however, a fracture and dislocation may occur together involving the same bones.)</a:t>
            </a:r>
          </a:p>
          <a:p>
            <a:r>
              <a:rPr lang="en-IN" sz="2400" dirty="0">
                <a:latin typeface="Times New Roman" panose="02020603050405020304" pitchFamily="18" charset="0"/>
                <a:cs typeface="Times New Roman" panose="02020603050405020304" pitchFamily="18" charset="0"/>
              </a:rPr>
              <a:t>	4. A fracture when reduced </a:t>
            </a:r>
            <a:r>
              <a:rPr lang="en-IN" sz="2400" dirty="0">
                <a:solidFill>
                  <a:srgbClr val="00B050"/>
                </a:solidFill>
                <a:latin typeface="Times New Roman" panose="02020603050405020304" pitchFamily="18" charset="0"/>
                <a:cs typeface="Times New Roman" panose="02020603050405020304" pitchFamily="18" charset="0"/>
              </a:rPr>
              <a:t>recurs immediately </a:t>
            </a:r>
            <a:r>
              <a:rPr lang="en-IN" sz="2400" dirty="0">
                <a:latin typeface="Times New Roman" panose="02020603050405020304" pitchFamily="18" charset="0"/>
                <a:cs typeface="Times New Roman" panose="02020603050405020304" pitchFamily="18" charset="0"/>
              </a:rPr>
              <a:t>unless properly supported. A dislocation once reduced has very </a:t>
            </a:r>
            <a:r>
              <a:rPr lang="en-IN" sz="2400" dirty="0">
                <a:solidFill>
                  <a:srgbClr val="00B050"/>
                </a:solidFill>
                <a:latin typeface="Times New Roman" panose="02020603050405020304" pitchFamily="18" charset="0"/>
                <a:cs typeface="Times New Roman" panose="02020603050405020304" pitchFamily="18" charset="0"/>
              </a:rPr>
              <a:t>little tendency to re-occur </a:t>
            </a:r>
            <a:r>
              <a:rPr lang="en-IN" sz="2400" dirty="0">
                <a:latin typeface="Times New Roman" panose="02020603050405020304" pitchFamily="18" charset="0"/>
                <a:cs typeface="Times New Roman" panose="02020603050405020304" pitchFamily="18" charset="0"/>
              </a:rPr>
              <a:t>provided rest is given.</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469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7924800" cy="6172200"/>
          </a:xfrm>
        </p:spPr>
        <p:txBody>
          <a:bodyPr>
            <a:normAutofit/>
          </a:bodyPr>
          <a:lstStyle/>
          <a:p>
            <a:r>
              <a:rPr lang="en-IN" sz="2400" dirty="0" smtClean="0">
                <a:latin typeface="Times New Roman" panose="02020603050405020304" pitchFamily="18" charset="0"/>
                <a:cs typeface="Times New Roman" panose="02020603050405020304" pitchFamily="18" charset="0"/>
              </a:rPr>
              <a:t>5. </a:t>
            </a:r>
            <a:r>
              <a:rPr lang="en-IN" sz="2400" dirty="0">
                <a:latin typeface="Times New Roman" panose="02020603050405020304" pitchFamily="18" charset="0"/>
                <a:cs typeface="Times New Roman" panose="02020603050405020304" pitchFamily="18" charset="0"/>
              </a:rPr>
              <a:t>A rather constant muscle spasm and rigidity about the injured part is maintained in </a:t>
            </a:r>
            <a:r>
              <a:rPr lang="en-IN" sz="2400" dirty="0" smtClean="0">
                <a:latin typeface="Times New Roman" panose="02020603050405020304" pitchFamily="18" charset="0"/>
                <a:cs typeface="Times New Roman" panose="02020603050405020304" pitchFamily="18" charset="0"/>
              </a:rPr>
              <a:t>dislocation</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6. The local symptoms of dislocation are noticed in the </a:t>
            </a:r>
            <a:r>
              <a:rPr lang="en-IN" sz="2400" dirty="0" err="1" smtClean="0">
                <a:latin typeface="Times New Roman" panose="02020603050405020304" pitchFamily="18" charset="0"/>
                <a:cs typeface="Times New Roman" panose="02020603050405020304" pitchFamily="18" charset="0"/>
              </a:rPr>
              <a:t>viscinity</a:t>
            </a:r>
            <a:r>
              <a:rPr lang="en-IN" sz="2400" dirty="0" smtClean="0">
                <a:latin typeface="Times New Roman" panose="02020603050405020304" pitchFamily="18" charset="0"/>
                <a:cs typeface="Times New Roman" panose="02020603050405020304" pitchFamily="18" charset="0"/>
              </a:rPr>
              <a:t> of a joint. In fracture it need not be so, unless it is close to the joint.</a:t>
            </a:r>
          </a:p>
          <a:p>
            <a:r>
              <a:rPr lang="en-IN" sz="2400" dirty="0" smtClean="0">
                <a:latin typeface="Times New Roman" panose="02020603050405020304" pitchFamily="18" charset="0"/>
                <a:cs typeface="Times New Roman" panose="02020603050405020304" pitchFamily="18" charset="0"/>
              </a:rPr>
              <a:t>	7. The normal appearance of the joint is altered in dislocation. For example, in the posterior dislocation of the elbow joint when the olecranon  is displaced from the corresponding fossa of the </a:t>
            </a:r>
            <a:r>
              <a:rPr lang="en-IN" sz="2400" dirty="0" err="1" smtClean="0">
                <a:latin typeface="Times New Roman" panose="02020603050405020304" pitchFamily="18" charset="0"/>
                <a:cs typeface="Times New Roman" panose="02020603050405020304" pitchFamily="18" charset="0"/>
              </a:rPr>
              <a:t>humerus</a:t>
            </a:r>
            <a:r>
              <a:rPr lang="en-IN" sz="2400" dirty="0" smtClean="0">
                <a:latin typeface="Times New Roman" panose="02020603050405020304" pitchFamily="18" charset="0"/>
                <a:cs typeface="Times New Roman" panose="02020603050405020304" pitchFamily="18" charset="0"/>
              </a:rPr>
              <a:t> the usual triangular relationship between the olecranon and the condyles of the </a:t>
            </a:r>
            <a:r>
              <a:rPr lang="en-IN" sz="2400" dirty="0" err="1" smtClean="0">
                <a:latin typeface="Times New Roman" panose="02020603050405020304" pitchFamily="18" charset="0"/>
                <a:cs typeface="Times New Roman" panose="02020603050405020304" pitchFamily="18" charset="0"/>
              </a:rPr>
              <a:t>humerus</a:t>
            </a:r>
            <a:r>
              <a:rPr lang="en-IN" sz="2400" dirty="0" smtClean="0">
                <a:latin typeface="Times New Roman" panose="02020603050405020304" pitchFamily="18" charset="0"/>
                <a:cs typeface="Times New Roman" panose="02020603050405020304" pitchFamily="18" charset="0"/>
              </a:rPr>
              <a:t> is altered.</a:t>
            </a:r>
          </a:p>
          <a:p>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9484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a:xfrm>
            <a:off x="990600" y="1853248"/>
            <a:ext cx="6711654" cy="4195481"/>
          </a:xfrm>
        </p:spPr>
        <p:txBody>
          <a:bodyPr/>
          <a:lstStyle/>
          <a:p>
            <a:r>
              <a:rPr lang="en-IN" sz="2400" dirty="0">
                <a:latin typeface="Times New Roman" panose="02020603050405020304" pitchFamily="18" charset="0"/>
                <a:cs typeface="Times New Roman" panose="02020603050405020304" pitchFamily="18" charset="0"/>
              </a:rPr>
              <a:t>	8. In dislocation the limb is often fixed in a particular posture and movement is generally restricted; abnormal and free mobility is characteristic of fracture.</a:t>
            </a:r>
          </a:p>
          <a:p>
            <a:r>
              <a:rPr lang="en-IN" sz="2400" dirty="0">
                <a:latin typeface="Times New Roman" panose="02020603050405020304" pitchFamily="18" charset="0"/>
                <a:cs typeface="Times New Roman" panose="02020603050405020304" pitchFamily="18" charset="0"/>
              </a:rPr>
              <a:t>	9. The abnormal posture of the limb is fairly suggestive of the type of dislocation.</a:t>
            </a:r>
          </a:p>
          <a:p>
            <a:r>
              <a:rPr lang="en-IN" sz="2400" dirty="0">
                <a:latin typeface="Times New Roman" panose="02020603050405020304" pitchFamily="18" charset="0"/>
                <a:cs typeface="Times New Roman" panose="02020603050405020304" pitchFamily="18" charset="0"/>
              </a:rPr>
              <a:t>	10. Radiography or </a:t>
            </a:r>
            <a:r>
              <a:rPr lang="en-IN" sz="2400" dirty="0" err="1">
                <a:latin typeface="Times New Roman" panose="02020603050405020304" pitchFamily="18" charset="0"/>
                <a:cs typeface="Times New Roman" panose="02020603050405020304" pitchFamily="18" charset="0"/>
              </a:rPr>
              <a:t>fluorosecopy</a:t>
            </a:r>
            <a:r>
              <a:rPr lang="en-IN" sz="2400" dirty="0">
                <a:latin typeface="Times New Roman" panose="02020603050405020304" pitchFamily="18" charset="0"/>
                <a:cs typeface="Times New Roman" panose="02020603050405020304" pitchFamily="18" charset="0"/>
              </a:rPr>
              <a:t> may be necessary to confirm the diagnosis in certain cases.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714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PROGNOSIS</a:t>
            </a:r>
            <a:br>
              <a:rPr lang="en-IN" dirty="0"/>
            </a:br>
            <a:endParaRPr lang="en-IN" dirty="0"/>
          </a:p>
        </p:txBody>
      </p:sp>
      <p:sp>
        <p:nvSpPr>
          <p:cNvPr id="3" name="Content Placeholder 2"/>
          <p:cNvSpPr>
            <a:spLocks noGrp="1"/>
          </p:cNvSpPr>
          <p:nvPr>
            <p:ph idx="1"/>
          </p:nvPr>
        </p:nvSpPr>
        <p:spPr>
          <a:xfrm>
            <a:off x="381000" y="2052925"/>
            <a:ext cx="8382000" cy="4271675"/>
          </a:xfrm>
        </p:spPr>
        <p:txBody>
          <a:bodyPr>
            <a:normAutofit/>
          </a:bodyPr>
          <a:lstStyle/>
          <a:p>
            <a:r>
              <a:rPr lang="en-IN" sz="2400" dirty="0">
                <a:latin typeface="Times New Roman" panose="02020603050405020304" pitchFamily="18" charset="0"/>
                <a:cs typeface="Times New Roman" panose="02020603050405020304" pitchFamily="18" charset="0"/>
              </a:rPr>
              <a:t>The prognosis varies according to the nature of dislocation and the extent of injury to the articular ligaments and other soft tissues. If correction of displacement is delayed, the articular cavity may be filled with blood-tinged inflammatory exudates. </a:t>
            </a:r>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	When a dislocation is not corrected, a “false joint” (</a:t>
            </a:r>
            <a:r>
              <a:rPr lang="en-IN" sz="2400" dirty="0" err="1">
                <a:latin typeface="Times New Roman" panose="02020603050405020304" pitchFamily="18" charset="0"/>
                <a:cs typeface="Times New Roman" panose="02020603050405020304" pitchFamily="18" charset="0"/>
              </a:rPr>
              <a:t>pseudoarthorsis</a:t>
            </a:r>
            <a:r>
              <a:rPr lang="en-IN" sz="2400" dirty="0">
                <a:latin typeface="Times New Roman" panose="02020603050405020304" pitchFamily="18" charset="0"/>
                <a:cs typeface="Times New Roman" panose="02020603050405020304" pitchFamily="18" charset="0"/>
              </a:rPr>
              <a:t>) may form </a:t>
            </a:r>
            <a:endParaRPr lang="en-IN" sz="2400" dirty="0" smtClean="0">
              <a:latin typeface="Times New Roman" panose="02020603050405020304" pitchFamily="18" charset="0"/>
              <a:cs typeface="Times New Roman" panose="02020603050405020304" pitchFamily="18" charset="0"/>
            </a:endParaRPr>
          </a:p>
          <a:p>
            <a:r>
              <a:rPr lang="en-IN" sz="2400" dirty="0">
                <a:latin typeface="Times New Roman" panose="02020603050405020304" pitchFamily="18" charset="0"/>
                <a:cs typeface="Times New Roman" panose="02020603050405020304" pitchFamily="18" charset="0"/>
              </a:rPr>
              <a:t>	When there is an open wound communicating with the joint, it sometimes leads to septic </a:t>
            </a:r>
            <a:r>
              <a:rPr lang="en-IN" sz="2400" dirty="0" err="1" smtClean="0">
                <a:latin typeface="Times New Roman" panose="02020603050405020304" pitchFamily="18" charset="0"/>
                <a:cs typeface="Times New Roman" panose="02020603050405020304" pitchFamily="18" charset="0"/>
              </a:rPr>
              <a:t>arthristis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48061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8382000" cy="3962400"/>
          </a:xfrm>
        </p:spPr>
        <p:txBody>
          <a:bodyPr>
            <a:normAutofit/>
          </a:bodyPr>
          <a:lstStyle/>
          <a:p>
            <a:pPr algn="just">
              <a:lnSpc>
                <a:spcPct val="115000"/>
              </a:lnSpc>
              <a:spcAft>
                <a:spcPts val="1000"/>
              </a:spcAft>
            </a:pPr>
            <a:r>
              <a:rPr lang="en-IN" sz="2400" dirty="0">
                <a:latin typeface="Times New Roman"/>
                <a:ea typeface="Times New Roman"/>
                <a:cs typeface="Mangal"/>
              </a:rPr>
              <a:t>Dislocations (luxation) is the separation of articular surfaces of bones. When there is only a slight change in the relationship of the articular surfaces of bones it is called a partial dislocation or subluxation.</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(The Latin word </a:t>
            </a:r>
            <a:r>
              <a:rPr lang="en-IN" sz="2400" dirty="0" err="1">
                <a:latin typeface="Times New Roman"/>
                <a:ea typeface="Times New Roman"/>
                <a:cs typeface="Mangal"/>
              </a:rPr>
              <a:t>locare</a:t>
            </a:r>
            <a:r>
              <a:rPr lang="en-IN" sz="2400" dirty="0">
                <a:latin typeface="Times New Roman"/>
                <a:ea typeface="Times New Roman"/>
                <a:cs typeface="Mangal"/>
              </a:rPr>
              <a:t> means to place. Dislocation means displacement. The word </a:t>
            </a:r>
            <a:r>
              <a:rPr lang="en-IN" sz="2400" dirty="0" err="1">
                <a:latin typeface="Times New Roman"/>
                <a:ea typeface="Times New Roman"/>
                <a:cs typeface="Mangal"/>
              </a:rPr>
              <a:t>luare</a:t>
            </a:r>
            <a:r>
              <a:rPr lang="en-IN" sz="2400" dirty="0">
                <a:latin typeface="Times New Roman"/>
                <a:ea typeface="Times New Roman"/>
                <a:cs typeface="Mangal"/>
              </a:rPr>
              <a:t> in Latin means to dislocate and hence luxation means dislocation.) </a:t>
            </a:r>
            <a:endParaRPr lang="en-IN" sz="2800" dirty="0">
              <a:ea typeface="Times New Roman"/>
              <a:cs typeface="Mangal"/>
            </a:endParaRPr>
          </a:p>
          <a:p>
            <a:endParaRPr lang="en-IN" sz="2400" dirty="0"/>
          </a:p>
        </p:txBody>
      </p:sp>
    </p:spTree>
    <p:extLst>
      <p:ext uri="{BB962C8B-B14F-4D97-AF65-F5344CB8AC3E}">
        <p14:creationId xmlns:p14="http://schemas.microsoft.com/office/powerpoint/2010/main" val="195795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67936"/>
          </a:xfrm>
        </p:spPr>
        <p:txBody>
          <a:bodyPr>
            <a:normAutofit fontScale="90000"/>
          </a:bodyPr>
          <a:lstStyle/>
          <a:p>
            <a:pPr algn="just">
              <a:lnSpc>
                <a:spcPct val="115000"/>
              </a:lnSpc>
              <a:spcAft>
                <a:spcPts val="1000"/>
              </a:spcAft>
            </a:pPr>
            <a:r>
              <a:rPr lang="en-IN" dirty="0">
                <a:latin typeface="Times New Roman"/>
                <a:ea typeface="Times New Roman"/>
                <a:cs typeface="Mangal"/>
              </a:rPr>
              <a:t>CLASSIFICATION</a:t>
            </a:r>
            <a:r>
              <a:rPr lang="en-IN" sz="3600" dirty="0">
                <a:ea typeface="Times New Roman"/>
                <a:cs typeface="Mangal"/>
              </a:rPr>
              <a:t/>
            </a:r>
            <a:br>
              <a:rPr lang="en-IN" sz="3600" dirty="0">
                <a:ea typeface="Times New Roman"/>
                <a:cs typeface="Mangal"/>
              </a:rPr>
            </a:br>
            <a:endParaRPr lang="en-IN" dirty="0"/>
          </a:p>
        </p:txBody>
      </p:sp>
      <p:sp>
        <p:nvSpPr>
          <p:cNvPr id="3" name="Content Placeholder 2"/>
          <p:cNvSpPr>
            <a:spLocks noGrp="1"/>
          </p:cNvSpPr>
          <p:nvPr>
            <p:ph idx="1"/>
          </p:nvPr>
        </p:nvSpPr>
        <p:spPr>
          <a:xfrm>
            <a:off x="516340" y="1853736"/>
            <a:ext cx="8229600" cy="4928064"/>
          </a:xfrm>
        </p:spPr>
        <p:txBody>
          <a:bodyPr>
            <a:normAutofit/>
          </a:bodyPr>
          <a:lstStyle/>
          <a:p>
            <a:pPr algn="just">
              <a:lnSpc>
                <a:spcPct val="115000"/>
              </a:lnSpc>
              <a:spcAft>
                <a:spcPts val="1000"/>
              </a:spcAft>
            </a:pPr>
            <a:r>
              <a:rPr lang="en-IN" sz="2400" dirty="0">
                <a:latin typeface="Times New Roman"/>
                <a:ea typeface="Times New Roman"/>
                <a:cs typeface="Mangal"/>
              </a:rPr>
              <a:t>1. Complete dislocation: A dislocation in which the articular surfaces are completely separated.</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2. Partial dislocation (Incomplete luxation; or subluxation): When some parts of the articular surfaces are still in contact.</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3. Acute (recent) luxation: When it is of recent occurrence. </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4. Chronic luxation: A dislocation that has been in existence for a long time.</a:t>
            </a:r>
            <a:endParaRPr lang="en-IN" sz="2800" dirty="0">
              <a:ea typeface="Times New Roman"/>
              <a:cs typeface="Mangal"/>
            </a:endParaRPr>
          </a:p>
          <a:p>
            <a:pPr marL="0" indent="0" algn="just">
              <a:lnSpc>
                <a:spcPct val="115000"/>
              </a:lnSpc>
              <a:spcAft>
                <a:spcPts val="1000"/>
              </a:spcAft>
              <a:buNone/>
            </a:pPr>
            <a:endParaRPr lang="en-IN" sz="2400" dirty="0"/>
          </a:p>
        </p:txBody>
      </p:sp>
    </p:spTree>
    <p:extLst>
      <p:ext uri="{BB962C8B-B14F-4D97-AF65-F5344CB8AC3E}">
        <p14:creationId xmlns:p14="http://schemas.microsoft.com/office/powerpoint/2010/main" val="3243616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229600" cy="5821363"/>
          </a:xfrm>
        </p:spPr>
        <p:txBody>
          <a:bodyPr>
            <a:normAutofit/>
          </a:bodyPr>
          <a:lstStyle/>
          <a:p>
            <a:pPr algn="just">
              <a:lnSpc>
                <a:spcPct val="115000"/>
              </a:lnSpc>
              <a:spcAft>
                <a:spcPts val="1000"/>
              </a:spcAft>
            </a:pPr>
            <a:r>
              <a:rPr lang="en-IN" sz="2400" dirty="0">
                <a:latin typeface="Times New Roman"/>
                <a:ea typeface="Times New Roman"/>
                <a:cs typeface="Mangal"/>
              </a:rPr>
              <a:t>5. Recurrent luxation: Showing recurrence after correction of an earlier occurrence.</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6. Simple (closed) luxation When there is no open wound communicating with the joint.</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7. Compound luxation: When the joint communicates with the external air through a penetrating wound.</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8. Complicated luxation: When luxation is associated with other important injuries like fracture.</a:t>
            </a:r>
            <a:endParaRPr lang="en-IN" sz="2800" dirty="0">
              <a:ea typeface="Times New Roman"/>
              <a:cs typeface="Mangal"/>
            </a:endParaRPr>
          </a:p>
          <a:p>
            <a:endParaRPr lang="en-IN" sz="2400" dirty="0"/>
          </a:p>
        </p:txBody>
      </p:sp>
    </p:spTree>
    <p:extLst>
      <p:ext uri="{BB962C8B-B14F-4D97-AF65-F5344CB8AC3E}">
        <p14:creationId xmlns:p14="http://schemas.microsoft.com/office/powerpoint/2010/main" val="556529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229600" cy="4876800"/>
          </a:xfrm>
        </p:spPr>
        <p:txBody>
          <a:bodyPr>
            <a:noAutofit/>
          </a:bodyPr>
          <a:lstStyle/>
          <a:p>
            <a:pPr algn="just">
              <a:lnSpc>
                <a:spcPct val="115000"/>
              </a:lnSpc>
              <a:spcAft>
                <a:spcPts val="1000"/>
              </a:spcAft>
            </a:pPr>
            <a:r>
              <a:rPr lang="en-IN" sz="2400" dirty="0">
                <a:latin typeface="Times New Roman"/>
                <a:ea typeface="Times New Roman"/>
                <a:cs typeface="Mangal"/>
              </a:rPr>
              <a:t>9. Fracture dislocation: Dislocation combined with fracture of the related bones close to their articular surfaces.</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Examples: Luxation of the vertebral joints are usually combined with fracture of one or more articular processes. Dislocation or hip </a:t>
            </a:r>
            <a:r>
              <a:rPr lang="en-IN" sz="2400" dirty="0" err="1">
                <a:latin typeface="Times New Roman"/>
                <a:ea typeface="Times New Roman"/>
                <a:cs typeface="Mangal"/>
              </a:rPr>
              <a:t>slmultaneously</a:t>
            </a:r>
            <a:r>
              <a:rPr lang="en-IN" sz="2400" dirty="0">
                <a:latin typeface="Times New Roman"/>
                <a:ea typeface="Times New Roman"/>
                <a:cs typeface="Mangal"/>
              </a:rPr>
              <a:t> with fracture of head of femur.</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10. Pathological dislocation: A dislocation resulting from paralysis or some other local pathological lesion.</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(Note: </a:t>
            </a:r>
            <a:r>
              <a:rPr lang="en-IN" sz="2400" dirty="0" err="1">
                <a:latin typeface="Times New Roman"/>
                <a:ea typeface="Times New Roman"/>
                <a:cs typeface="Mangal"/>
              </a:rPr>
              <a:t>Luxations</a:t>
            </a:r>
            <a:r>
              <a:rPr lang="en-IN" sz="2400" dirty="0">
                <a:latin typeface="Times New Roman"/>
                <a:ea typeface="Times New Roman"/>
                <a:cs typeface="Mangal"/>
              </a:rPr>
              <a:t> of immovable joints (</a:t>
            </a:r>
            <a:r>
              <a:rPr lang="en-IN" sz="2400" dirty="0" err="1">
                <a:latin typeface="Times New Roman"/>
                <a:ea typeface="Times New Roman"/>
                <a:cs typeface="Mangal"/>
              </a:rPr>
              <a:t>synarthrosis</a:t>
            </a:r>
            <a:r>
              <a:rPr lang="en-IN" sz="2400" dirty="0">
                <a:latin typeface="Times New Roman"/>
                <a:ea typeface="Times New Roman"/>
                <a:cs typeface="Mangal"/>
              </a:rPr>
              <a:t>) like the </a:t>
            </a:r>
            <a:r>
              <a:rPr lang="en-IN" sz="2400" dirty="0" err="1">
                <a:latin typeface="Times New Roman"/>
                <a:ea typeface="Times New Roman"/>
                <a:cs typeface="Mangal"/>
              </a:rPr>
              <a:t>symphysis</a:t>
            </a:r>
            <a:r>
              <a:rPr lang="en-IN" sz="2400" dirty="0">
                <a:latin typeface="Times New Roman"/>
                <a:ea typeface="Times New Roman"/>
                <a:cs typeface="Mangal"/>
              </a:rPr>
              <a:t> pelvis are commonly referred to as fractures.)</a:t>
            </a:r>
            <a:endParaRPr lang="en-IN" sz="2800" dirty="0">
              <a:ea typeface="Times New Roman"/>
              <a:cs typeface="Mangal"/>
            </a:endParaRPr>
          </a:p>
          <a:p>
            <a:endParaRPr lang="en-IN" sz="2400" dirty="0"/>
          </a:p>
        </p:txBody>
      </p:sp>
    </p:spTree>
    <p:extLst>
      <p:ext uri="{BB962C8B-B14F-4D97-AF65-F5344CB8AC3E}">
        <p14:creationId xmlns:p14="http://schemas.microsoft.com/office/powerpoint/2010/main" val="1190765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Aft>
                <a:spcPts val="1000"/>
              </a:spcAft>
            </a:pPr>
            <a:r>
              <a:rPr lang="en-IN" dirty="0">
                <a:latin typeface="Times New Roman"/>
                <a:ea typeface="Times New Roman"/>
                <a:cs typeface="Mangal"/>
              </a:rPr>
              <a:t>INCIDENCE</a:t>
            </a:r>
            <a:r>
              <a:rPr lang="en-IN" sz="3600" dirty="0">
                <a:ea typeface="Times New Roman"/>
                <a:cs typeface="Mangal"/>
              </a:rPr>
              <a:t/>
            </a:r>
            <a:br>
              <a:rPr lang="en-IN" sz="3600" dirty="0">
                <a:ea typeface="Times New Roman"/>
                <a:cs typeface="Mangal"/>
              </a:rPr>
            </a:br>
            <a:endParaRPr lang="en-IN" dirty="0"/>
          </a:p>
        </p:txBody>
      </p:sp>
      <p:sp>
        <p:nvSpPr>
          <p:cNvPr id="3" name="Content Placeholder 2"/>
          <p:cNvSpPr>
            <a:spLocks noGrp="1"/>
          </p:cNvSpPr>
          <p:nvPr>
            <p:ph idx="1"/>
          </p:nvPr>
        </p:nvSpPr>
        <p:spPr/>
        <p:txBody>
          <a:bodyPr>
            <a:normAutofit/>
          </a:bodyPr>
          <a:lstStyle/>
          <a:p>
            <a:pPr algn="just">
              <a:lnSpc>
                <a:spcPct val="115000"/>
              </a:lnSpc>
              <a:spcAft>
                <a:spcPts val="1000"/>
              </a:spcAft>
            </a:pPr>
            <a:r>
              <a:rPr lang="en-IN" sz="2400" dirty="0">
                <a:latin typeface="Times New Roman"/>
                <a:ea typeface="Times New Roman"/>
                <a:cs typeface="Mangal"/>
              </a:rPr>
              <a:t>Dislocation are not so common when compared to fractures. </a:t>
            </a:r>
            <a:r>
              <a:rPr lang="en-IN" sz="2400" dirty="0" err="1">
                <a:latin typeface="Times New Roman"/>
                <a:ea typeface="Times New Roman"/>
                <a:cs typeface="Mangal"/>
              </a:rPr>
              <a:t>Diarthroidal</a:t>
            </a:r>
            <a:r>
              <a:rPr lang="en-IN" sz="2400" dirty="0">
                <a:latin typeface="Times New Roman"/>
                <a:ea typeface="Times New Roman"/>
                <a:cs typeface="Mangal"/>
              </a:rPr>
              <a:t> joints like hip, shoulder, elbow etc. are more commonly affected. Rare in vertebral joints. The frequency of occurrence of common dislocation in different species are:</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Canine: (1) Hip, (2) shoulder, (3) rarely, phalangeal joints, (4) very rarely, the cervical vertebrae, and (5) other joints</a:t>
            </a:r>
            <a:r>
              <a:rPr lang="en-IN" sz="2400" dirty="0" smtClean="0">
                <a:latin typeface="Times New Roman"/>
                <a:ea typeface="Times New Roman"/>
                <a:cs typeface="Mangal"/>
              </a:rPr>
              <a:t>.</a:t>
            </a:r>
            <a:endParaRPr lang="en-IN" sz="2800" dirty="0">
              <a:ea typeface="Times New Roman"/>
              <a:cs typeface="Mangal"/>
            </a:endParaRPr>
          </a:p>
        </p:txBody>
      </p:sp>
    </p:spTree>
    <p:extLst>
      <p:ext uri="{BB962C8B-B14F-4D97-AF65-F5344CB8AC3E}">
        <p14:creationId xmlns:p14="http://schemas.microsoft.com/office/powerpoint/2010/main" val="3074815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lnSpc>
                <a:spcPct val="115000"/>
              </a:lnSpc>
              <a:spcAft>
                <a:spcPts val="1000"/>
              </a:spcAft>
            </a:pPr>
            <a:r>
              <a:rPr lang="en-IN" dirty="0">
                <a:latin typeface="Times New Roman"/>
                <a:ea typeface="Times New Roman"/>
                <a:cs typeface="Mangal"/>
              </a:rPr>
              <a:t>ETIOLOGY</a:t>
            </a:r>
            <a:r>
              <a:rPr lang="en-IN" sz="3600" dirty="0">
                <a:ea typeface="Times New Roman"/>
                <a:cs typeface="Mangal"/>
              </a:rPr>
              <a:t/>
            </a:r>
            <a:br>
              <a:rPr lang="en-IN" sz="3600" dirty="0">
                <a:ea typeface="Times New Roman"/>
                <a:cs typeface="Mangal"/>
              </a:rPr>
            </a:br>
            <a:endParaRPr lang="en-IN" dirty="0"/>
          </a:p>
        </p:txBody>
      </p:sp>
      <p:sp>
        <p:nvSpPr>
          <p:cNvPr id="3" name="Content Placeholder 2"/>
          <p:cNvSpPr>
            <a:spLocks noGrp="1"/>
          </p:cNvSpPr>
          <p:nvPr>
            <p:ph idx="1"/>
          </p:nvPr>
        </p:nvSpPr>
        <p:spPr>
          <a:xfrm>
            <a:off x="827700" y="2052925"/>
            <a:ext cx="7401900" cy="4195481"/>
          </a:xfrm>
        </p:spPr>
        <p:txBody>
          <a:bodyPr>
            <a:normAutofit/>
          </a:bodyPr>
          <a:lstStyle/>
          <a:p>
            <a:pPr algn="just">
              <a:lnSpc>
                <a:spcPct val="115000"/>
              </a:lnSpc>
              <a:spcAft>
                <a:spcPts val="1000"/>
              </a:spcAft>
            </a:pPr>
            <a:r>
              <a:rPr lang="en-IN" sz="2400" dirty="0">
                <a:latin typeface="Times New Roman"/>
                <a:ea typeface="Times New Roman"/>
                <a:cs typeface="Mangal"/>
              </a:rPr>
              <a:t>1. Direct violence as may be caused during jumping, accidental slipping, etc. (Traumatic dislocation).</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2. Due to some pathological condition affecting the joint, articular ligaments or paralysis of certain muscles (Pathological dislocation).</a:t>
            </a:r>
            <a:endParaRPr lang="en-IN" sz="2800" dirty="0">
              <a:ea typeface="Times New Roman"/>
              <a:cs typeface="Mangal"/>
            </a:endParaRPr>
          </a:p>
          <a:p>
            <a:pPr algn="just">
              <a:lnSpc>
                <a:spcPct val="115000"/>
              </a:lnSpc>
              <a:spcAft>
                <a:spcPts val="1000"/>
              </a:spcAft>
            </a:pPr>
            <a:r>
              <a:rPr lang="en-IN" sz="2400" dirty="0">
                <a:latin typeface="Times New Roman"/>
                <a:ea typeface="Times New Roman"/>
                <a:cs typeface="Mangal"/>
              </a:rPr>
              <a:t>	3. Dislocation sometimes occur congenitally (Congenital dislocation).</a:t>
            </a:r>
            <a:endParaRPr lang="en-IN" sz="2800" dirty="0">
              <a:ea typeface="Times New Roman"/>
              <a:cs typeface="Mangal"/>
            </a:endParaRPr>
          </a:p>
          <a:p>
            <a:endParaRPr lang="en-IN" sz="2400" dirty="0"/>
          </a:p>
        </p:txBody>
      </p:sp>
    </p:spTree>
    <p:extLst>
      <p:ext uri="{BB962C8B-B14F-4D97-AF65-F5344CB8AC3E}">
        <p14:creationId xmlns:p14="http://schemas.microsoft.com/office/powerpoint/2010/main" val="1995984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lnSpc>
                <a:spcPct val="115000"/>
              </a:lnSpc>
              <a:spcAft>
                <a:spcPts val="1000"/>
              </a:spcAft>
            </a:pPr>
            <a:r>
              <a:rPr lang="en-IN" dirty="0">
                <a:latin typeface="Times New Roman"/>
                <a:ea typeface="Times New Roman"/>
                <a:cs typeface="Mangal"/>
              </a:rPr>
              <a:t>PROGNOSIS</a:t>
            </a:r>
            <a:endParaRPr lang="en-IN" sz="3600" dirty="0">
              <a:ea typeface="Times New Roman"/>
              <a:cs typeface="Mangal"/>
            </a:endParaRPr>
          </a:p>
        </p:txBody>
      </p:sp>
      <p:sp>
        <p:nvSpPr>
          <p:cNvPr id="3" name="Content Placeholder 2"/>
          <p:cNvSpPr>
            <a:spLocks noGrp="1"/>
          </p:cNvSpPr>
          <p:nvPr>
            <p:ph idx="1"/>
          </p:nvPr>
        </p:nvSpPr>
        <p:spPr/>
        <p:txBody>
          <a:bodyPr>
            <a:normAutofit/>
          </a:bodyPr>
          <a:lstStyle/>
          <a:p>
            <a:pPr algn="just">
              <a:lnSpc>
                <a:spcPct val="115000"/>
              </a:lnSpc>
              <a:spcAft>
                <a:spcPts val="1000"/>
              </a:spcAft>
            </a:pPr>
            <a:r>
              <a:rPr lang="en-IN" sz="2400" dirty="0">
                <a:latin typeface="Times New Roman"/>
                <a:ea typeface="Times New Roman"/>
                <a:cs typeface="Mangal"/>
              </a:rPr>
              <a:t>In congenital and pathological dislocation the prognosis is unfavourable. In traumatic dislocation the prognosis is guarded.</a:t>
            </a:r>
            <a:endParaRPr lang="en-IN" sz="2800" dirty="0">
              <a:ea typeface="Times New Roman"/>
              <a:cs typeface="Mangal"/>
            </a:endParaRPr>
          </a:p>
        </p:txBody>
      </p:sp>
    </p:spTree>
    <p:extLst>
      <p:ext uri="{BB962C8B-B14F-4D97-AF65-F5344CB8AC3E}">
        <p14:creationId xmlns:p14="http://schemas.microsoft.com/office/powerpoint/2010/main" val="2153065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4419600" cy="762000"/>
          </a:xfrm>
        </p:spPr>
        <p:txBody>
          <a:bodyPr>
            <a:normAutofit fontScale="90000"/>
          </a:bodyPr>
          <a:lstStyle/>
          <a:p>
            <a:pPr algn="just">
              <a:lnSpc>
                <a:spcPct val="115000"/>
              </a:lnSpc>
              <a:spcAft>
                <a:spcPts val="1000"/>
              </a:spcAft>
            </a:pPr>
            <a:r>
              <a:rPr lang="en-IN" dirty="0">
                <a:latin typeface="Times New Roman"/>
                <a:ea typeface="Times New Roman"/>
                <a:cs typeface="Mangal"/>
              </a:rPr>
              <a:t>SYMPTOMS</a:t>
            </a:r>
            <a:r>
              <a:rPr lang="en-IN" sz="3600" dirty="0">
                <a:ea typeface="Times New Roman"/>
                <a:cs typeface="Mangal"/>
              </a:rPr>
              <a:t/>
            </a:r>
            <a:br>
              <a:rPr lang="en-IN" sz="3600" dirty="0">
                <a:ea typeface="Times New Roman"/>
                <a:cs typeface="Mangal"/>
              </a:rPr>
            </a:br>
            <a:endParaRPr lang="en-IN" dirty="0"/>
          </a:p>
        </p:txBody>
      </p:sp>
      <p:sp>
        <p:nvSpPr>
          <p:cNvPr id="3" name="Content Placeholder 2"/>
          <p:cNvSpPr>
            <a:spLocks noGrp="1"/>
          </p:cNvSpPr>
          <p:nvPr>
            <p:ph idx="1"/>
          </p:nvPr>
        </p:nvSpPr>
        <p:spPr>
          <a:xfrm>
            <a:off x="457200" y="1371600"/>
            <a:ext cx="8229600" cy="5258117"/>
          </a:xfrm>
        </p:spPr>
        <p:txBody>
          <a:bodyPr>
            <a:noAutofit/>
          </a:bodyPr>
          <a:lstStyle/>
          <a:p>
            <a:pPr algn="just">
              <a:lnSpc>
                <a:spcPct val="115000"/>
              </a:lnSpc>
              <a:spcAft>
                <a:spcPts val="1000"/>
              </a:spcAft>
            </a:pPr>
            <a:r>
              <a:rPr lang="en-IN" sz="2400" dirty="0">
                <a:latin typeface="Times New Roman"/>
                <a:ea typeface="Times New Roman"/>
                <a:cs typeface="Mangal"/>
              </a:rPr>
              <a:t>1 In a dislocation there is usually rupture of the joint capsule and sprain of the articular ligaments</a:t>
            </a:r>
            <a:r>
              <a:rPr lang="en-IN" sz="2400" dirty="0" smtClean="0">
                <a:latin typeface="Times New Roman"/>
                <a:ea typeface="Times New Roman"/>
                <a:cs typeface="Mangal"/>
              </a:rPr>
              <a:t>..</a:t>
            </a:r>
          </a:p>
          <a:p>
            <a:pPr algn="just">
              <a:lnSpc>
                <a:spcPct val="115000"/>
              </a:lnSpc>
              <a:spcAft>
                <a:spcPts val="1000"/>
              </a:spcAft>
            </a:pPr>
            <a:r>
              <a:rPr lang="en-IN" sz="2400" dirty="0">
                <a:latin typeface="Times New Roman"/>
                <a:ea typeface="Times New Roman"/>
                <a:cs typeface="Mangal"/>
              </a:rPr>
              <a:t>	2. There is either immobility or restricted mobility of the </a:t>
            </a:r>
            <a:r>
              <a:rPr lang="en-IN" sz="2400" dirty="0" err="1" smtClean="0">
                <a:latin typeface="Times New Roman"/>
                <a:ea typeface="Times New Roman"/>
                <a:cs typeface="Mangal"/>
              </a:rPr>
              <a:t>affecte</a:t>
            </a:r>
            <a:r>
              <a:rPr lang="en-IN" sz="2400" dirty="0" smtClean="0">
                <a:latin typeface="Times New Roman"/>
                <a:ea typeface="Times New Roman"/>
                <a:cs typeface="Mangal"/>
              </a:rPr>
              <a:t>. </a:t>
            </a:r>
            <a:r>
              <a:rPr lang="en-IN" sz="2400" dirty="0">
                <a:latin typeface="Times New Roman"/>
                <a:ea typeface="Times New Roman"/>
                <a:cs typeface="Mangal"/>
              </a:rPr>
              <a:t>Sometimes increased mobility of a dislocated bone can be produced if all the articular ligaments and the joint capsule are ruptured.</a:t>
            </a:r>
            <a:endParaRPr lang="en-IN" sz="2400" dirty="0">
              <a:ea typeface="Times New Roman"/>
              <a:cs typeface="Mangal"/>
            </a:endParaRPr>
          </a:p>
          <a:p>
            <a:pPr algn="just">
              <a:lnSpc>
                <a:spcPct val="115000"/>
              </a:lnSpc>
              <a:spcAft>
                <a:spcPts val="1000"/>
              </a:spcAft>
            </a:pPr>
            <a:r>
              <a:rPr lang="en-IN" sz="2400" dirty="0">
                <a:latin typeface="Times New Roman"/>
                <a:ea typeface="Times New Roman"/>
                <a:cs typeface="Mangal"/>
              </a:rPr>
              <a:t>	3. Functional interference. There is inability symptom of dislocation</a:t>
            </a:r>
            <a:r>
              <a:rPr lang="en-IN" sz="2400" dirty="0" smtClean="0">
                <a:latin typeface="Times New Roman"/>
                <a:ea typeface="Times New Roman"/>
                <a:cs typeface="Mangal"/>
              </a:rPr>
              <a:t>.</a:t>
            </a:r>
          </a:p>
          <a:p>
            <a:pPr algn="just">
              <a:lnSpc>
                <a:spcPct val="115000"/>
              </a:lnSpc>
              <a:spcAft>
                <a:spcPts val="1000"/>
              </a:spcAft>
            </a:pPr>
            <a:r>
              <a:rPr lang="en-IN" sz="2400" dirty="0" smtClean="0">
                <a:latin typeface="Times New Roman"/>
                <a:ea typeface="Times New Roman"/>
                <a:cs typeface="Mangal"/>
              </a:rPr>
              <a:t>4. Deformity </a:t>
            </a:r>
            <a:r>
              <a:rPr lang="en-IN" sz="2400" dirty="0">
                <a:latin typeface="Times New Roman"/>
                <a:ea typeface="Times New Roman"/>
                <a:cs typeface="Mangal"/>
              </a:rPr>
              <a:t>of the limb as a whole. </a:t>
            </a:r>
            <a:endParaRPr lang="en-IN" sz="2400" dirty="0" smtClean="0">
              <a:latin typeface="Times New Roman"/>
              <a:ea typeface="Times New Roman"/>
              <a:cs typeface="Mangal"/>
            </a:endParaRPr>
          </a:p>
          <a:p>
            <a:pPr algn="just">
              <a:lnSpc>
                <a:spcPct val="115000"/>
              </a:lnSpc>
              <a:spcAft>
                <a:spcPts val="1000"/>
              </a:spcAft>
            </a:pPr>
            <a:r>
              <a:rPr lang="en-IN" sz="2400" dirty="0" smtClean="0">
                <a:latin typeface="Times New Roman"/>
                <a:ea typeface="Times New Roman"/>
                <a:cs typeface="Mangal"/>
              </a:rPr>
              <a:t>5</a:t>
            </a:r>
            <a:r>
              <a:rPr lang="en-IN" sz="2400" dirty="0">
                <a:latin typeface="Times New Roman"/>
                <a:ea typeface="Times New Roman"/>
                <a:cs typeface="Mangal"/>
              </a:rPr>
              <a:t>. Inflammatory swelling may be noticed around the </a:t>
            </a:r>
            <a:r>
              <a:rPr lang="en-IN" sz="2400" dirty="0" smtClean="0">
                <a:latin typeface="Times New Roman"/>
                <a:ea typeface="Times New Roman"/>
                <a:cs typeface="Mangal"/>
              </a:rPr>
              <a:t>joint</a:t>
            </a:r>
          </a:p>
          <a:p>
            <a:pPr algn="just">
              <a:lnSpc>
                <a:spcPct val="115000"/>
              </a:lnSpc>
              <a:spcAft>
                <a:spcPts val="1000"/>
              </a:spcAft>
            </a:pPr>
            <a:r>
              <a:rPr lang="en-IN" sz="2400" dirty="0" smtClean="0">
                <a:latin typeface="Times New Roman"/>
              </a:rPr>
              <a:t>6. pain</a:t>
            </a:r>
            <a:endParaRPr lang="en-IN" sz="2400" dirty="0"/>
          </a:p>
        </p:txBody>
      </p:sp>
    </p:spTree>
    <p:extLst>
      <p:ext uri="{BB962C8B-B14F-4D97-AF65-F5344CB8AC3E}">
        <p14:creationId xmlns:p14="http://schemas.microsoft.com/office/powerpoint/2010/main" val="10481906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339</TotalTime>
  <Words>401</Words>
  <Application>Microsoft Office PowerPoint</Application>
  <PresentationFormat>On-screen Show (4:3)</PresentationFormat>
  <Paragraphs>51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Century Gothic</vt:lpstr>
      <vt:lpstr>Mangal</vt:lpstr>
      <vt:lpstr>Times New Roman</vt:lpstr>
      <vt:lpstr>Wingdings 3</vt:lpstr>
      <vt:lpstr>Ion</vt:lpstr>
      <vt:lpstr>Dr. Archana Kumari Asstt. Prof. cum Junior Scientist Veterinary Surgery and Radiology BVC, BASU, Patna</vt:lpstr>
      <vt:lpstr>PowerPoint Presentation</vt:lpstr>
      <vt:lpstr>CLASSIFICATION </vt:lpstr>
      <vt:lpstr>PowerPoint Presentation</vt:lpstr>
      <vt:lpstr>PowerPoint Presentation</vt:lpstr>
      <vt:lpstr>INCIDENCE </vt:lpstr>
      <vt:lpstr>ETIOLOGY </vt:lpstr>
      <vt:lpstr>PROGNOSIS</vt:lpstr>
      <vt:lpstr>SYMPTOMS </vt:lpstr>
      <vt:lpstr>Differential Diagnosis </vt:lpstr>
      <vt:lpstr>PowerPoint Presentation</vt:lpstr>
      <vt:lpstr>Cont. </vt:lpstr>
      <vt:lpstr>PROGNOSIS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Dislocations (Luxations) </dc:title>
  <dc:creator>Lenovo</dc:creator>
  <cp:lastModifiedBy>Archana</cp:lastModifiedBy>
  <cp:revision>34</cp:revision>
  <dcterms:created xsi:type="dcterms:W3CDTF">2006-08-16T00:00:00Z</dcterms:created>
  <dcterms:modified xsi:type="dcterms:W3CDTF">2020-12-11T11:59:26Z</dcterms:modified>
</cp:coreProperties>
</file>