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0" r:id="rId4"/>
    <p:sldId id="260" r:id="rId5"/>
    <p:sldId id="288" r:id="rId6"/>
    <p:sldId id="282" r:id="rId7"/>
    <p:sldId id="262" r:id="rId8"/>
    <p:sldId id="263" r:id="rId9"/>
    <p:sldId id="264" r:id="rId10"/>
    <p:sldId id="279" r:id="rId11"/>
    <p:sldId id="265" r:id="rId12"/>
    <p:sldId id="283" r:id="rId13"/>
    <p:sldId id="277" r:id="rId14"/>
    <p:sldId id="259" r:id="rId15"/>
    <p:sldId id="292" r:id="rId16"/>
    <p:sldId id="278" r:id="rId17"/>
    <p:sldId id="281" r:id="rId18"/>
    <p:sldId id="267" r:id="rId19"/>
    <p:sldId id="286" r:id="rId20"/>
    <p:sldId id="268" r:id="rId21"/>
    <p:sldId id="293" r:id="rId22"/>
    <p:sldId id="269" r:id="rId23"/>
    <p:sldId id="270" r:id="rId24"/>
    <p:sldId id="272" r:id="rId25"/>
    <p:sldId id="273" r:id="rId26"/>
    <p:sldId id="274" r:id="rId27"/>
    <p:sldId id="275" r:id="rId28"/>
    <p:sldId id="291" r:id="rId29"/>
    <p:sldId id="287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095" autoAdjust="0"/>
  </p:normalViewPr>
  <p:slideViewPr>
    <p:cSldViewPr snapToGrid="0" showGuides="1">
      <p:cViewPr varScale="1">
        <p:scale>
          <a:sx n="67" d="100"/>
          <a:sy n="67" d="100"/>
        </p:scale>
        <p:origin x="6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9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9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3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3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9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0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5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5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EB53B-EA5B-4887-B244-B683C0C38BD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9EFB4-E63A-4ACC-B4EB-80477EDD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4800" b="1" dirty="0" smtClean="0">
                <a:solidFill>
                  <a:srgbClr val="FF0000"/>
                </a:solidFill>
              </a:rPr>
              <a:t>ANS Pharmacology: General Considerations(Part-II</a:t>
            </a:r>
            <a:r>
              <a:rPr lang="en-IN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IN" dirty="0" smtClean="0">
              <a:solidFill>
                <a:srgbClr val="00B050"/>
              </a:solidFill>
            </a:endParaRPr>
          </a:p>
          <a:p>
            <a:r>
              <a:rPr lang="en-IN" smtClean="0">
                <a:solidFill>
                  <a:srgbClr val="00B050"/>
                </a:solidFill>
              </a:rPr>
              <a:t> </a:t>
            </a:r>
            <a:r>
              <a:rPr lang="en-IN" dirty="0" err="1" smtClean="0">
                <a:solidFill>
                  <a:srgbClr val="00B050"/>
                </a:solidFill>
              </a:rPr>
              <a:t>Dr.</a:t>
            </a:r>
            <a:r>
              <a:rPr lang="en-IN" dirty="0" smtClean="0">
                <a:solidFill>
                  <a:srgbClr val="00B050"/>
                </a:solidFill>
              </a:rPr>
              <a:t> Rashmi </a:t>
            </a:r>
            <a:r>
              <a:rPr lang="en-IN" dirty="0" err="1" smtClean="0">
                <a:solidFill>
                  <a:srgbClr val="00B050"/>
                </a:solidFill>
              </a:rPr>
              <a:t>Rekha</a:t>
            </a:r>
            <a:r>
              <a:rPr lang="en-IN" dirty="0" smtClean="0">
                <a:solidFill>
                  <a:srgbClr val="00B050"/>
                </a:solidFill>
              </a:rPr>
              <a:t> Kumari</a:t>
            </a:r>
          </a:p>
          <a:p>
            <a:r>
              <a:rPr lang="en-IN" dirty="0" err="1" smtClean="0">
                <a:solidFill>
                  <a:srgbClr val="00B050"/>
                </a:solidFill>
              </a:rPr>
              <a:t>Asstt</a:t>
            </a:r>
            <a:r>
              <a:rPr lang="en-IN" dirty="0" smtClean="0">
                <a:solidFill>
                  <a:srgbClr val="00B050"/>
                </a:solidFill>
              </a:rPr>
              <a:t>. Prof, </a:t>
            </a:r>
            <a:r>
              <a:rPr lang="en-IN" dirty="0" err="1" smtClean="0">
                <a:solidFill>
                  <a:srgbClr val="00B050"/>
                </a:solidFill>
              </a:rPr>
              <a:t>Deptt</a:t>
            </a:r>
            <a:r>
              <a:rPr lang="en-IN" dirty="0" smtClean="0">
                <a:solidFill>
                  <a:srgbClr val="00B050"/>
                </a:solidFill>
              </a:rPr>
              <a:t>. Of Pharmacology &amp; Toxicology,BVC,Patna-14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7964" y="644589"/>
            <a:ext cx="904227" cy="955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726" y="371920"/>
            <a:ext cx="1291274" cy="1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Sympathetic nervous system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6164"/>
            <a:ext cx="5181600" cy="3890260"/>
          </a:xfrm>
        </p:spPr>
      </p:pic>
      <p:pic>
        <p:nvPicPr>
          <p:cNvPr id="6" name="Picture 2" descr="Structure of VZV virus and anatomy of sensory dorsal root ganglia, where VZV (varicella zoster virus) reside silently after primary infection. Reprinted with permission from ViralZone (Source: ViralZone: www.expasy.org/viralzone, SIB Swiss Institute of Bioinformatics)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757" r="-1988" b="4570"/>
          <a:stretch/>
        </p:blipFill>
        <p:spPr bwMode="auto">
          <a:xfrm>
            <a:off x="6172200" y="2521139"/>
            <a:ext cx="5074920" cy="27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1760" y="5946424"/>
            <a:ext cx="547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Afferent impulses are carried to the brain from the spinal cord through </a:t>
            </a:r>
            <a:r>
              <a:rPr lang="en-IN" dirty="0" err="1" smtClean="0"/>
              <a:t>spinobulbur</a:t>
            </a:r>
            <a:r>
              <a:rPr lang="en-IN" dirty="0" smtClean="0"/>
              <a:t>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 smtClean="0">
                <a:solidFill>
                  <a:srgbClr val="FF0000"/>
                </a:solidFill>
              </a:rPr>
              <a:t>Sympthetic</a:t>
            </a:r>
            <a:r>
              <a:rPr lang="en-IN" b="1" dirty="0" smtClean="0">
                <a:solidFill>
                  <a:srgbClr val="FF0000"/>
                </a:solidFill>
              </a:rPr>
              <a:t> nervous system(</a:t>
            </a:r>
            <a:r>
              <a:rPr lang="en-IN" b="1" dirty="0" err="1" smtClean="0">
                <a:solidFill>
                  <a:srgbClr val="FF0000"/>
                </a:solidFill>
              </a:rPr>
              <a:t>conti</a:t>
            </a:r>
            <a:r>
              <a:rPr lang="en-IN" b="1" dirty="0" smtClean="0">
                <a:solidFill>
                  <a:srgbClr val="FF0000"/>
                </a:solidFill>
              </a:rPr>
              <a:t>……….)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70C0"/>
                </a:solidFill>
              </a:rPr>
              <a:t>Paravertebral(vertebral) ganglia located bilaterally to the ventral aspect of spinal column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0070C0"/>
                </a:solidFill>
              </a:rPr>
              <a:t>Ganglia on each side of cerebrospinal axis are interconnected by nerve </a:t>
            </a:r>
            <a:r>
              <a:rPr lang="en-IN" dirty="0" err="1">
                <a:solidFill>
                  <a:srgbClr val="0070C0"/>
                </a:solidFill>
              </a:rPr>
              <a:t>fiber</a:t>
            </a:r>
            <a:r>
              <a:rPr lang="en-IN" dirty="0">
                <a:solidFill>
                  <a:srgbClr val="0070C0"/>
                </a:solidFill>
              </a:rPr>
              <a:t> to form sympathetic ganglionic chain that extends into cervical and sacral region; however ganglia in these area receive </a:t>
            </a:r>
            <a:r>
              <a:rPr lang="en-IN" dirty="0" err="1">
                <a:solidFill>
                  <a:srgbClr val="0070C0"/>
                </a:solidFill>
              </a:rPr>
              <a:t>fiber</a:t>
            </a:r>
            <a:r>
              <a:rPr lang="en-IN" dirty="0">
                <a:solidFill>
                  <a:srgbClr val="0070C0"/>
                </a:solidFill>
              </a:rPr>
              <a:t> only from thoracolumbar out </a:t>
            </a:r>
            <a:r>
              <a:rPr lang="en-IN" dirty="0" smtClean="0">
                <a:solidFill>
                  <a:srgbClr val="0070C0"/>
                </a:solidFill>
              </a:rPr>
              <a:t>flow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70C0"/>
                </a:solidFill>
              </a:rPr>
              <a:t>Post ganglionic </a:t>
            </a:r>
            <a:r>
              <a:rPr lang="en-IN" dirty="0" err="1" smtClean="0">
                <a:solidFill>
                  <a:srgbClr val="0070C0"/>
                </a:solidFill>
              </a:rPr>
              <a:t>fiber</a:t>
            </a:r>
            <a:r>
              <a:rPr lang="en-IN" dirty="0" smtClean="0">
                <a:solidFill>
                  <a:srgbClr val="0070C0"/>
                </a:solidFill>
              </a:rPr>
              <a:t> from parasympathetic ganglia supply sweats glands and </a:t>
            </a:r>
            <a:r>
              <a:rPr lang="en-IN" dirty="0" err="1" smtClean="0">
                <a:solidFill>
                  <a:srgbClr val="0070C0"/>
                </a:solidFill>
              </a:rPr>
              <a:t>pilomotor</a:t>
            </a:r>
            <a:r>
              <a:rPr lang="en-IN" dirty="0" smtClean="0">
                <a:solidFill>
                  <a:srgbClr val="0070C0"/>
                </a:solidFill>
              </a:rPr>
              <a:t> muscle and to blood vessels of skeletal muscle and skin.</a:t>
            </a:r>
            <a:endParaRPr lang="en-IN" dirty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70C0"/>
                </a:solidFill>
              </a:rPr>
              <a:t>The prevertebral ganglia are located more peripherally than vertebral column and lie in the abdomen and pelvis near the ventral surface of bony vertebral column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70C0"/>
                </a:solidFill>
              </a:rPr>
              <a:t> It include the celiac, cranial(anterior mesenteric), and caudal(posterior mesenteric ganglia)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5520"/>
            <a:ext cx="10515600" cy="705168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The Autonomic Nervous System - Clinical Neuroanatomy, 28 ed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90" y="797908"/>
            <a:ext cx="8127999" cy="64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Sympathetic Nervous system(continued)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IN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0070C0"/>
                </a:solidFill>
              </a:rPr>
              <a:t>They supply </a:t>
            </a:r>
            <a:r>
              <a:rPr lang="en-IN" dirty="0" err="1">
                <a:solidFill>
                  <a:srgbClr val="0070C0"/>
                </a:solidFill>
              </a:rPr>
              <a:t>fiber</a:t>
            </a:r>
            <a:r>
              <a:rPr lang="en-IN" dirty="0">
                <a:solidFill>
                  <a:srgbClr val="0070C0"/>
                </a:solidFill>
              </a:rPr>
              <a:t> to abdominal and pelvic </a:t>
            </a:r>
            <a:r>
              <a:rPr lang="en-IN" dirty="0" smtClean="0">
                <a:solidFill>
                  <a:srgbClr val="0070C0"/>
                </a:solidFill>
              </a:rPr>
              <a:t>viscera.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70C0"/>
                </a:solidFill>
              </a:rPr>
              <a:t>Many of the thoracic  nerve </a:t>
            </a:r>
            <a:r>
              <a:rPr lang="en-IN" dirty="0" err="1" smtClean="0">
                <a:solidFill>
                  <a:srgbClr val="0070C0"/>
                </a:solidFill>
              </a:rPr>
              <a:t>fiber</a:t>
            </a:r>
            <a:r>
              <a:rPr lang="en-IN" dirty="0" smtClean="0">
                <a:solidFill>
                  <a:srgbClr val="0070C0"/>
                </a:solidFill>
              </a:rPr>
              <a:t> from first to last thoracic segment pass through the paravertebral ganglia to form splanchnic nerve and </a:t>
            </a:r>
            <a:r>
              <a:rPr lang="en-IN" dirty="0" err="1" smtClean="0">
                <a:solidFill>
                  <a:srgbClr val="0070C0"/>
                </a:solidFill>
              </a:rPr>
              <a:t>donot</a:t>
            </a:r>
            <a:r>
              <a:rPr lang="en-IN" dirty="0" smtClean="0">
                <a:solidFill>
                  <a:srgbClr val="0070C0"/>
                </a:solidFill>
              </a:rPr>
              <a:t> synapse until they reach celiac ganglia; others directly </a:t>
            </a:r>
            <a:r>
              <a:rPr lang="en-IN" dirty="0" err="1" smtClean="0">
                <a:solidFill>
                  <a:srgbClr val="0070C0"/>
                </a:solidFill>
              </a:rPr>
              <a:t>inervate</a:t>
            </a:r>
            <a:r>
              <a:rPr lang="en-IN" dirty="0" smtClean="0">
                <a:solidFill>
                  <a:srgbClr val="0070C0"/>
                </a:solidFill>
              </a:rPr>
              <a:t> adrenal medulla.  </a:t>
            </a:r>
            <a:endParaRPr lang="en-IN" dirty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IN" dirty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70C0"/>
                </a:solidFill>
              </a:rPr>
              <a:t>Sympathetic distribution(vasomotor, </a:t>
            </a:r>
            <a:r>
              <a:rPr lang="en-IN" dirty="0" err="1" smtClean="0">
                <a:solidFill>
                  <a:srgbClr val="0070C0"/>
                </a:solidFill>
              </a:rPr>
              <a:t>pupillodilator</a:t>
            </a:r>
            <a:r>
              <a:rPr lang="en-IN" dirty="0" smtClean="0">
                <a:solidFill>
                  <a:srgbClr val="0070C0"/>
                </a:solidFill>
              </a:rPr>
              <a:t>, secretory and </a:t>
            </a:r>
            <a:r>
              <a:rPr lang="en-IN" dirty="0" err="1" smtClean="0">
                <a:solidFill>
                  <a:srgbClr val="0070C0"/>
                </a:solidFill>
              </a:rPr>
              <a:t>pilomotor</a:t>
            </a:r>
            <a:r>
              <a:rPr lang="en-IN" dirty="0" smtClean="0">
                <a:solidFill>
                  <a:srgbClr val="0070C0"/>
                </a:solidFill>
              </a:rPr>
              <a:t>) and control of head and neck arises from cervical sympathetic chain and its three ganglia; cranial  (anterior or superior),middle and caudal cervical ganglia.</a:t>
            </a:r>
          </a:p>
          <a:p>
            <a:pPr marL="0" indent="0" algn="just">
              <a:buNone/>
            </a:pPr>
            <a:endParaRPr lang="en-IN" dirty="0" smtClean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err="1" smtClean="0">
                <a:solidFill>
                  <a:srgbClr val="0070C0"/>
                </a:solidFill>
              </a:rPr>
              <a:t>Fibers</a:t>
            </a:r>
            <a:r>
              <a:rPr lang="en-IN" dirty="0" smtClean="0">
                <a:solidFill>
                  <a:srgbClr val="0070C0"/>
                </a:solidFill>
              </a:rPr>
              <a:t> from cervical ganglia and anterior thoracic ganglia innervate the thoracic organs</a:t>
            </a:r>
          </a:p>
          <a:p>
            <a:pPr algn="just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Autonomic Nervous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64"/>
            <a:ext cx="8575457" cy="7465512"/>
          </a:xfrm>
        </p:spPr>
      </p:pic>
      <p:sp>
        <p:nvSpPr>
          <p:cNvPr id="5" name="TextBox 4"/>
          <p:cNvSpPr txBox="1"/>
          <p:nvPr/>
        </p:nvSpPr>
        <p:spPr>
          <a:xfrm>
            <a:off x="8961120" y="89187"/>
            <a:ext cx="32308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solidFill>
                  <a:srgbClr val="FF0000"/>
                </a:solidFill>
              </a:rPr>
              <a:t>Schematic representation of Peripheral Autonomic nerves and effector organ on the basis of chemical mediators </a:t>
            </a:r>
            <a:r>
              <a:rPr lang="en-IN" dirty="0" smtClean="0"/>
              <a:t>Source: Goodman Gillman</a:t>
            </a:r>
          </a:p>
          <a:p>
            <a:r>
              <a:rPr lang="en-IN" dirty="0" smtClean="0"/>
              <a:t>Solid line: Preganglionic</a:t>
            </a:r>
          </a:p>
          <a:p>
            <a:r>
              <a:rPr lang="en-IN" dirty="0" smtClean="0"/>
              <a:t>Brocken line: Postganglionic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8788400" y="3190240"/>
            <a:ext cx="3261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Cholinergic </a:t>
            </a:r>
            <a:r>
              <a:rPr lang="en-IN" dirty="0" err="1" smtClean="0">
                <a:solidFill>
                  <a:srgbClr val="0070C0"/>
                </a:solidFill>
              </a:rPr>
              <a:t>fiber</a:t>
            </a:r>
            <a:r>
              <a:rPr lang="en-IN" dirty="0" smtClean="0">
                <a:solidFill>
                  <a:srgbClr val="0070C0"/>
                </a:solidFill>
              </a:rPr>
              <a:t>: Blue</a:t>
            </a:r>
          </a:p>
          <a:p>
            <a:r>
              <a:rPr lang="en-IN" dirty="0" smtClean="0">
                <a:solidFill>
                  <a:srgbClr val="0070C0"/>
                </a:solidFill>
              </a:rPr>
              <a:t>Neurotransmitter: Acetylcholine</a:t>
            </a:r>
          </a:p>
          <a:p>
            <a:endParaRPr lang="en-IN" dirty="0" smtClean="0">
              <a:solidFill>
                <a:srgbClr val="FF0000"/>
              </a:solidFill>
            </a:endParaRPr>
          </a:p>
          <a:p>
            <a:r>
              <a:rPr lang="en-IN" dirty="0" smtClean="0">
                <a:solidFill>
                  <a:srgbClr val="FF0000"/>
                </a:solidFill>
              </a:rPr>
              <a:t>Adrenergic </a:t>
            </a:r>
            <a:r>
              <a:rPr lang="en-IN" dirty="0" err="1" smtClean="0">
                <a:solidFill>
                  <a:srgbClr val="FF0000"/>
                </a:solidFill>
              </a:rPr>
              <a:t>fiber</a:t>
            </a:r>
            <a:r>
              <a:rPr lang="en-IN" dirty="0" smtClean="0">
                <a:solidFill>
                  <a:srgbClr val="FF0000"/>
                </a:solidFill>
              </a:rPr>
              <a:t>: Red, Neurotransmitter: Norepinephrine</a:t>
            </a:r>
          </a:p>
          <a:p>
            <a:endParaRPr lang="en-IN" dirty="0" smtClean="0">
              <a:solidFill>
                <a:srgbClr val="00B050"/>
              </a:solidFill>
            </a:endParaRPr>
          </a:p>
          <a:p>
            <a:endParaRPr lang="en-IN" dirty="0">
              <a:solidFill>
                <a:srgbClr val="00B050"/>
              </a:solidFill>
            </a:endParaRPr>
          </a:p>
          <a:p>
            <a:r>
              <a:rPr lang="en-IN" dirty="0" smtClean="0">
                <a:solidFill>
                  <a:srgbClr val="00B050"/>
                </a:solidFill>
              </a:rPr>
              <a:t>Visceral afferent </a:t>
            </a:r>
            <a:r>
              <a:rPr lang="en-IN" dirty="0" err="1" smtClean="0">
                <a:solidFill>
                  <a:srgbClr val="00B050"/>
                </a:solidFill>
              </a:rPr>
              <a:t>fiber</a:t>
            </a:r>
            <a:r>
              <a:rPr lang="en-IN" dirty="0" smtClean="0">
                <a:solidFill>
                  <a:srgbClr val="00B050"/>
                </a:solidFill>
              </a:rPr>
              <a:t>: Green, Transmitter: Substance P, VIP, Glutamate Aspartate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624" y="887506"/>
            <a:ext cx="10013576" cy="53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Sympathetic Nervous system(</a:t>
            </a:r>
            <a:r>
              <a:rPr lang="en-IN" b="1" dirty="0" err="1">
                <a:solidFill>
                  <a:srgbClr val="FF0000"/>
                </a:solidFill>
              </a:rPr>
              <a:t>conti</a:t>
            </a:r>
            <a:r>
              <a:rPr lang="en-IN" b="1" dirty="0">
                <a:solidFill>
                  <a:srgbClr val="FF0000"/>
                </a:solidFill>
              </a:rPr>
              <a:t>…..)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0070C0"/>
                </a:solidFill>
              </a:rPr>
              <a:t>Adrenal medulla is an extremely important component of sympathetic nervous </a:t>
            </a:r>
            <a:r>
              <a:rPr lang="en-IN" dirty="0" smtClean="0">
                <a:solidFill>
                  <a:srgbClr val="0070C0"/>
                </a:solidFill>
              </a:rPr>
              <a:t>system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/>
              <a:t>It </a:t>
            </a:r>
            <a:r>
              <a:rPr lang="en-IN" dirty="0">
                <a:solidFill>
                  <a:srgbClr val="FF0000"/>
                </a:solidFill>
              </a:rPr>
              <a:t>is </a:t>
            </a:r>
            <a:r>
              <a:rPr lang="en-IN" dirty="0" err="1">
                <a:solidFill>
                  <a:srgbClr val="FF0000"/>
                </a:solidFill>
              </a:rPr>
              <a:t>embryologically</a:t>
            </a:r>
            <a:r>
              <a:rPr lang="en-IN" dirty="0">
                <a:solidFill>
                  <a:srgbClr val="FF0000"/>
                </a:solidFill>
              </a:rPr>
              <a:t> and functionally homologous to sympathetic </a:t>
            </a:r>
            <a:r>
              <a:rPr lang="en-IN" dirty="0" smtClean="0">
                <a:solidFill>
                  <a:srgbClr val="FF0000"/>
                </a:solidFill>
              </a:rPr>
              <a:t>ganglia(derived from neural crest) </a:t>
            </a:r>
            <a:r>
              <a:rPr lang="en-IN" dirty="0">
                <a:solidFill>
                  <a:srgbClr val="FF0000"/>
                </a:solidFill>
              </a:rPr>
              <a:t>but </a:t>
            </a:r>
            <a:r>
              <a:rPr lang="en-IN" dirty="0" err="1">
                <a:solidFill>
                  <a:srgbClr val="FF0000"/>
                </a:solidFill>
              </a:rPr>
              <a:t>doesnot</a:t>
            </a:r>
            <a:r>
              <a:rPr lang="en-IN" dirty="0">
                <a:solidFill>
                  <a:srgbClr val="FF0000"/>
                </a:solidFill>
              </a:rPr>
              <a:t> contain postsynaptic neuronal cell. </a:t>
            </a:r>
            <a:endParaRPr lang="en-IN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/>
              <a:t> </a:t>
            </a:r>
            <a:r>
              <a:rPr lang="en-IN" dirty="0" smtClean="0">
                <a:solidFill>
                  <a:srgbClr val="0070C0"/>
                </a:solidFill>
              </a:rPr>
              <a:t>Instead </a:t>
            </a:r>
            <a:r>
              <a:rPr lang="en-IN" dirty="0">
                <a:solidFill>
                  <a:srgbClr val="0070C0"/>
                </a:solidFill>
              </a:rPr>
              <a:t>secretory chromaffin cells are present. They are innervated by typical preganglionic </a:t>
            </a:r>
            <a:r>
              <a:rPr lang="en-IN" dirty="0" err="1" smtClean="0">
                <a:solidFill>
                  <a:srgbClr val="0070C0"/>
                </a:solidFill>
              </a:rPr>
              <a:t>fiber</a:t>
            </a:r>
            <a:r>
              <a:rPr lang="en-IN" dirty="0" smtClean="0">
                <a:solidFill>
                  <a:srgbClr val="0070C0"/>
                </a:solidFill>
              </a:rPr>
              <a:t>(cholinergic) </a:t>
            </a:r>
            <a:r>
              <a:rPr lang="en-IN" dirty="0">
                <a:solidFill>
                  <a:srgbClr val="0070C0"/>
                </a:solidFill>
              </a:rPr>
              <a:t>that issue from </a:t>
            </a:r>
            <a:r>
              <a:rPr lang="en-IN" dirty="0" err="1">
                <a:solidFill>
                  <a:srgbClr val="0070C0"/>
                </a:solidFill>
              </a:rPr>
              <a:t>midthoracic</a:t>
            </a:r>
            <a:r>
              <a:rPr lang="en-IN" dirty="0">
                <a:solidFill>
                  <a:srgbClr val="0070C0"/>
                </a:solidFill>
              </a:rPr>
              <a:t> spinal cord</a:t>
            </a:r>
          </a:p>
        </p:txBody>
      </p:sp>
    </p:spTree>
    <p:extLst>
      <p:ext uri="{BB962C8B-B14F-4D97-AF65-F5344CB8AC3E}">
        <p14:creationId xmlns:p14="http://schemas.microsoft.com/office/powerpoint/2010/main" val="13878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Sympathetic Nervous system(</a:t>
            </a:r>
            <a:r>
              <a:rPr lang="en-IN" b="1" dirty="0" err="1">
                <a:solidFill>
                  <a:srgbClr val="FF0000"/>
                </a:solidFill>
              </a:rPr>
              <a:t>conti</a:t>
            </a:r>
            <a:r>
              <a:rPr lang="en-IN" b="1" dirty="0">
                <a:solidFill>
                  <a:srgbClr val="FF0000"/>
                </a:solidFill>
              </a:rPr>
              <a:t>…..)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IN" dirty="0" smtClean="0"/>
          </a:p>
          <a:p>
            <a:pPr algn="just"/>
            <a:endParaRPr lang="e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Adrenal medulla differs from sympathetic ganglia in that </a:t>
            </a:r>
            <a:r>
              <a:rPr lang="en-IN" dirty="0" smtClean="0">
                <a:solidFill>
                  <a:srgbClr val="FF0000"/>
                </a:solidFill>
              </a:rPr>
              <a:t>it releases epinephrine in human being and many other species is epinephrine(adrenaline) whereas norepinephrine is released from post ganglionic sympathetic </a:t>
            </a:r>
            <a:r>
              <a:rPr lang="en-IN" dirty="0" err="1" smtClean="0">
                <a:solidFill>
                  <a:srgbClr val="FF0000"/>
                </a:solidFill>
              </a:rPr>
              <a:t>fiber</a:t>
            </a:r>
            <a:r>
              <a:rPr lang="en-IN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Parasympathetic 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Parasympathetic nervous system otherwise called </a:t>
            </a:r>
            <a:r>
              <a:rPr lang="en-US" dirty="0">
                <a:solidFill>
                  <a:srgbClr val="FF0000"/>
                </a:solidFill>
              </a:rPr>
              <a:t>as </a:t>
            </a:r>
            <a:r>
              <a:rPr lang="en-US" b="1" dirty="0">
                <a:solidFill>
                  <a:srgbClr val="FF0000"/>
                </a:solidFill>
              </a:rPr>
              <a:t>craniosacral outflow.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FF0000"/>
                </a:solidFill>
              </a:rPr>
              <a:t>Parasympathetic system is organised  mainly for discrete and localised discharge. Although it is concerned primarily for conservation of energy and </a:t>
            </a:r>
            <a:r>
              <a:rPr lang="en-IN" dirty="0" err="1" smtClean="0">
                <a:solidFill>
                  <a:srgbClr val="FF0000"/>
                </a:solidFill>
              </a:rPr>
              <a:t>maintainance</a:t>
            </a:r>
            <a:r>
              <a:rPr lang="en-IN" dirty="0" smtClean="0">
                <a:solidFill>
                  <a:srgbClr val="FF0000"/>
                </a:solidFill>
              </a:rPr>
              <a:t> of organ function during the period of minimal activity, its elimination is not compatible to life.</a:t>
            </a:r>
            <a:endParaRPr lang="en-US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Parasympathetic stimulation has </a:t>
            </a:r>
            <a:r>
              <a:rPr lang="en-US" dirty="0">
                <a:solidFill>
                  <a:srgbClr val="00B050"/>
                </a:solidFill>
              </a:rPr>
              <a:t>a tendency to slow down body processes except digestion and absorption of food and the functions of the genitourinary systems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Its general effect is that of a 'peace maker' allowing restoration processes to occur quietly and peacefully</a:t>
            </a:r>
            <a:r>
              <a:rPr lang="en-US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5520"/>
            <a:ext cx="10515600" cy="705168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The Autonomic Nervous System - Clinical Neuroanatomy, 28 ed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365124"/>
            <a:ext cx="8127999" cy="64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4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Content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IN" sz="3200" b="1" dirty="0" smtClean="0">
                <a:solidFill>
                  <a:srgbClr val="0070C0"/>
                </a:solidFill>
              </a:rPr>
              <a:t>Types Of Autonomic </a:t>
            </a:r>
            <a:r>
              <a:rPr lang="en-IN" sz="3200" b="1" dirty="0" err="1" smtClean="0">
                <a:solidFill>
                  <a:srgbClr val="0070C0"/>
                </a:solidFill>
              </a:rPr>
              <a:t>Fibers</a:t>
            </a:r>
            <a:r>
              <a:rPr lang="en-IN" sz="3200" b="1" dirty="0" smtClean="0">
                <a:solidFill>
                  <a:srgbClr val="0070C0"/>
                </a:solidFill>
              </a:rPr>
              <a:t> In Autonomic Nervous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3200" b="1" dirty="0" smtClean="0">
                <a:solidFill>
                  <a:srgbClr val="0070C0"/>
                </a:solidFill>
              </a:rPr>
              <a:t>Sympathetic Nervous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3200" b="1" dirty="0" err="1" smtClean="0">
                <a:solidFill>
                  <a:srgbClr val="0070C0"/>
                </a:solidFill>
              </a:rPr>
              <a:t>Parasympathetc</a:t>
            </a:r>
            <a:r>
              <a:rPr lang="en-IN" sz="3200" b="1" dirty="0" smtClean="0">
                <a:solidFill>
                  <a:srgbClr val="0070C0"/>
                </a:solidFill>
              </a:rPr>
              <a:t> Nervous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3200" b="1" dirty="0" smtClean="0">
                <a:solidFill>
                  <a:srgbClr val="0070C0"/>
                </a:solidFill>
              </a:rPr>
              <a:t> Comparison Between Sympathetic And Parasympathetic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sz="3200" b="1" dirty="0" smtClean="0">
                <a:solidFill>
                  <a:srgbClr val="0070C0"/>
                </a:solidFill>
              </a:rPr>
              <a:t>Responses Of Effector Organs To Autonomic Nerve Impulse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Parasympathetic Nervous System ( </a:t>
            </a:r>
            <a:r>
              <a:rPr lang="en-IN" b="1" dirty="0" err="1" smtClean="0">
                <a:solidFill>
                  <a:srgbClr val="FF0000"/>
                </a:solidFill>
              </a:rPr>
              <a:t>conti</a:t>
            </a:r>
            <a:r>
              <a:rPr lang="en-IN" b="1" dirty="0" smtClean="0">
                <a:solidFill>
                  <a:srgbClr val="FF0000"/>
                </a:solidFill>
              </a:rPr>
              <a:t>..)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Parasympathetic nervous system consist of preganglionic </a:t>
            </a:r>
            <a:r>
              <a:rPr lang="en-IN" dirty="0" err="1" smtClean="0"/>
              <a:t>fiber</a:t>
            </a:r>
            <a:r>
              <a:rPr lang="en-IN" dirty="0" smtClean="0"/>
              <a:t> that originate in three area of CNS and their postganglionic connections.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region of the central origin are </a:t>
            </a:r>
            <a:r>
              <a:rPr lang="en-IN" dirty="0" smtClean="0">
                <a:solidFill>
                  <a:srgbClr val="00B050"/>
                </a:solidFill>
              </a:rPr>
              <a:t>the midbrain, </a:t>
            </a:r>
            <a:r>
              <a:rPr lang="en-IN" dirty="0" err="1" smtClean="0">
                <a:solidFill>
                  <a:srgbClr val="00B050"/>
                </a:solidFill>
              </a:rPr>
              <a:t>medullaoblongata</a:t>
            </a:r>
            <a:r>
              <a:rPr lang="en-IN" dirty="0" smtClean="0">
                <a:solidFill>
                  <a:srgbClr val="00B050"/>
                </a:solidFill>
              </a:rPr>
              <a:t> and the sacral part of the spinal cord.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</a:t>
            </a:r>
            <a:r>
              <a:rPr lang="en-IN" dirty="0" smtClean="0">
                <a:solidFill>
                  <a:srgbClr val="00B050"/>
                </a:solidFill>
              </a:rPr>
              <a:t>midbrain out flow consist of </a:t>
            </a:r>
            <a:r>
              <a:rPr lang="en-IN" dirty="0" err="1" smtClean="0">
                <a:solidFill>
                  <a:srgbClr val="00B050"/>
                </a:solidFill>
              </a:rPr>
              <a:t>fibers</a:t>
            </a:r>
            <a:r>
              <a:rPr lang="en-IN" dirty="0" smtClean="0">
                <a:solidFill>
                  <a:srgbClr val="00B050"/>
                </a:solidFill>
              </a:rPr>
              <a:t> arising from </a:t>
            </a:r>
            <a:r>
              <a:rPr lang="en-IN" dirty="0" err="1">
                <a:solidFill>
                  <a:srgbClr val="00B050"/>
                </a:solidFill>
              </a:rPr>
              <a:t>E</a:t>
            </a:r>
            <a:r>
              <a:rPr lang="en-IN" dirty="0" err="1" smtClean="0">
                <a:solidFill>
                  <a:srgbClr val="00B050"/>
                </a:solidFill>
              </a:rPr>
              <a:t>dinger</a:t>
            </a:r>
            <a:r>
              <a:rPr lang="en-IN" dirty="0" smtClean="0">
                <a:solidFill>
                  <a:srgbClr val="00B050"/>
                </a:solidFill>
              </a:rPr>
              <a:t> </a:t>
            </a:r>
            <a:r>
              <a:rPr lang="en-IN" dirty="0" err="1" smtClean="0">
                <a:solidFill>
                  <a:srgbClr val="00B050"/>
                </a:solidFill>
              </a:rPr>
              <a:t>westphal</a:t>
            </a:r>
            <a:r>
              <a:rPr lang="en-IN" dirty="0" smtClean="0">
                <a:solidFill>
                  <a:srgbClr val="00B050"/>
                </a:solidFill>
              </a:rPr>
              <a:t> nucleus of third cranial nerve </a:t>
            </a:r>
            <a:r>
              <a:rPr lang="en-IN" dirty="0" smtClean="0"/>
              <a:t>and going to the </a:t>
            </a:r>
            <a:r>
              <a:rPr lang="en-IN" dirty="0" err="1" smtClean="0"/>
              <a:t>celiary</a:t>
            </a:r>
            <a:r>
              <a:rPr lang="en-IN" dirty="0" smtClean="0"/>
              <a:t> ganglion in the orbit.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medullary outflow consists of the </a:t>
            </a:r>
            <a:r>
              <a:rPr lang="en-IN" dirty="0" smtClean="0">
                <a:solidFill>
                  <a:srgbClr val="00B050"/>
                </a:solidFill>
              </a:rPr>
              <a:t>parasympathetic components of the seventh, ninth and tenth cranial nerve</a:t>
            </a:r>
            <a:r>
              <a:rPr lang="en-IN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365126"/>
            <a:ext cx="1003880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Parasympathetic Nervous System ( </a:t>
            </a:r>
            <a:r>
              <a:rPr lang="en-IN" b="1" dirty="0" err="1">
                <a:solidFill>
                  <a:srgbClr val="FF0000"/>
                </a:solidFill>
              </a:rPr>
              <a:t>conti</a:t>
            </a:r>
            <a:r>
              <a:rPr lang="en-IN" b="1" dirty="0">
                <a:solidFill>
                  <a:srgbClr val="FF0000"/>
                </a:solidFill>
              </a:rPr>
              <a:t>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</a:t>
            </a:r>
            <a:r>
              <a:rPr lang="en-IN" dirty="0" err="1" smtClean="0"/>
              <a:t>fiber</a:t>
            </a:r>
            <a:r>
              <a:rPr lang="en-IN" dirty="0" smtClean="0"/>
              <a:t> of seventh cranial nerve(facial nerve) form chorda tympani, which innervates the ganglia lying on submaxillary and sublingual gland.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also form  the greater superficial petrosal nerve, which innervate the sphenopalatine ganglion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Ninth cranial nerve, glossopharyngeal components innervate </a:t>
            </a:r>
            <a:r>
              <a:rPr lang="en-IN" dirty="0"/>
              <a:t>t</a:t>
            </a:r>
            <a:r>
              <a:rPr lang="en-IN" dirty="0" smtClean="0"/>
              <a:t>he </a:t>
            </a:r>
            <a:r>
              <a:rPr lang="en-IN" dirty="0" err="1" smtClean="0"/>
              <a:t>otic</a:t>
            </a:r>
            <a:r>
              <a:rPr lang="en-IN" dirty="0" smtClean="0"/>
              <a:t> ganglion.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B050"/>
                </a:solidFill>
              </a:rPr>
              <a:t>Post ganglionic Parasympathetic </a:t>
            </a:r>
            <a:r>
              <a:rPr lang="en-IN" dirty="0" err="1" smtClean="0">
                <a:solidFill>
                  <a:srgbClr val="00B050"/>
                </a:solidFill>
              </a:rPr>
              <a:t>fiber</a:t>
            </a:r>
            <a:r>
              <a:rPr lang="en-IN" dirty="0" smtClean="0">
                <a:solidFill>
                  <a:srgbClr val="00B050"/>
                </a:solidFill>
              </a:rPr>
              <a:t> from these ganglia supply sphincter of </a:t>
            </a:r>
            <a:r>
              <a:rPr lang="en-IN" dirty="0" err="1" smtClean="0">
                <a:solidFill>
                  <a:srgbClr val="00B050"/>
                </a:solidFill>
              </a:rPr>
              <a:t>eyerish</a:t>
            </a:r>
            <a:r>
              <a:rPr lang="en-IN" dirty="0" smtClean="0">
                <a:solidFill>
                  <a:srgbClr val="00B050"/>
                </a:solidFill>
              </a:rPr>
              <a:t>, the ciliary muscle, the salivary and lacrimal gland and the mucous gland of nose, mouth and pharynx, the </a:t>
            </a:r>
            <a:r>
              <a:rPr lang="en-IN" dirty="0" err="1" smtClean="0">
                <a:solidFill>
                  <a:srgbClr val="00B050"/>
                </a:solidFill>
              </a:rPr>
              <a:t>fiber</a:t>
            </a:r>
            <a:r>
              <a:rPr lang="en-IN" dirty="0" smtClean="0">
                <a:solidFill>
                  <a:srgbClr val="00B050"/>
                </a:solidFill>
              </a:rPr>
              <a:t> also include vasodilator nerve to the organ mentioned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Parasympathetic Nervous System ( </a:t>
            </a:r>
            <a:r>
              <a:rPr lang="en-IN" b="1" dirty="0" err="1">
                <a:solidFill>
                  <a:srgbClr val="FF0000"/>
                </a:solidFill>
              </a:rPr>
              <a:t>conti</a:t>
            </a:r>
            <a:r>
              <a:rPr lang="en-IN" b="1" dirty="0">
                <a:solidFill>
                  <a:srgbClr val="FF0000"/>
                </a:solidFill>
              </a:rPr>
              <a:t>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tenth cranial nerve or </a:t>
            </a:r>
            <a:r>
              <a:rPr lang="en-IN" dirty="0" err="1" smtClean="0"/>
              <a:t>vagus</a:t>
            </a:r>
            <a:r>
              <a:rPr lang="en-IN" dirty="0" smtClean="0"/>
              <a:t> nerve arises in medulla and contain preganglionic </a:t>
            </a:r>
            <a:r>
              <a:rPr lang="en-IN" dirty="0" err="1" smtClean="0"/>
              <a:t>fiber</a:t>
            </a:r>
            <a:r>
              <a:rPr lang="en-IN" dirty="0" smtClean="0"/>
              <a:t>, most of which do not synapse until they reach many small ganglia lying directly on or in the viscera of the thorax, in the intestinal wall </a:t>
            </a:r>
            <a:r>
              <a:rPr lang="en-IN" dirty="0" err="1" smtClean="0"/>
              <a:t>vagus</a:t>
            </a:r>
            <a:r>
              <a:rPr lang="en-IN" dirty="0" smtClean="0"/>
              <a:t> </a:t>
            </a:r>
            <a:r>
              <a:rPr lang="en-IN" dirty="0" err="1" smtClean="0"/>
              <a:t>fiber</a:t>
            </a:r>
            <a:r>
              <a:rPr lang="en-IN" dirty="0" smtClean="0"/>
              <a:t> terminate around ganglion cells in the plexuses of  </a:t>
            </a:r>
            <a:r>
              <a:rPr lang="en-IN" dirty="0" err="1" smtClean="0"/>
              <a:t>Auerbach</a:t>
            </a:r>
            <a:r>
              <a:rPr lang="en-IN" dirty="0" smtClean="0"/>
              <a:t> and Meissner.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Thus Preganglionic </a:t>
            </a:r>
            <a:r>
              <a:rPr lang="en-IN" dirty="0" err="1" smtClean="0"/>
              <a:t>fibers</a:t>
            </a:r>
            <a:r>
              <a:rPr lang="en-IN" dirty="0" smtClean="0"/>
              <a:t> are very long whereas post ganglionic </a:t>
            </a:r>
            <a:r>
              <a:rPr lang="en-IN" dirty="0" err="1" smtClean="0"/>
              <a:t>fibers</a:t>
            </a:r>
            <a:r>
              <a:rPr lang="en-IN" dirty="0" smtClean="0"/>
              <a:t> are very short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Parasympathetic sacral out flow consist of axons that arise from the cells in the 2</a:t>
            </a:r>
            <a:r>
              <a:rPr lang="en-IN" baseline="30000" dirty="0" smtClean="0"/>
              <a:t>nd</a:t>
            </a:r>
            <a:r>
              <a:rPr lang="en-IN" dirty="0" smtClean="0"/>
              <a:t>, third and fourth segment of sacral chord and proceed as preganglionic </a:t>
            </a:r>
            <a:r>
              <a:rPr lang="en-IN" dirty="0" err="1" smtClean="0"/>
              <a:t>fiber</a:t>
            </a:r>
            <a:r>
              <a:rPr lang="en-IN" dirty="0" smtClean="0"/>
              <a:t> to form pelvic nerve.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They synapse in terminal ganglia lying near or within the bladder, rectum and sexual organs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b="1" dirty="0" smtClean="0">
                <a:solidFill>
                  <a:srgbClr val="FF0000"/>
                </a:solidFill>
              </a:rPr>
              <a:t>The vagal and sacral outflow provide the motor and secretory </a:t>
            </a:r>
            <a:r>
              <a:rPr lang="en-IN" b="1" dirty="0" err="1" smtClean="0">
                <a:solidFill>
                  <a:srgbClr val="FF0000"/>
                </a:solidFill>
              </a:rPr>
              <a:t>fiber</a:t>
            </a:r>
            <a:r>
              <a:rPr lang="en-IN" b="1" dirty="0" smtClean="0">
                <a:solidFill>
                  <a:srgbClr val="FF0000"/>
                </a:solidFill>
              </a:rPr>
              <a:t> to  thoracic, abdominal organ.</a:t>
            </a:r>
          </a:p>
        </p:txBody>
      </p:sp>
    </p:spTree>
    <p:extLst>
      <p:ext uri="{BB962C8B-B14F-4D97-AF65-F5344CB8AC3E}">
        <p14:creationId xmlns:p14="http://schemas.microsoft.com/office/powerpoint/2010/main" val="38797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Enteric Nervous System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endParaRPr lang="en-IN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2060"/>
                </a:solidFill>
              </a:rPr>
              <a:t>Enteric Nervous system doe snot have unique connection to CNS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2060"/>
                </a:solidFill>
              </a:rPr>
              <a:t>While under the influence of parasympathetic preganglionic </a:t>
            </a:r>
            <a:r>
              <a:rPr lang="en-IN" dirty="0" err="1" smtClean="0">
                <a:solidFill>
                  <a:srgbClr val="002060"/>
                </a:solidFill>
              </a:rPr>
              <a:t>fiber</a:t>
            </a:r>
            <a:r>
              <a:rPr lang="en-IN" dirty="0" smtClean="0">
                <a:solidFill>
                  <a:srgbClr val="002060"/>
                </a:solidFill>
              </a:rPr>
              <a:t>, Release of transmitter is usually is dominated by local control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2060"/>
                </a:solidFill>
              </a:rPr>
              <a:t>Enteric neurons located in </a:t>
            </a:r>
            <a:r>
              <a:rPr lang="en-IN" dirty="0" err="1" smtClean="0">
                <a:solidFill>
                  <a:srgbClr val="002060"/>
                </a:solidFill>
              </a:rPr>
              <a:t>Auerbach’s</a:t>
            </a:r>
            <a:r>
              <a:rPr lang="en-IN" dirty="0" smtClean="0">
                <a:solidFill>
                  <a:srgbClr val="002060"/>
                </a:solidFill>
              </a:rPr>
              <a:t> and Meissner’s Plexus releases different neurotransmitters such as VIP, NO, nucleotide which causes relaxation of intestinal muscle.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406210"/>
              </p:ext>
            </p:extLst>
          </p:nvPr>
        </p:nvGraphicFramePr>
        <p:xfrm>
          <a:off x="588471" y="1035693"/>
          <a:ext cx="11018068" cy="61569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443314">
                  <a:extLst>
                    <a:ext uri="{9D8B030D-6E8A-4147-A177-3AD203B41FA5}">
                      <a16:colId xmlns:a16="http://schemas.microsoft.com/office/drawing/2014/main" xmlns="" val="1533063320"/>
                    </a:ext>
                  </a:extLst>
                </a:gridCol>
                <a:gridCol w="5574754">
                  <a:extLst>
                    <a:ext uri="{9D8B030D-6E8A-4147-A177-3AD203B41FA5}">
                      <a16:colId xmlns:a16="http://schemas.microsoft.com/office/drawing/2014/main" xmlns="" val="2508316749"/>
                    </a:ext>
                  </a:extLst>
                </a:gridCol>
              </a:tblGrid>
              <a:tr h="541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Sympathetic Nervous System </a:t>
                      </a:r>
                      <a:endParaRPr lang="en-US" sz="2400" b="1" dirty="0" smtClean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Adrenergic Nervous 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System)</a:t>
                      </a:r>
                      <a:endParaRPr lang="en-IN" sz="2400" b="1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054" marR="34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Parasympathetic Nervous System</a:t>
                      </a:r>
                      <a:endParaRPr lang="en-IN" sz="2400" b="1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(Cholinergic Nervous System)</a:t>
                      </a:r>
                      <a:endParaRPr lang="en-IN" sz="2400" b="1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054" marR="34054" marT="0" marB="0"/>
                </a:tc>
                <a:extLst>
                  <a:ext uri="{0D108BD9-81ED-4DB2-BD59-A6C34878D82A}">
                    <a16:rowId xmlns:a16="http://schemas.microsoft.com/office/drawing/2014/main" xmlns="" val="199661400"/>
                  </a:ext>
                </a:extLst>
              </a:tr>
              <a:tr h="4162149">
                <a:tc>
                  <a:txBody>
                    <a:bodyPr/>
                    <a:lstStyle/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Thoraco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-lumbar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outflow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(T</a:t>
                      </a:r>
                      <a:r>
                        <a:rPr lang="en-US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L</a:t>
                      </a:r>
                      <a:r>
                        <a:rPr lang="en-US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).</a:t>
                      </a: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Most of the Ganglia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except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prevertebral and terminal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nearer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the C.N.S.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Preganglionic fibers are shorter while Post-ganglionic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fibres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longer.</a:t>
                      </a:r>
                      <a:endParaRPr lang="en-IN" sz="240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Distribution throughout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body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Neurotransmitters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(in ganglia) and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(at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neuroeffector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junctions).</a:t>
                      </a:r>
                      <a:endParaRPr lang="en-IN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Functions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a direction which fits the body for a period of activity and energy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expenditure(catabolic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in nature)</a:t>
                      </a: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endParaRPr lang="en-IN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054" marR="34054" marT="0" marB="0"/>
                </a:tc>
                <a:tc>
                  <a:txBody>
                    <a:bodyPr/>
                    <a:lstStyle/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Craniosacral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outflow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r>
                        <a:rPr lang="en-US" sz="2400" baseline="300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7</a:t>
                      </a:r>
                      <a:r>
                        <a:rPr lang="en-US" sz="2400" baseline="300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9</a:t>
                      </a:r>
                      <a:r>
                        <a:rPr lang="en-US" sz="2400" baseline="300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24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cranial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nerves along with 2</a:t>
                      </a:r>
                      <a:r>
                        <a:rPr lang="en-US" sz="24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3</a:t>
                      </a:r>
                      <a:r>
                        <a:rPr lang="en-US" sz="24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sacral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nerves.</a:t>
                      </a: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Terminal Ganglia is very near to or within the organ innervated: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thus more circumscribed in its effect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Post-ganglionic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fibre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shorter.</a:t>
                      </a: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Distribution much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limited.</a:t>
                      </a:r>
                      <a:endParaRPr lang="en-IN" sz="240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Neurotransmitter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ACh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both ganglia and at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neuroeffector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junctions.</a:t>
                      </a:r>
                      <a:endParaRPr lang="en-IN" sz="2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Functions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towards the needs of a period of inactivity and repair of energy 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deficits(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Anabolic in nature, conservation and restoration of </a:t>
                      </a:r>
                      <a:r>
                        <a:rPr lang="en-US" sz="2400" baseline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</a:t>
                      </a:r>
                      <a:endParaRPr lang="en-IN" sz="2400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054" marR="34054" marT="0" marB="0"/>
                </a:tc>
                <a:extLst>
                  <a:ext uri="{0D108BD9-81ED-4DB2-BD59-A6C34878D82A}">
                    <a16:rowId xmlns:a16="http://schemas.microsoft.com/office/drawing/2014/main" xmlns="" val="83257675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0899" y="-67121"/>
            <a:ext cx="1118178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Comparison between Sympathetic and Parasympathetic A.N.S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I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684672"/>
              </p:ext>
            </p:extLst>
          </p:nvPr>
        </p:nvGraphicFramePr>
        <p:xfrm>
          <a:off x="588471" y="1035693"/>
          <a:ext cx="11018068" cy="48936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5443314">
                  <a:extLst>
                    <a:ext uri="{9D8B030D-6E8A-4147-A177-3AD203B41FA5}">
                      <a16:colId xmlns:a16="http://schemas.microsoft.com/office/drawing/2014/main" xmlns="" val="1533063320"/>
                    </a:ext>
                  </a:extLst>
                </a:gridCol>
                <a:gridCol w="5574754">
                  <a:extLst>
                    <a:ext uri="{9D8B030D-6E8A-4147-A177-3AD203B41FA5}">
                      <a16:colId xmlns:a16="http://schemas.microsoft.com/office/drawing/2014/main" xmlns="" val="2508316749"/>
                    </a:ext>
                  </a:extLst>
                </a:gridCol>
              </a:tblGrid>
              <a:tr h="448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Sympathetic Nervous System </a:t>
                      </a:r>
                      <a:endParaRPr lang="en-US" sz="2400" b="1" dirty="0" smtClean="0"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Adrenergic Nervous 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System)</a:t>
                      </a:r>
                      <a:endParaRPr lang="en-IN" sz="2400" b="1" dirty="0">
                        <a:solidFill>
                          <a:srgbClr val="000099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054" marR="340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Parasympathetic Nervous System</a:t>
                      </a:r>
                      <a:endParaRPr lang="en-IN" sz="2400" b="1" dirty="0"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(Cholinergic Nervous System)</a:t>
                      </a:r>
                      <a:endParaRPr lang="en-IN" sz="2400" b="1" dirty="0">
                        <a:solidFill>
                          <a:srgbClr val="000099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054" marR="34054" marT="0" marB="0"/>
                </a:tc>
                <a:extLst>
                  <a:ext uri="{0D108BD9-81ED-4DB2-BD59-A6C34878D82A}">
                    <a16:rowId xmlns:a16="http://schemas.microsoft.com/office/drawing/2014/main" xmlns="" val="199661400"/>
                  </a:ext>
                </a:extLst>
              </a:tr>
              <a:tr h="4162149">
                <a:tc>
                  <a:txBody>
                    <a:bodyPr/>
                    <a:lstStyle/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Sympathetic activity increases in stress and emergency. </a:t>
                      </a: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388620" algn="l"/>
                        </a:tabLst>
                      </a:pPr>
                      <a:r>
                        <a:rPr lang="en-IN" sz="2400" dirty="0" smtClean="0">
                          <a:effectLst/>
                          <a:latin typeface="+mn-lt"/>
                        </a:rPr>
                        <a:t>Intense ramification(1:20)</a:t>
                      </a:r>
                      <a:r>
                        <a:rPr lang="en-IN" sz="2400" baseline="0" dirty="0" smtClean="0">
                          <a:effectLst/>
                          <a:latin typeface="+mn-lt"/>
                        </a:rPr>
                        <a:t> Very </a:t>
                      </a:r>
                      <a:r>
                        <a:rPr lang="en-IN" sz="2400" baseline="0" dirty="0" err="1" smtClean="0">
                          <a:effectLst/>
                          <a:latin typeface="+mn-lt"/>
                        </a:rPr>
                        <a:t>difuse</a:t>
                      </a:r>
                      <a:r>
                        <a:rPr lang="en-IN" sz="2400" baseline="0" dirty="0" smtClean="0">
                          <a:effectLst/>
                          <a:latin typeface="+mn-lt"/>
                        </a:rPr>
                        <a:t> discharge, generalised action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 marL="34054" marR="34054" marT="0" marB="0"/>
                </a:tc>
                <a:tc>
                  <a:txBody>
                    <a:bodyPr/>
                    <a:lstStyle/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28600" algn="l"/>
                        </a:tabLs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Parasympathetic activity predominates during </a:t>
                      </a:r>
                      <a:r>
                        <a:rPr lang="en-US" sz="2400" smtClean="0">
                          <a:effectLst/>
                          <a:latin typeface="+mn-lt"/>
                        </a:rPr>
                        <a:t>rest.</a:t>
                      </a:r>
                      <a:endParaRPr lang="en-US" sz="2400" dirty="0" smtClean="0">
                        <a:effectLst/>
                        <a:latin typeface="+mn-lt"/>
                      </a:endParaRPr>
                    </a:p>
                    <a:p>
                      <a:pPr marL="442913" lvl="0" indent="-442913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+mj-lt"/>
                        <a:buAutoNum type="romanLcParenBoth"/>
                        <a:tabLst>
                          <a:tab pos="265430" algn="l"/>
                        </a:tabLst>
                      </a:pPr>
                      <a:r>
                        <a:rPr lang="en-IN" sz="24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IN" sz="2400" dirty="0" err="1" smtClean="0">
                          <a:effectLst/>
                          <a:latin typeface="+mn-lt"/>
                        </a:rPr>
                        <a:t>Limitted</a:t>
                      </a:r>
                      <a:r>
                        <a:rPr lang="en-IN" sz="2400" dirty="0" smtClean="0">
                          <a:effectLst/>
                          <a:latin typeface="+mn-lt"/>
                        </a:rPr>
                        <a:t> ramification,(1;1)</a:t>
                      </a:r>
                      <a:r>
                        <a:rPr lang="en-IN" sz="2400" baseline="0" dirty="0" smtClean="0">
                          <a:effectLst/>
                          <a:latin typeface="+mn-lt"/>
                        </a:rPr>
                        <a:t> discrete discharge, affect specific effector system individually.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 marL="34054" marR="34054" marT="0" marB="0"/>
                </a:tc>
                <a:extLst>
                  <a:ext uri="{0D108BD9-81ED-4DB2-BD59-A6C34878D82A}">
                    <a16:rowId xmlns:a16="http://schemas.microsoft.com/office/drawing/2014/main" xmlns="" val="83257675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0899" y="-67121"/>
            <a:ext cx="11181784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800080"/>
                </a:solidFill>
                <a:latin typeface="Century" panose="02040604050505020304" pitchFamily="18" charset="0"/>
              </a:rPr>
              <a:t>Differences between Sympathetic and Parasympathetic A.N.S</a:t>
            </a:r>
            <a:r>
              <a:rPr lang="en-US" sz="2800" b="1" dirty="0" smtClean="0">
                <a:solidFill>
                  <a:srgbClr val="800080"/>
                </a:solidFill>
                <a:latin typeface="Comic Sans MS" panose="030F0702030302020204" pitchFamily="66" charset="0"/>
              </a:rPr>
              <a:t>.</a:t>
            </a:r>
            <a:endParaRPr lang="en-IN" sz="28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Response of Effector organ to Autonomic Nerve Impulse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2060"/>
                </a:solidFill>
              </a:rPr>
              <a:t>In most places, sympathetic and parasympathetic neurotransmitters can be viewed as physiological/ functional antagonist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2060"/>
                </a:solidFill>
              </a:rPr>
              <a:t>If one neurotransmitter inhibit certain function other augment that function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2060"/>
                </a:solidFill>
              </a:rPr>
              <a:t>Most viscera are innervated by both division of autonomic nervous system and the level of activity at any one moment represent the integration of influence of two component.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-1039" r="227" b="5935"/>
          <a:stretch/>
        </p:blipFill>
        <p:spPr>
          <a:xfrm>
            <a:off x="1008232" y="-114300"/>
            <a:ext cx="10507493" cy="6838949"/>
          </a:xfrm>
        </p:spPr>
      </p:pic>
    </p:spTree>
    <p:extLst>
      <p:ext uri="{BB962C8B-B14F-4D97-AF65-F5344CB8AC3E}">
        <p14:creationId xmlns:p14="http://schemas.microsoft.com/office/powerpoint/2010/main" val="29099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766119"/>
            <a:ext cx="10478529" cy="5943600"/>
          </a:xfrm>
        </p:spPr>
      </p:pic>
    </p:spTree>
    <p:extLst>
      <p:ext uri="{BB962C8B-B14F-4D97-AF65-F5344CB8AC3E}">
        <p14:creationId xmlns:p14="http://schemas.microsoft.com/office/powerpoint/2010/main" val="19525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4400" b="1" dirty="0" smtClean="0">
                <a:solidFill>
                  <a:srgbClr val="FF0000"/>
                </a:solidFill>
              </a:rPr>
              <a:t>Autonomic Efferent/Visceral Efferent </a:t>
            </a:r>
            <a:r>
              <a:rPr lang="en-IN" sz="4400" b="1" dirty="0" err="1" smtClean="0">
                <a:solidFill>
                  <a:srgbClr val="FF0000"/>
                </a:solidFill>
              </a:rPr>
              <a:t>Fibers</a:t>
            </a:r>
            <a:r>
              <a:rPr lang="en-IN" sz="4400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00B050"/>
                </a:solidFill>
              </a:rPr>
              <a:t>Sympathetic and Parasympathetic Nervous System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6000" b="1" dirty="0" smtClean="0"/>
              <a:t>              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4280631" y="2967335"/>
            <a:ext cx="363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N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52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 smtClean="0">
                <a:solidFill>
                  <a:srgbClr val="FF0000"/>
                </a:solidFill>
              </a:rPr>
              <a:t>Type of autonomic </a:t>
            </a:r>
            <a:r>
              <a:rPr lang="en-IN" sz="4000" b="1" dirty="0" err="1" smtClean="0">
                <a:solidFill>
                  <a:srgbClr val="FF0000"/>
                </a:solidFill>
              </a:rPr>
              <a:t>fibers</a:t>
            </a:r>
            <a:r>
              <a:rPr lang="en-IN" sz="4000" b="1" dirty="0" smtClean="0">
                <a:solidFill>
                  <a:srgbClr val="FF0000"/>
                </a:solidFill>
              </a:rPr>
              <a:t> based on </a:t>
            </a:r>
            <a:r>
              <a:rPr lang="en-IN" sz="4000" b="1" dirty="0">
                <a:solidFill>
                  <a:srgbClr val="FF0000"/>
                </a:solidFill>
              </a:rPr>
              <a:t>release of transmitters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B050"/>
                </a:solidFill>
              </a:rPr>
              <a:t>Cholinergic </a:t>
            </a:r>
            <a:r>
              <a:rPr lang="en-IN" dirty="0" err="1">
                <a:solidFill>
                  <a:srgbClr val="00B050"/>
                </a:solidFill>
              </a:rPr>
              <a:t>F</a:t>
            </a:r>
            <a:r>
              <a:rPr lang="en-IN" dirty="0" err="1" smtClean="0">
                <a:solidFill>
                  <a:srgbClr val="00B050"/>
                </a:solidFill>
              </a:rPr>
              <a:t>iber</a:t>
            </a:r>
            <a:r>
              <a:rPr lang="en-IN" dirty="0" smtClean="0"/>
              <a:t>: Neuron liberate Ach as a major neurotransmitter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 </a:t>
            </a:r>
            <a:r>
              <a:rPr lang="en-IN" dirty="0" smtClean="0">
                <a:solidFill>
                  <a:srgbClr val="FF0000"/>
                </a:solidFill>
              </a:rPr>
              <a:t>All </a:t>
            </a:r>
            <a:r>
              <a:rPr lang="en-IN" dirty="0">
                <a:solidFill>
                  <a:srgbClr val="FF0000"/>
                </a:solidFill>
              </a:rPr>
              <a:t>Preganglionic  autonomic </a:t>
            </a:r>
            <a:r>
              <a:rPr lang="en-IN" dirty="0" err="1">
                <a:solidFill>
                  <a:srgbClr val="FF0000"/>
                </a:solidFill>
              </a:rPr>
              <a:t>fiber</a:t>
            </a:r>
            <a:r>
              <a:rPr lang="en-IN" dirty="0">
                <a:solidFill>
                  <a:srgbClr val="FF0000"/>
                </a:solidFill>
              </a:rPr>
              <a:t> (sympathetic as well as parasympathetic</a:t>
            </a:r>
            <a:r>
              <a:rPr lang="en-IN" dirty="0" smtClean="0"/>
              <a:t>),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 </a:t>
            </a:r>
            <a:r>
              <a:rPr lang="en-IN" dirty="0"/>
              <a:t>All Postganglionic Parasympathetic </a:t>
            </a:r>
            <a:r>
              <a:rPr lang="en-IN" dirty="0" err="1"/>
              <a:t>fiber</a:t>
            </a:r>
            <a:r>
              <a:rPr lang="en-IN" dirty="0"/>
              <a:t> </a:t>
            </a:r>
            <a:r>
              <a:rPr lang="en-IN" dirty="0" smtClean="0"/>
              <a:t>and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 A </a:t>
            </a:r>
            <a:r>
              <a:rPr lang="en-IN" dirty="0"/>
              <a:t>few post ganglionic sympathetic </a:t>
            </a:r>
            <a:r>
              <a:rPr lang="en-IN" dirty="0" err="1"/>
              <a:t>fiber</a:t>
            </a:r>
            <a:r>
              <a:rPr lang="en-IN" dirty="0"/>
              <a:t>(sweat </a:t>
            </a:r>
            <a:r>
              <a:rPr lang="en-IN" dirty="0" smtClean="0"/>
              <a:t>gland in human)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00B050"/>
                </a:solidFill>
              </a:rPr>
              <a:t>Adrenergic </a:t>
            </a:r>
            <a:r>
              <a:rPr lang="en-IN" dirty="0" err="1" smtClean="0">
                <a:solidFill>
                  <a:srgbClr val="00B050"/>
                </a:solidFill>
              </a:rPr>
              <a:t>Fiber</a:t>
            </a:r>
            <a:r>
              <a:rPr lang="en-IN" dirty="0" smtClean="0"/>
              <a:t>: </a:t>
            </a:r>
            <a:r>
              <a:rPr lang="en-IN" dirty="0"/>
              <a:t>Neuron liberate </a:t>
            </a:r>
            <a:r>
              <a:rPr lang="en-IN" dirty="0" smtClean="0"/>
              <a:t>norepinephrine </a:t>
            </a:r>
            <a:r>
              <a:rPr lang="en-IN" dirty="0"/>
              <a:t>as a  </a:t>
            </a:r>
            <a:r>
              <a:rPr lang="en-IN" dirty="0" smtClean="0"/>
              <a:t>neurotransmitter. Example: Majority </a:t>
            </a:r>
            <a:r>
              <a:rPr lang="en-IN" dirty="0"/>
              <a:t>of Postganglionic sympathetic </a:t>
            </a:r>
            <a:r>
              <a:rPr lang="en-IN" dirty="0" err="1" smtClean="0"/>
              <a:t>fiber</a:t>
            </a:r>
            <a:r>
              <a:rPr lang="en-IN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>
                <a:solidFill>
                  <a:srgbClr val="FF0000"/>
                </a:solidFill>
              </a:rPr>
              <a:t>The term adrenergic and cholinergic are given by Dale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>
                <a:solidFill>
                  <a:srgbClr val="00B050"/>
                </a:solidFill>
              </a:rPr>
              <a:t>Noradrenergic </a:t>
            </a:r>
            <a:r>
              <a:rPr lang="en-IN" dirty="0" err="1">
                <a:solidFill>
                  <a:srgbClr val="00B050"/>
                </a:solidFill>
              </a:rPr>
              <a:t>Norcholinergic</a:t>
            </a:r>
            <a:r>
              <a:rPr lang="en-IN" dirty="0">
                <a:solidFill>
                  <a:srgbClr val="00B050"/>
                </a:solidFill>
              </a:rPr>
              <a:t> </a:t>
            </a:r>
            <a:r>
              <a:rPr lang="en-IN" dirty="0" err="1" smtClean="0">
                <a:solidFill>
                  <a:srgbClr val="00B050"/>
                </a:solidFill>
              </a:rPr>
              <a:t>fiber</a:t>
            </a:r>
            <a:r>
              <a:rPr lang="en-IN" dirty="0" smtClean="0">
                <a:solidFill>
                  <a:srgbClr val="00B050"/>
                </a:solidFill>
              </a:rPr>
              <a:t>(NANC</a:t>
            </a:r>
            <a:r>
              <a:rPr lang="en-IN" dirty="0" smtClean="0"/>
              <a:t>) release nitric oxide as their neurotransmitter substance. These </a:t>
            </a:r>
            <a:r>
              <a:rPr lang="en-IN" dirty="0" err="1" smtClean="0"/>
              <a:t>fibers</a:t>
            </a:r>
            <a:r>
              <a:rPr lang="en-IN" dirty="0" smtClean="0"/>
              <a:t> innervate GI tract, vasculature and </a:t>
            </a:r>
            <a:r>
              <a:rPr lang="en-IN" smtClean="0"/>
              <a:t>external genitalia. </a:t>
            </a:r>
            <a:r>
              <a:rPr lang="en-IN" dirty="0" smtClean="0"/>
              <a:t>Nitric Oxide is  a noradrenergic </a:t>
            </a:r>
            <a:r>
              <a:rPr lang="en-IN" dirty="0" err="1" smtClean="0"/>
              <a:t>norcholinergic</a:t>
            </a:r>
            <a:r>
              <a:rPr lang="en-IN" dirty="0" smtClean="0"/>
              <a:t> neurotransmitter responsible for penile erection.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dirty="0">
                <a:solidFill>
                  <a:srgbClr val="FF0000"/>
                </a:solidFill>
              </a:rPr>
              <a:t>Type of autonomic </a:t>
            </a:r>
            <a:r>
              <a:rPr lang="en-IN" sz="4000" b="1" dirty="0" err="1">
                <a:solidFill>
                  <a:srgbClr val="FF0000"/>
                </a:solidFill>
              </a:rPr>
              <a:t>fibers</a:t>
            </a:r>
            <a:r>
              <a:rPr lang="en-IN" sz="4000" b="1" dirty="0">
                <a:solidFill>
                  <a:srgbClr val="FF0000"/>
                </a:solidFill>
              </a:rPr>
              <a:t> based on release of </a:t>
            </a:r>
            <a:r>
              <a:rPr lang="en-IN" sz="4000" b="1" dirty="0" smtClean="0">
                <a:solidFill>
                  <a:srgbClr val="FF0000"/>
                </a:solidFill>
              </a:rPr>
              <a:t>transmitters(</a:t>
            </a:r>
            <a:r>
              <a:rPr lang="en-IN" sz="4000" b="1" dirty="0" err="1" smtClean="0">
                <a:solidFill>
                  <a:srgbClr val="FF0000"/>
                </a:solidFill>
              </a:rPr>
              <a:t>conti</a:t>
            </a:r>
            <a:r>
              <a:rPr lang="en-IN" sz="4000" b="1" dirty="0" smtClean="0">
                <a:solidFill>
                  <a:srgbClr val="FF0000"/>
                </a:solidFill>
              </a:rPr>
              <a:t>…)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1690688"/>
            <a:ext cx="9662160" cy="4940935"/>
          </a:xfrm>
        </p:spPr>
      </p:pic>
    </p:spTree>
    <p:extLst>
      <p:ext uri="{BB962C8B-B14F-4D97-AF65-F5344CB8AC3E}">
        <p14:creationId xmlns:p14="http://schemas.microsoft.com/office/powerpoint/2010/main" val="5096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Types of Peripheral </a:t>
            </a:r>
            <a:r>
              <a:rPr lang="en-IN" b="1" dirty="0">
                <a:solidFill>
                  <a:srgbClr val="FF0000"/>
                </a:solidFill>
              </a:rPr>
              <a:t>N</a:t>
            </a:r>
            <a:r>
              <a:rPr lang="en-IN" b="1" dirty="0" smtClean="0">
                <a:solidFill>
                  <a:srgbClr val="FF0000"/>
                </a:solidFill>
              </a:rPr>
              <a:t>erve </a:t>
            </a:r>
            <a:r>
              <a:rPr lang="en-IN" b="1" dirty="0" err="1">
                <a:solidFill>
                  <a:srgbClr val="FF0000"/>
                </a:solidFill>
              </a:rPr>
              <a:t>F</a:t>
            </a:r>
            <a:r>
              <a:rPr lang="en-IN" b="1" dirty="0" err="1" smtClean="0">
                <a:solidFill>
                  <a:srgbClr val="FF0000"/>
                </a:solidFill>
              </a:rPr>
              <a:t>ibers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T 1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690688"/>
            <a:ext cx="7294880" cy="54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Sympathetic nervous </a:t>
            </a:r>
            <a:r>
              <a:rPr lang="en-IN" b="1" dirty="0" smtClean="0">
                <a:solidFill>
                  <a:srgbClr val="FF0000"/>
                </a:solidFill>
              </a:rPr>
              <a:t>system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/>
              <a:t>Sympathetic </a:t>
            </a:r>
            <a:r>
              <a:rPr lang="en-US" dirty="0"/>
              <a:t>nervous system a</a:t>
            </a:r>
            <a:r>
              <a:rPr lang="en-US" dirty="0" smtClean="0"/>
              <a:t>lso </a:t>
            </a:r>
            <a:r>
              <a:rPr lang="en-US" dirty="0"/>
              <a:t>called </a:t>
            </a:r>
            <a:r>
              <a:rPr lang="en-US" b="1" dirty="0">
                <a:solidFill>
                  <a:srgbClr val="FF0000"/>
                </a:solidFill>
              </a:rPr>
              <a:t>as thoracolumbar system</a:t>
            </a:r>
            <a:r>
              <a:rPr lang="en-US" dirty="0"/>
              <a:t>. </a:t>
            </a:r>
            <a:endParaRPr lang="en-US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Sympathetic system is </a:t>
            </a:r>
            <a:r>
              <a:rPr lang="en-IN" dirty="0" smtClean="0">
                <a:solidFill>
                  <a:srgbClr val="FF0000"/>
                </a:solidFill>
              </a:rPr>
              <a:t>not essential to life in a controlled environment </a:t>
            </a:r>
            <a:r>
              <a:rPr lang="en-IN" dirty="0" smtClean="0"/>
              <a:t>but under the circumstances of stress, however the lack of </a:t>
            </a:r>
            <a:r>
              <a:rPr lang="en-IN" dirty="0" err="1" smtClean="0"/>
              <a:t>sympathoadrenal</a:t>
            </a:r>
            <a:r>
              <a:rPr lang="en-IN" dirty="0" smtClean="0"/>
              <a:t> functions become evident.</a:t>
            </a:r>
            <a:endParaRPr lang="en-US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/>
              <a:t>Sympathetic stimulation </a:t>
            </a:r>
            <a:r>
              <a:rPr lang="en-US" dirty="0">
                <a:solidFill>
                  <a:srgbClr val="00B050"/>
                </a:solidFill>
              </a:rPr>
              <a:t>prepares the body to deal with exciting and </a:t>
            </a:r>
            <a:r>
              <a:rPr lang="en-US" dirty="0" smtClean="0">
                <a:solidFill>
                  <a:srgbClr val="00B050"/>
                </a:solidFill>
              </a:rPr>
              <a:t>  stressful </a:t>
            </a:r>
            <a:r>
              <a:rPr lang="en-US" dirty="0">
                <a:solidFill>
                  <a:srgbClr val="00B050"/>
                </a:solidFill>
              </a:rPr>
              <a:t>situations, e.g. strengthening its </a:t>
            </a:r>
            <a:r>
              <a:rPr lang="en-US" dirty="0" err="1">
                <a:solidFill>
                  <a:srgbClr val="00B050"/>
                </a:solidFill>
              </a:rPr>
              <a:t>defences</a:t>
            </a:r>
            <a:r>
              <a:rPr lang="en-US" dirty="0">
                <a:solidFill>
                  <a:srgbClr val="00B050"/>
                </a:solidFill>
              </a:rPr>
              <a:t> in danger</a:t>
            </a:r>
            <a:r>
              <a:rPr lang="en-US" dirty="0"/>
              <a:t>.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sympathetic </a:t>
            </a:r>
            <a:r>
              <a:rPr lang="en-US" dirty="0">
                <a:solidFill>
                  <a:srgbClr val="FF0000"/>
                </a:solidFill>
              </a:rPr>
              <a:t>stimulation </a:t>
            </a:r>
            <a:r>
              <a:rPr lang="en-US" dirty="0" err="1">
                <a:solidFill>
                  <a:srgbClr val="FF0000"/>
                </a:solidFill>
              </a:rPr>
              <a:t>mobilises</a:t>
            </a:r>
            <a:r>
              <a:rPr lang="en-US" dirty="0">
                <a:solidFill>
                  <a:srgbClr val="FF0000"/>
                </a:solidFill>
              </a:rPr>
              <a:t> the body for 'fight or flight'.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solidFill>
                  <a:srgbClr val="FF0000"/>
                </a:solidFill>
              </a:rPr>
              <a:t>Sympathetic nervous system/Thoracolumbar out flow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Structure </a:t>
            </a:r>
            <a:r>
              <a:rPr lang="en-US" b="1" dirty="0">
                <a:solidFill>
                  <a:srgbClr val="00B050"/>
                </a:solidFill>
              </a:rPr>
              <a:t>of the Sympathetic Division 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b="1" dirty="0">
                <a:solidFill>
                  <a:srgbClr val="0070C0"/>
                </a:solidFill>
              </a:rPr>
              <a:t>Pathway from Spinal Cord to Sympathetic Trunk </a:t>
            </a:r>
            <a:r>
              <a:rPr lang="en-US" b="1" dirty="0" smtClean="0">
                <a:solidFill>
                  <a:srgbClr val="0070C0"/>
                </a:solidFill>
              </a:rPr>
              <a:t>Ganglia</a:t>
            </a:r>
          </a:p>
          <a:p>
            <a:pPr marL="0" indent="0"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70C0"/>
                </a:solidFill>
              </a:rPr>
              <a:t>Organization </a:t>
            </a:r>
            <a:r>
              <a:rPr lang="en-US" b="1" dirty="0">
                <a:solidFill>
                  <a:srgbClr val="0070C0"/>
                </a:solidFill>
              </a:rPr>
              <a:t>of Sympathetic Trunk Ganglia 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b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70C0"/>
                </a:solidFill>
              </a:rPr>
              <a:t>Pathways </a:t>
            </a:r>
            <a:r>
              <a:rPr lang="en-US" b="1" dirty="0">
                <a:solidFill>
                  <a:srgbClr val="0070C0"/>
                </a:solidFill>
              </a:rPr>
              <a:t>from Sympathetic Trunk Ganglia to Visceral Effectors</a:t>
            </a:r>
          </a:p>
        </p:txBody>
      </p:sp>
    </p:spTree>
    <p:extLst>
      <p:ext uri="{BB962C8B-B14F-4D97-AF65-F5344CB8AC3E}">
        <p14:creationId xmlns:p14="http://schemas.microsoft.com/office/powerpoint/2010/main" val="30547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94" y="343091"/>
            <a:ext cx="10515600" cy="1325563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FF0000"/>
                </a:solidFill>
              </a:rPr>
              <a:t>Sympathetic nervous system/Thoracolumbar out flow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463675"/>
            <a:ext cx="10515600" cy="4351338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cells that  give rise to the preganglionic </a:t>
            </a:r>
            <a:r>
              <a:rPr lang="en-IN" dirty="0" err="1" smtClean="0"/>
              <a:t>fiber</a:t>
            </a:r>
            <a:r>
              <a:rPr lang="en-IN" dirty="0" smtClean="0"/>
              <a:t> lie mainly in the </a:t>
            </a:r>
            <a:r>
              <a:rPr lang="en-IN" dirty="0" err="1" smtClean="0">
                <a:solidFill>
                  <a:srgbClr val="FF0000"/>
                </a:solidFill>
              </a:rPr>
              <a:t>intermediolateral</a:t>
            </a:r>
            <a:r>
              <a:rPr lang="en-IN" dirty="0" smtClean="0">
                <a:solidFill>
                  <a:srgbClr val="FF0000"/>
                </a:solidFill>
              </a:rPr>
              <a:t> column </a:t>
            </a:r>
            <a:r>
              <a:rPr lang="en-IN" dirty="0" smtClean="0"/>
              <a:t>of the spinal cord and </a:t>
            </a:r>
            <a:r>
              <a:rPr lang="en-IN" dirty="0" smtClean="0">
                <a:solidFill>
                  <a:srgbClr val="0070C0"/>
                </a:solidFill>
              </a:rPr>
              <a:t>extends from the first thoracic to second or third lumber segment.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axons from these are carried in the anterior(ventral nerve root and synapse with the </a:t>
            </a:r>
            <a:r>
              <a:rPr lang="en-IN" dirty="0" err="1" smtClean="0"/>
              <a:t>the</a:t>
            </a:r>
            <a:r>
              <a:rPr lang="en-IN" dirty="0" smtClean="0"/>
              <a:t> neurons lying in the sympathetic ganglia outside the cerebrospinal axis.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IN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The sympathetic ganglia are found in </a:t>
            </a:r>
            <a:r>
              <a:rPr lang="en-IN" b="1" dirty="0" smtClean="0">
                <a:solidFill>
                  <a:srgbClr val="FF0000"/>
                </a:solidFill>
              </a:rPr>
              <a:t>three location paravertebral, Prevertebral and terminal.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1532</Words>
  <Application>Microsoft Office PowerPoint</Application>
  <PresentationFormat>Widescreen</PresentationFormat>
  <Paragraphs>137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Century</vt:lpstr>
      <vt:lpstr>Comic Sans MS</vt:lpstr>
      <vt:lpstr>Times New Roman</vt:lpstr>
      <vt:lpstr>Wingdings</vt:lpstr>
      <vt:lpstr>Office Theme</vt:lpstr>
      <vt:lpstr>ANS Pharmacology: General Considerations(Part-II)</vt:lpstr>
      <vt:lpstr>Content</vt:lpstr>
      <vt:lpstr>Autonomic Efferent/Visceral Efferent Fibers </vt:lpstr>
      <vt:lpstr>Type of autonomic fibers based on release of transmitters </vt:lpstr>
      <vt:lpstr>Type of autonomic fibers based on release of transmitters(conti…) </vt:lpstr>
      <vt:lpstr>Types of Peripheral Nerve Fibers</vt:lpstr>
      <vt:lpstr>Sympathetic nervous system</vt:lpstr>
      <vt:lpstr>Sympathetic nervous system/Thoracolumbar out flow</vt:lpstr>
      <vt:lpstr>Sympathetic nervous system/Thoracolumbar out flow</vt:lpstr>
      <vt:lpstr>Sympathetic nervous system</vt:lpstr>
      <vt:lpstr>Sympthetic nervous system(conti……….)</vt:lpstr>
      <vt:lpstr>PowerPoint Presentation</vt:lpstr>
      <vt:lpstr>Sympathetic Nervous system(continued)</vt:lpstr>
      <vt:lpstr>Autonomic Nervous System</vt:lpstr>
      <vt:lpstr>PowerPoint Presentation</vt:lpstr>
      <vt:lpstr>Sympathetic Nervous system(conti…..)</vt:lpstr>
      <vt:lpstr>Sympathetic Nervous system(conti…..)</vt:lpstr>
      <vt:lpstr>Parasympathetic nervous system</vt:lpstr>
      <vt:lpstr>PowerPoint Presentation</vt:lpstr>
      <vt:lpstr>Parasympathetic Nervous System ( conti..)</vt:lpstr>
      <vt:lpstr>PowerPoint Presentation</vt:lpstr>
      <vt:lpstr>Parasympathetic Nervous System ( conti..)</vt:lpstr>
      <vt:lpstr>Parasympathetic Nervous System ( conti..)</vt:lpstr>
      <vt:lpstr>Enteric Nervous System</vt:lpstr>
      <vt:lpstr>Comparison between Sympathetic and Parasympathetic A.N.S.</vt:lpstr>
      <vt:lpstr>Differences between Sympathetic and Parasympathetic A.N.S.</vt:lpstr>
      <vt:lpstr>Response of Effector organ to Autonomic Nerve Impulse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 Pharmacology: General Considerations(Part-II)</dc:title>
  <dc:creator>Rev IND</dc:creator>
  <cp:lastModifiedBy>Rev IND</cp:lastModifiedBy>
  <cp:revision>62</cp:revision>
  <dcterms:created xsi:type="dcterms:W3CDTF">2020-12-07T06:37:47Z</dcterms:created>
  <dcterms:modified xsi:type="dcterms:W3CDTF">2020-12-16T09:05:49Z</dcterms:modified>
</cp:coreProperties>
</file>