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83" r:id="rId2"/>
    <p:sldId id="263" r:id="rId3"/>
    <p:sldId id="262" r:id="rId4"/>
    <p:sldId id="257" r:id="rId5"/>
    <p:sldId id="264" r:id="rId6"/>
    <p:sldId id="258" r:id="rId7"/>
    <p:sldId id="260" r:id="rId8"/>
    <p:sldId id="278" r:id="rId9"/>
    <p:sldId id="265" r:id="rId10"/>
    <p:sldId id="266" r:id="rId11"/>
    <p:sldId id="284" r:id="rId12"/>
    <p:sldId id="279" r:id="rId13"/>
    <p:sldId id="267" r:id="rId14"/>
    <p:sldId id="268" r:id="rId15"/>
    <p:sldId id="280" r:id="rId16"/>
    <p:sldId id="274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27E155-96CF-41DE-ACF3-264A51E9871E}">
          <p14:sldIdLst>
            <p14:sldId id="283"/>
            <p14:sldId id="263"/>
            <p14:sldId id="262"/>
            <p14:sldId id="257"/>
            <p14:sldId id="264"/>
            <p14:sldId id="258"/>
            <p14:sldId id="260"/>
            <p14:sldId id="278"/>
            <p14:sldId id="265"/>
            <p14:sldId id="266"/>
            <p14:sldId id="284"/>
            <p14:sldId id="279"/>
            <p14:sldId id="267"/>
            <p14:sldId id="268"/>
            <p14:sldId id="280"/>
            <p14:sldId id="274"/>
            <p14:sldId id="281"/>
          </p14:sldIdLst>
        </p14:section>
        <p14:section name="Untitled Section" id="{BB1B0A98-BC03-4783-AC49-5530C5C693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08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93AB2-68BE-421E-9EA6-9462154E9289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D104-810A-4121-8C5F-55F1E132E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6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8D104-810A-4121-8C5F-55F1E132E2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3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9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6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4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6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CE6D-1FEE-4E34-B2B7-D2ADEFE2849D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B4D9-9A3E-4F8D-8024-D66D585A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Neurotransmission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dirty="0" smtClean="0">
              <a:solidFill>
                <a:srgbClr val="0070C0"/>
              </a:solidFill>
            </a:endParaRPr>
          </a:p>
          <a:p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Dr.</a:t>
            </a:r>
            <a:r>
              <a:rPr lang="en-IN" dirty="0" smtClean="0">
                <a:solidFill>
                  <a:srgbClr val="0070C0"/>
                </a:solidFill>
              </a:rPr>
              <a:t> Rashmi </a:t>
            </a:r>
            <a:r>
              <a:rPr lang="en-IN" dirty="0" err="1" smtClean="0">
                <a:solidFill>
                  <a:srgbClr val="0070C0"/>
                </a:solidFill>
              </a:rPr>
              <a:t>Rekha</a:t>
            </a:r>
            <a:r>
              <a:rPr lang="en-IN" dirty="0" smtClean="0">
                <a:solidFill>
                  <a:srgbClr val="0070C0"/>
                </a:solidFill>
              </a:rPr>
              <a:t> Kumari</a:t>
            </a:r>
          </a:p>
          <a:p>
            <a:r>
              <a:rPr lang="en-IN" dirty="0" err="1" smtClean="0">
                <a:solidFill>
                  <a:srgbClr val="0070C0"/>
                </a:solidFill>
              </a:rPr>
              <a:t>Asstt</a:t>
            </a:r>
            <a:r>
              <a:rPr lang="en-IN" dirty="0" smtClean="0">
                <a:solidFill>
                  <a:srgbClr val="0070C0"/>
                </a:solidFill>
              </a:rPr>
              <a:t>. Prof, </a:t>
            </a:r>
            <a:r>
              <a:rPr lang="en-IN" dirty="0" err="1" smtClean="0">
                <a:solidFill>
                  <a:srgbClr val="0070C0"/>
                </a:solidFill>
              </a:rPr>
              <a:t>Deptt</a:t>
            </a:r>
            <a:r>
              <a:rPr lang="en-IN" dirty="0" smtClean="0">
                <a:solidFill>
                  <a:srgbClr val="0070C0"/>
                </a:solidFill>
              </a:rPr>
              <a:t>. Of Pharmacology &amp; Toxicology,BVC,Patna-14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20" y="371920"/>
            <a:ext cx="1291274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87964" y="644589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70C0"/>
                </a:solidFill>
              </a:rPr>
              <a:t>Investigative work of </a:t>
            </a:r>
            <a:r>
              <a:rPr lang="en-IN" dirty="0" err="1">
                <a:solidFill>
                  <a:srgbClr val="0070C0"/>
                </a:solidFill>
              </a:rPr>
              <a:t>Hodking</a:t>
            </a:r>
            <a:r>
              <a:rPr lang="en-IN" dirty="0">
                <a:solidFill>
                  <a:srgbClr val="0070C0"/>
                </a:solidFill>
              </a:rPr>
              <a:t> and Huxley(1952) formed the basis of current concept of  axonal conduction</a:t>
            </a:r>
            <a:r>
              <a:rPr lang="en-IN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At </a:t>
            </a:r>
            <a:r>
              <a:rPr lang="en-IN" dirty="0">
                <a:solidFill>
                  <a:srgbClr val="0070C0"/>
                </a:solidFill>
              </a:rPr>
              <a:t>rest, interior of the typical mammalian axon is approximately </a:t>
            </a:r>
            <a:r>
              <a:rPr lang="en-IN" dirty="0" smtClean="0">
                <a:solidFill>
                  <a:srgbClr val="0070C0"/>
                </a:solidFill>
              </a:rPr>
              <a:t>70mV </a:t>
            </a:r>
            <a:r>
              <a:rPr lang="en-IN" dirty="0">
                <a:solidFill>
                  <a:srgbClr val="0070C0"/>
                </a:solidFill>
              </a:rPr>
              <a:t>negative to the exterior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Resting potential is a diffusion potential based on </a:t>
            </a:r>
            <a:r>
              <a:rPr lang="en-IN" dirty="0">
                <a:solidFill>
                  <a:srgbClr val="0070C0"/>
                </a:solidFill>
              </a:rPr>
              <a:t>fortyfold higher concentration of potassium in the </a:t>
            </a:r>
            <a:r>
              <a:rPr lang="en-IN" dirty="0" err="1">
                <a:solidFill>
                  <a:srgbClr val="0070C0"/>
                </a:solidFill>
              </a:rPr>
              <a:t>axoplasm</a:t>
            </a:r>
            <a:r>
              <a:rPr lang="en-IN" dirty="0">
                <a:solidFill>
                  <a:srgbClr val="0070C0"/>
                </a:solidFill>
              </a:rPr>
              <a:t> as compared with extracellular and very high permeability of this ion through axonal membrane in resting </a:t>
            </a:r>
            <a:r>
              <a:rPr lang="en-IN" dirty="0" smtClean="0">
                <a:solidFill>
                  <a:srgbClr val="0070C0"/>
                </a:solidFill>
              </a:rPr>
              <a:t>condition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Axonal Conduction            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observe the following diagram and name the given stages - Biology -  TopperLearning.com | t6vb3y1y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998" y="2285999"/>
            <a:ext cx="2751021" cy="338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nduction of Action Potential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27" y="2150917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28850" y="5808517"/>
            <a:ext cx="3867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Source: Google Image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5682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70C0"/>
                </a:solidFill>
              </a:rPr>
              <a:t>Na and cl ion are present in higher concentration in the extracellular fluid than in the </a:t>
            </a:r>
            <a:r>
              <a:rPr lang="en-IN" dirty="0" err="1">
                <a:solidFill>
                  <a:srgbClr val="0070C0"/>
                </a:solidFill>
              </a:rPr>
              <a:t>axoplasm</a:t>
            </a:r>
            <a:r>
              <a:rPr lang="en-IN" dirty="0">
                <a:solidFill>
                  <a:srgbClr val="0070C0"/>
                </a:solidFill>
              </a:rPr>
              <a:t>, but axonal membrane at rest is considerably less permeable to these ion; hence their contribution to resting potential is less</a:t>
            </a:r>
            <a:r>
              <a:rPr lang="en-IN" dirty="0" smtClean="0">
                <a:solidFill>
                  <a:srgbClr val="0070C0"/>
                </a:solidFill>
              </a:rPr>
              <a:t>.</a:t>
            </a:r>
            <a:endParaRPr lang="en-IN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These </a:t>
            </a:r>
            <a:r>
              <a:rPr lang="en-IN" dirty="0">
                <a:solidFill>
                  <a:srgbClr val="0070C0"/>
                </a:solidFill>
              </a:rPr>
              <a:t>ion gradient is maintained by active transporter Na/K ATPase activated by Na at the inner and K at the outer surface of the membrane.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70C0"/>
                </a:solidFill>
              </a:rPr>
              <a:t>In response to depolarisation at threshold level, an action potential or nerve impulse is generated at the local region of membrane.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6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File:Voltage gated sodium channel.png - StudyingM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" y="477520"/>
            <a:ext cx="9550400" cy="608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44225" y="4357688"/>
            <a:ext cx="1042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Source: Google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The transmembrane ionic currents produce local circuit current around  the axon.</a:t>
            </a:r>
          </a:p>
          <a:p>
            <a:pPr marL="0" indent="0" algn="just">
              <a:buNone/>
            </a:pPr>
            <a:endParaRPr lang="en-IN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As a result of such localised changes in the membrane potential, adjacent resting channel in the axon are activated, and excitation of adjacent portion of axonal membrane occur.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Although localised permeability changes associated with an  action potential are extremely short-lived, They elicit similar alteration in membrane function in immediately quiescent areas of the axon.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</a:rPr>
              <a:t>Thus the action potential is self-propagating and in this manner action potential is propagated along the axonal </a:t>
            </a:r>
            <a:r>
              <a:rPr lang="en-IN" dirty="0" err="1" smtClean="0">
                <a:solidFill>
                  <a:srgbClr val="0070C0"/>
                </a:solidFill>
              </a:rPr>
              <a:t>fiber</a:t>
            </a:r>
            <a:r>
              <a:rPr lang="en-IN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70C0"/>
                </a:solidFill>
              </a:rPr>
              <a:t>In </a:t>
            </a:r>
            <a:r>
              <a:rPr lang="en-IN" dirty="0" smtClean="0">
                <a:solidFill>
                  <a:srgbClr val="0070C0"/>
                </a:solidFill>
              </a:rPr>
              <a:t>myelin </a:t>
            </a:r>
            <a:r>
              <a:rPr lang="en-IN" dirty="0" err="1">
                <a:solidFill>
                  <a:srgbClr val="0070C0"/>
                </a:solidFill>
              </a:rPr>
              <a:t>fiber</a:t>
            </a:r>
            <a:r>
              <a:rPr lang="en-IN" dirty="0">
                <a:solidFill>
                  <a:srgbClr val="0070C0"/>
                </a:solidFill>
              </a:rPr>
              <a:t>, permeability changes occurs only at node of </a:t>
            </a:r>
            <a:r>
              <a:rPr lang="en-IN" dirty="0" err="1">
                <a:solidFill>
                  <a:srgbClr val="0070C0"/>
                </a:solidFill>
              </a:rPr>
              <a:t>ranvier</a:t>
            </a:r>
            <a:r>
              <a:rPr lang="en-IN" dirty="0">
                <a:solidFill>
                  <a:srgbClr val="0070C0"/>
                </a:solidFill>
              </a:rPr>
              <a:t> thus causing a rapidly progressive type </a:t>
            </a:r>
            <a:r>
              <a:rPr lang="en-IN" dirty="0">
                <a:solidFill>
                  <a:srgbClr val="FF0000"/>
                </a:solidFill>
              </a:rPr>
              <a:t>of jumping and salutatory </a:t>
            </a:r>
            <a:r>
              <a:rPr lang="en-IN" dirty="0" smtClean="0">
                <a:solidFill>
                  <a:srgbClr val="FF0000"/>
                </a:solidFill>
              </a:rPr>
              <a:t>conduction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Axonal conduction is insensitive to most drugs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70C0"/>
                </a:solidFill>
              </a:rPr>
              <a:t>The puffer fish </a:t>
            </a:r>
            <a:r>
              <a:rPr lang="en-IN" dirty="0">
                <a:solidFill>
                  <a:srgbClr val="FF0000"/>
                </a:solidFill>
              </a:rPr>
              <a:t>poison </a:t>
            </a:r>
            <a:r>
              <a:rPr lang="en-IN" dirty="0" err="1">
                <a:solidFill>
                  <a:srgbClr val="FF0000"/>
                </a:solidFill>
              </a:rPr>
              <a:t>tetradotoxins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dirty="0">
                <a:solidFill>
                  <a:srgbClr val="FF0000"/>
                </a:solidFill>
              </a:rPr>
              <a:t>shell fish poison </a:t>
            </a:r>
            <a:r>
              <a:rPr lang="en-IN" dirty="0" err="1">
                <a:solidFill>
                  <a:srgbClr val="FF0000"/>
                </a:solidFill>
              </a:rPr>
              <a:t>saxitoxin</a:t>
            </a:r>
            <a:r>
              <a:rPr lang="en-IN" dirty="0">
                <a:solidFill>
                  <a:srgbClr val="0070C0"/>
                </a:solidFill>
              </a:rPr>
              <a:t>, selectively </a:t>
            </a:r>
            <a:r>
              <a:rPr lang="en-IN" b="1" dirty="0">
                <a:solidFill>
                  <a:srgbClr val="FF0000"/>
                </a:solidFill>
              </a:rPr>
              <a:t>block axonal </a:t>
            </a:r>
            <a:r>
              <a:rPr lang="en-IN" b="1" dirty="0" smtClean="0">
                <a:solidFill>
                  <a:srgbClr val="FF0000"/>
                </a:solidFill>
              </a:rPr>
              <a:t>conduction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b="1" dirty="0" err="1">
                <a:solidFill>
                  <a:srgbClr val="FF0000"/>
                </a:solidFill>
              </a:rPr>
              <a:t>Batrachotoxins</a:t>
            </a:r>
            <a:r>
              <a:rPr lang="en-IN" dirty="0">
                <a:solidFill>
                  <a:srgbClr val="0070C0"/>
                </a:solidFill>
              </a:rPr>
              <a:t>, secreted by south American frog; produces paralysis through a selective increase in permeability of Na channel to Na, which induce a </a:t>
            </a:r>
            <a:r>
              <a:rPr lang="en-IN" dirty="0" err="1">
                <a:solidFill>
                  <a:srgbClr val="0070C0"/>
                </a:solidFill>
              </a:rPr>
              <a:t>persistant</a:t>
            </a:r>
            <a:r>
              <a:rPr lang="en-IN" dirty="0">
                <a:solidFill>
                  <a:srgbClr val="0070C0"/>
                </a:solidFill>
              </a:rPr>
              <a:t> depolarisation.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SYNAPTIC TRANSMISSION AND THE NEUROMUSCULAR JUNCTION - PHYSIOLOGY OF CELLS  AND MOLECULES - Medical Physiology, 2e Updated Edition: with STUDENT  CONSULT Online Access, 2e (MEDICAL PHYSIOLOGY (BORON)) 2nd Ed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255" y="365125"/>
            <a:ext cx="8727440" cy="644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29913" y="3128963"/>
            <a:ext cx="1328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Source: Google Image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016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61360" y="2967335"/>
            <a:ext cx="6421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44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Steps involved:</a:t>
            </a:r>
          </a:p>
          <a:p>
            <a:pPr marL="0" indent="0" algn="just">
              <a:buNone/>
            </a:pPr>
            <a:r>
              <a:rPr lang="en-US" dirty="0" smtClean="0"/>
              <a:t>  1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Axonal conduction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   2</a:t>
            </a:r>
            <a:r>
              <a:rPr lang="en-US" dirty="0">
                <a:solidFill>
                  <a:srgbClr val="FF0000"/>
                </a:solidFill>
              </a:rPr>
              <a:t>. Junctional </a:t>
            </a:r>
            <a:r>
              <a:rPr lang="en-US" dirty="0" smtClean="0">
                <a:solidFill>
                  <a:srgbClr val="FF0000"/>
                </a:solidFill>
              </a:rPr>
              <a:t>Transmission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The conduction refers to passage of impulse along an axon or muscle </a:t>
            </a:r>
            <a:r>
              <a:rPr lang="en-IN" dirty="0" err="1" smtClean="0"/>
              <a:t>fiber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Transmission refers to passage of impulse across the synaptic or neuroeffector junction.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Except Local anaesthetic very few drug modify the axonal conduction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3074" name="Picture 2" descr="Neurotransmission | GeneTex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825626"/>
            <a:ext cx="3944620" cy="395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0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</a:rPr>
              <a:t>Neurohumoral</a:t>
            </a:r>
            <a:r>
              <a:rPr lang="en-IN" b="1" dirty="0" smtClean="0">
                <a:solidFill>
                  <a:srgbClr val="FF0000"/>
                </a:solidFill>
              </a:rPr>
              <a:t> transmission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Neurohumoral</a:t>
            </a:r>
            <a:r>
              <a:rPr lang="en-US" sz="2400" dirty="0" smtClean="0"/>
              <a:t> </a:t>
            </a:r>
            <a:r>
              <a:rPr lang="en-US" sz="2400" dirty="0"/>
              <a:t>transmission implies that nerves transmit their </a:t>
            </a:r>
            <a:r>
              <a:rPr lang="en-US" sz="2400" dirty="0" smtClean="0"/>
              <a:t>message( in the form of Action Potential) </a:t>
            </a:r>
            <a:r>
              <a:rPr lang="en-US" sz="2400" dirty="0"/>
              <a:t>across synapses and neuroeffector junctions by the release of </a:t>
            </a:r>
            <a:r>
              <a:rPr lang="en-US" sz="2400" dirty="0" smtClean="0"/>
              <a:t>humoral </a:t>
            </a:r>
            <a:r>
              <a:rPr lang="en-US" sz="2400" dirty="0"/>
              <a:t>(chemical) messengers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IN" sz="2400" dirty="0" smtClean="0"/>
              <a:t>Most of the </a:t>
            </a:r>
            <a:r>
              <a:rPr lang="en-IN" sz="2400" dirty="0" smtClean="0">
                <a:solidFill>
                  <a:srgbClr val="FF0000"/>
                </a:solidFill>
              </a:rPr>
              <a:t>autonomic drugs </a:t>
            </a:r>
            <a:r>
              <a:rPr lang="en-IN" sz="2400" dirty="0" smtClean="0"/>
              <a:t>used clinically exert primary pharmacological activities by altering some </a:t>
            </a:r>
            <a:r>
              <a:rPr lang="en-IN" sz="2400" dirty="0" smtClean="0">
                <a:solidFill>
                  <a:srgbClr val="FF0000"/>
                </a:solidFill>
              </a:rPr>
              <a:t>essential step in </a:t>
            </a:r>
            <a:r>
              <a:rPr lang="en-IN" sz="2400" dirty="0" err="1" smtClean="0">
                <a:solidFill>
                  <a:srgbClr val="FF0000"/>
                </a:solidFill>
              </a:rPr>
              <a:t>neurohumoral</a:t>
            </a:r>
            <a:r>
              <a:rPr lang="en-IN" sz="2400" dirty="0" smtClean="0">
                <a:solidFill>
                  <a:srgbClr val="FF0000"/>
                </a:solidFill>
              </a:rPr>
              <a:t> transmission.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56164"/>
            <a:ext cx="5181600" cy="389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710"/>
            <a:ext cx="10515600" cy="1325563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Historical Aspects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 err="1" smtClean="0">
                <a:solidFill>
                  <a:srgbClr val="FF0000"/>
                </a:solidFill>
              </a:rPr>
              <a:t>Lewandowasky</a:t>
            </a:r>
            <a:r>
              <a:rPr lang="en-IN" sz="2400" b="1" dirty="0" smtClean="0">
                <a:solidFill>
                  <a:srgbClr val="FF0000"/>
                </a:solidFill>
              </a:rPr>
              <a:t> (1898) and Langley (1901)</a:t>
            </a:r>
            <a:r>
              <a:rPr lang="en-IN" sz="2400" dirty="0" smtClean="0"/>
              <a:t>Independently observed the similarity between </a:t>
            </a:r>
            <a:r>
              <a:rPr lang="en-IN" sz="2400" dirty="0" smtClean="0">
                <a:solidFill>
                  <a:srgbClr val="00B050"/>
                </a:solidFill>
              </a:rPr>
              <a:t>the  effect of stimulation of sympathetic nerve and injection of extract of adrenal medulla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FF0000"/>
                </a:solidFill>
              </a:rPr>
              <a:t>T R Elliot (1905</a:t>
            </a:r>
            <a:r>
              <a:rPr lang="en-IN" sz="2400" dirty="0" smtClean="0"/>
              <a:t>) </a:t>
            </a:r>
            <a:r>
              <a:rPr lang="en-IN" sz="2400" dirty="0" smtClean="0">
                <a:solidFill>
                  <a:srgbClr val="00B050"/>
                </a:solidFill>
              </a:rPr>
              <a:t>extended these studies and postulated that sympathetic nerve terminal release minute amounts of epinephrine like substance in immediate vicinity of effector cell- </a:t>
            </a:r>
            <a:r>
              <a:rPr lang="en-IN" sz="2400" dirty="0" smtClean="0">
                <a:solidFill>
                  <a:srgbClr val="FF0000"/>
                </a:solidFill>
              </a:rPr>
              <a:t>A chemical step in process of transmission.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FF0000"/>
                </a:solidFill>
              </a:rPr>
              <a:t>Langley(1905)</a:t>
            </a:r>
            <a:r>
              <a:rPr lang="en-IN" sz="2400" dirty="0" smtClean="0"/>
              <a:t> suggested that </a:t>
            </a:r>
            <a:r>
              <a:rPr lang="en-IN" sz="2400" dirty="0" smtClean="0">
                <a:solidFill>
                  <a:srgbClr val="00B0F0"/>
                </a:solidFill>
              </a:rPr>
              <a:t>effector cell have excitatory and inhibitory “Receptive substances” and response to epinephrine depends which type of receptive substance is present.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65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b="1" dirty="0">
                <a:solidFill>
                  <a:srgbClr val="FF0000"/>
                </a:solidFill>
              </a:rPr>
              <a:t>Dixon(1907)</a:t>
            </a:r>
            <a:r>
              <a:rPr lang="en-IN" dirty="0"/>
              <a:t> concluded from his studies on effect of </a:t>
            </a:r>
            <a:r>
              <a:rPr lang="en-IN" dirty="0" err="1"/>
              <a:t>muscarine</a:t>
            </a:r>
            <a:r>
              <a:rPr lang="en-IN" dirty="0"/>
              <a:t> that </a:t>
            </a:r>
            <a:r>
              <a:rPr lang="en-IN" dirty="0" err="1"/>
              <a:t>vagus</a:t>
            </a:r>
            <a:r>
              <a:rPr lang="en-IN" dirty="0"/>
              <a:t> nerve liberate a </a:t>
            </a:r>
            <a:r>
              <a:rPr lang="en-IN" dirty="0" err="1"/>
              <a:t>muscarine</a:t>
            </a:r>
            <a:r>
              <a:rPr lang="en-IN" dirty="0"/>
              <a:t> like substance that acted as chemical transmitter of its impulse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In the same year Reid and Hunt described the action of Ach and other </a:t>
            </a:r>
            <a:r>
              <a:rPr lang="en-IN" dirty="0" err="1" smtClean="0"/>
              <a:t>cholin</a:t>
            </a:r>
            <a:r>
              <a:rPr lang="en-IN" dirty="0" smtClean="0"/>
              <a:t> ester.</a:t>
            </a:r>
          </a:p>
          <a:p>
            <a:pPr marL="0" indent="0" algn="just">
              <a:buNone/>
            </a:pPr>
            <a:endParaRPr lang="en-IN" dirty="0"/>
          </a:p>
          <a:p>
            <a:pPr algn="just"/>
            <a:r>
              <a:rPr lang="en-IN" b="1" dirty="0">
                <a:solidFill>
                  <a:srgbClr val="FF0000"/>
                </a:solidFill>
              </a:rPr>
              <a:t>Dale(1914) </a:t>
            </a:r>
            <a:r>
              <a:rPr lang="en-IN" dirty="0"/>
              <a:t>thoroughly investigated the pharmacological properties of Ach along with other esters of choline </a:t>
            </a:r>
            <a:r>
              <a:rPr lang="en-IN" dirty="0">
                <a:solidFill>
                  <a:srgbClr val="FF0000"/>
                </a:solidFill>
              </a:rPr>
              <a:t>and distinguished its nicotine like and </a:t>
            </a:r>
            <a:r>
              <a:rPr lang="en-IN" dirty="0" err="1">
                <a:solidFill>
                  <a:srgbClr val="FF0000"/>
                </a:solidFill>
              </a:rPr>
              <a:t>muscarine</a:t>
            </a:r>
            <a:r>
              <a:rPr lang="en-IN" dirty="0">
                <a:solidFill>
                  <a:srgbClr val="FF0000"/>
                </a:solidFill>
              </a:rPr>
              <a:t> like actions.</a:t>
            </a:r>
          </a:p>
          <a:p>
            <a:pPr marL="0" indent="0" algn="just">
              <a:buNone/>
            </a:pP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chemeClr val="bg1"/>
                </a:solidFill>
              </a:rPr>
              <a:t>In 1921, cannon and </a:t>
            </a:r>
            <a:r>
              <a:rPr lang="en-IN" b="1" dirty="0" err="1" smtClean="0">
                <a:solidFill>
                  <a:schemeClr val="bg1"/>
                </a:solidFill>
              </a:rPr>
              <a:t>Uridil</a:t>
            </a:r>
            <a:r>
              <a:rPr lang="en-IN" b="1" dirty="0" smtClean="0">
                <a:solidFill>
                  <a:schemeClr val="bg1"/>
                </a:solidFill>
              </a:rPr>
              <a:t> (</a:t>
            </a:r>
            <a:r>
              <a:rPr lang="en-IN" b="1" dirty="0">
                <a:solidFill>
                  <a:schemeClr val="bg1"/>
                </a:solidFill>
              </a:rPr>
              <a:t>1921) </a:t>
            </a:r>
            <a:r>
              <a:rPr lang="en-IN" dirty="0">
                <a:solidFill>
                  <a:schemeClr val="bg1"/>
                </a:solidFill>
              </a:rPr>
              <a:t>reported that stimulation of sympathetic hepatic nerve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IN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Historical Aspect                           continued…</a:t>
            </a:r>
            <a:endParaRPr lang="en-US" dirty="0"/>
          </a:p>
        </p:txBody>
      </p:sp>
      <p:pic>
        <p:nvPicPr>
          <p:cNvPr id="2050" name="Picture 2" descr="https://o.quizlet.com/NrrSYztKfojm1w.dCpHmi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54881" y="1896745"/>
            <a:ext cx="676656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7440" y="2123440"/>
            <a:ext cx="27127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 algn="just">
              <a:spcBef>
                <a:spcPts val="1200"/>
              </a:spcBef>
            </a:pPr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1921, Otto Loewi       </a:t>
            </a:r>
            <a:r>
              <a:rPr lang="en-US" dirty="0">
                <a:solidFill>
                  <a:srgbClr val="000099"/>
                </a:solidFill>
                <a:latin typeface="Century" panose="02040604050505020304" pitchFamily="18" charset="0"/>
              </a:rPr>
              <a:t>: 	He provided the first direct evidence for the chemical 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mediation </a:t>
            </a:r>
            <a:r>
              <a:rPr lang="en-US" dirty="0">
                <a:solidFill>
                  <a:srgbClr val="000099"/>
                </a:solidFill>
                <a:latin typeface="Century" panose="02040604050505020304" pitchFamily="18" charset="0"/>
              </a:rPr>
              <a:t>of nerve impulses by peripheral release of 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specific chemical </a:t>
            </a:r>
            <a:r>
              <a:rPr lang="en-US" dirty="0">
                <a:solidFill>
                  <a:srgbClr val="000099"/>
                </a:solidFill>
                <a:latin typeface="Century" panose="02040604050505020304" pitchFamily="18" charset="0"/>
              </a:rPr>
              <a:t>agents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. He named the chemical agent as </a:t>
            </a:r>
            <a:r>
              <a:rPr lang="en-US" dirty="0" err="1" smtClean="0">
                <a:solidFill>
                  <a:srgbClr val="000099"/>
                </a:solidFill>
                <a:latin typeface="Century" panose="02040604050505020304" pitchFamily="18" charset="0"/>
              </a:rPr>
              <a:t>Vagusstoff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: Loewi and </a:t>
            </a:r>
            <a:r>
              <a:rPr lang="en-US" dirty="0" err="1" smtClean="0">
                <a:solidFill>
                  <a:srgbClr val="000099"/>
                </a:solidFill>
                <a:latin typeface="Century" panose="02040604050505020304" pitchFamily="18" charset="0"/>
              </a:rPr>
              <a:t>Navratil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(1926) presented evidence to identify it as Ach.</a:t>
            </a:r>
          </a:p>
          <a:p>
            <a:pPr marL="271463" indent="-271463" algn="just">
              <a:spcBef>
                <a:spcPts val="1200"/>
              </a:spcBef>
            </a:pPr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1946, Von </a:t>
            </a:r>
            <a:r>
              <a:rPr lang="en-US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Euler 	     </a:t>
            </a: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: 	He showed that the sympathetic transmitter is noradrenaline</a:t>
            </a:r>
            <a:r>
              <a:rPr lang="en-US" dirty="0">
                <a:solidFill>
                  <a:srgbClr val="000099"/>
                </a:solidFill>
                <a:latin typeface="Century" panose="02040604050505020304" pitchFamily="18" charset="0"/>
              </a:rPr>
              <a:t>.</a:t>
            </a:r>
            <a:endParaRPr lang="en-IN" dirty="0">
              <a:solidFill>
                <a:srgbClr val="000099"/>
              </a:solidFill>
              <a:latin typeface="Century" panose="02040604050505020304" pitchFamily="18" charset="0"/>
            </a:endParaRPr>
          </a:p>
          <a:p>
            <a:pPr marL="271463" lvl="0" indent="-271463" algn="just">
              <a:spcBef>
                <a:spcPts val="1200"/>
              </a:spcBef>
            </a:pPr>
            <a:r>
              <a:rPr lang="en-US" dirty="0" smtClean="0">
                <a:solidFill>
                  <a:srgbClr val="000099"/>
                </a:solidFill>
                <a:latin typeface="Century" panose="02040604050505020304" pitchFamily="18" charset="0"/>
              </a:rPr>
              <a:t> </a:t>
            </a:r>
            <a:endParaRPr lang="en-US" dirty="0">
              <a:solidFill>
                <a:srgbClr val="000099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320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Criteria/Evidence 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eing a </a:t>
            </a:r>
            <a:r>
              <a:rPr lang="en-US" sz="3600" b="1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Neurohumoural</a:t>
            </a:r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Transmitter</a:t>
            </a:r>
            <a:endParaRPr lang="en-IN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5509" y="1805930"/>
            <a:ext cx="11018823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F</a:t>
            </a:r>
            <a:r>
              <a:rPr lang="en-US" sz="2400" dirty="0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ollowing criteria should be met before a chemical can be accepted as neurotransmitter 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–</a:t>
            </a:r>
            <a:endParaRPr lang="en-IN" sz="2400" dirty="0">
              <a:solidFill>
                <a:srgbClr val="000099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715963" lvl="0" indent="-4445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It should be present in the </a:t>
            </a:r>
            <a:r>
              <a:rPr lang="en-US" sz="2400" dirty="0">
                <a:solidFill>
                  <a:srgbClr val="FF0000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presynaptic </a:t>
            </a:r>
            <a:r>
              <a:rPr lang="en-US" sz="2400" dirty="0" smtClean="0">
                <a:solidFill>
                  <a:srgbClr val="FF0000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neuron 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(usually along with the enzymes synthesizing it).</a:t>
            </a:r>
            <a:endParaRPr lang="en-IN" sz="2400" dirty="0">
              <a:solidFill>
                <a:srgbClr val="000099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715963" lvl="0" indent="-4445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It should be </a:t>
            </a:r>
            <a:r>
              <a:rPr lang="en-US" sz="2400" dirty="0">
                <a:solidFill>
                  <a:srgbClr val="FF0000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released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 in the medium following </a:t>
            </a:r>
            <a:r>
              <a:rPr lang="en-US" sz="2400" dirty="0">
                <a:solidFill>
                  <a:srgbClr val="FF0000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nerve stimulation</a:t>
            </a:r>
            <a:r>
              <a:rPr lang="en-US" sz="2400" dirty="0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.(Recovery of compound from the </a:t>
            </a:r>
            <a:r>
              <a:rPr lang="en-US" sz="2400" dirty="0" err="1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perfusate</a:t>
            </a:r>
            <a:r>
              <a:rPr lang="en-US" sz="2400" dirty="0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 of innervated structure during the period of nerve stimulation but not( or in a very less amount) in the absence of nerve stimulation.</a:t>
            </a:r>
            <a:endParaRPr lang="en-IN" sz="2400" dirty="0">
              <a:solidFill>
                <a:srgbClr val="000099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715963" lvl="0" indent="-4445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en-US" sz="2400" dirty="0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emonstration that its 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application should produce responses identical to those produced by nerve stimulation.</a:t>
            </a:r>
            <a:endParaRPr lang="en-IN" sz="2400" dirty="0">
              <a:solidFill>
                <a:srgbClr val="000099"/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marL="715963" indent="-4445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Its effects should be </a:t>
            </a:r>
            <a:r>
              <a:rPr lang="en-US" sz="2400" dirty="0">
                <a:solidFill>
                  <a:srgbClr val="FF0000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antagonized or potentiated by other substances </a:t>
            </a:r>
            <a:r>
              <a:rPr lang="en-US" sz="2400" dirty="0">
                <a:solidFill>
                  <a:srgbClr val="000099"/>
                </a:solidFill>
                <a:latin typeface="Century" panose="02040604050505020304" pitchFamily="18" charset="0"/>
                <a:ea typeface="Times New Roman" panose="02020603050405020304" pitchFamily="18" charset="0"/>
              </a:rPr>
              <a:t>which similarly alter effects of nerve stimulation.</a:t>
            </a:r>
            <a:endParaRPr lang="en-IN" sz="2400" dirty="0">
              <a:solidFill>
                <a:srgbClr val="000099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Events Involved </a:t>
            </a:r>
            <a:r>
              <a:rPr lang="en-IN" b="1" dirty="0" smtClean="0">
                <a:solidFill>
                  <a:srgbClr val="FF0000"/>
                </a:solidFill>
              </a:rPr>
              <a:t>in Neurotransmission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7030A0"/>
                </a:solidFill>
              </a:rPr>
              <a:t>1. Axonal Conduction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7030A0"/>
                </a:solidFill>
              </a:rPr>
              <a:t>2. Junctional transmission</a:t>
            </a:r>
          </a:p>
          <a:p>
            <a:endParaRPr lang="en-IN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B050"/>
                </a:solidFill>
              </a:rPr>
              <a:t>Storage </a:t>
            </a:r>
            <a:r>
              <a:rPr lang="en-IN" dirty="0">
                <a:solidFill>
                  <a:srgbClr val="00B050"/>
                </a:solidFill>
              </a:rPr>
              <a:t>and the release of transmitters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B050"/>
                </a:solidFill>
              </a:rPr>
              <a:t> Combination </a:t>
            </a:r>
            <a:r>
              <a:rPr lang="en-IN" dirty="0">
                <a:solidFill>
                  <a:srgbClr val="00B050"/>
                </a:solidFill>
              </a:rPr>
              <a:t>of transmitter with </a:t>
            </a:r>
            <a:r>
              <a:rPr lang="en-IN" dirty="0" err="1">
                <a:solidFill>
                  <a:srgbClr val="00B050"/>
                </a:solidFill>
              </a:rPr>
              <a:t>postjunctional</a:t>
            </a:r>
            <a:r>
              <a:rPr lang="en-IN" dirty="0">
                <a:solidFill>
                  <a:srgbClr val="00B050"/>
                </a:solidFill>
              </a:rPr>
              <a:t> receptor and production of post junctional potential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B050"/>
                </a:solidFill>
              </a:rPr>
              <a:t>Initiation </a:t>
            </a:r>
            <a:r>
              <a:rPr lang="en-IN" dirty="0">
                <a:solidFill>
                  <a:srgbClr val="00B050"/>
                </a:solidFill>
              </a:rPr>
              <a:t>of post junctional activity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B050"/>
                </a:solidFill>
              </a:rPr>
              <a:t>Destruction/ Dissipation of transmitter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Axonal Conduction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Axonal conduction: Refers to the passage of an impulse along the nerve </a:t>
            </a:r>
            <a:r>
              <a:rPr lang="en-IN" dirty="0" err="1" smtClean="0"/>
              <a:t>fiber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An </a:t>
            </a:r>
            <a:r>
              <a:rPr lang="en-IN" b="1" dirty="0" smtClean="0">
                <a:solidFill>
                  <a:srgbClr val="FF0000"/>
                </a:solidFill>
              </a:rPr>
              <a:t>Action Potential </a:t>
            </a:r>
            <a:r>
              <a:rPr lang="en-IN" dirty="0" smtClean="0"/>
              <a:t>or nerve impulse reflects a reversal of polarisation state present at rest (negative- inside and positive-outside) and is the result of permeability change that occur at the axonal surface as an impulse is propagated along the nerve </a:t>
            </a:r>
            <a:r>
              <a:rPr lang="en-IN" dirty="0" err="1" smtClean="0"/>
              <a:t>fiber</a:t>
            </a:r>
            <a:r>
              <a:rPr lang="en-IN" dirty="0" smtClean="0"/>
              <a:t>.  </a:t>
            </a:r>
          </a:p>
        </p:txBody>
      </p:sp>
      <p:pic>
        <p:nvPicPr>
          <p:cNvPr id="7" name="Picture 2" descr="Action Potential - howMed | Human anatomy and physiology, Medical school  studying, Anatomy and physiolog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1836980"/>
            <a:ext cx="5181600" cy="43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856</Words>
  <Application>Microsoft Office PowerPoint</Application>
  <PresentationFormat>Widescreen</PresentationFormat>
  <Paragraphs>74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</vt:lpstr>
      <vt:lpstr>Times New Roman</vt:lpstr>
      <vt:lpstr>Wingdings</vt:lpstr>
      <vt:lpstr>Office Theme</vt:lpstr>
      <vt:lpstr>Neurotransmission</vt:lpstr>
      <vt:lpstr>PowerPoint Presentation</vt:lpstr>
      <vt:lpstr>Neurohumoral transmission</vt:lpstr>
      <vt:lpstr>Historical Aspects</vt:lpstr>
      <vt:lpstr>PowerPoint Presentation</vt:lpstr>
      <vt:lpstr>Historical Aspect                           continued…</vt:lpstr>
      <vt:lpstr>Criteria/Evidence For Being a Neurohumoural Transmitter</vt:lpstr>
      <vt:lpstr>Events Involved in Neurotransmission</vt:lpstr>
      <vt:lpstr>Axonal Conduction</vt:lpstr>
      <vt:lpstr>PowerPoint Presentation</vt:lpstr>
      <vt:lpstr>Axonal Conduction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Neurotransmission</dc:title>
  <dc:creator>Rev IND</dc:creator>
  <cp:lastModifiedBy>Rev IND</cp:lastModifiedBy>
  <cp:revision>78</cp:revision>
  <dcterms:created xsi:type="dcterms:W3CDTF">2020-12-02T05:58:21Z</dcterms:created>
  <dcterms:modified xsi:type="dcterms:W3CDTF">2020-12-16T09:01:34Z</dcterms:modified>
</cp:coreProperties>
</file>