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58" r:id="rId5"/>
    <p:sldId id="260" r:id="rId6"/>
    <p:sldId id="261" r:id="rId7"/>
    <p:sldId id="263" r:id="rId8"/>
    <p:sldId id="264" r:id="rId9"/>
    <p:sldId id="266" r:id="rId10"/>
    <p:sldId id="265" r:id="rId11"/>
    <p:sldId id="269" r:id="rId12"/>
    <p:sldId id="268" r:id="rId13"/>
    <p:sldId id="270" r:id="rId14"/>
    <p:sldId id="272" r:id="rId15"/>
    <p:sldId id="271" r:id="rId16"/>
    <p:sldId id="278" r:id="rId17"/>
    <p:sldId id="273" r:id="rId18"/>
    <p:sldId id="274" r:id="rId19"/>
    <p:sldId id="267" r:id="rId20"/>
    <p:sldId id="276" r:id="rId21"/>
    <p:sldId id="280" r:id="rId22"/>
    <p:sldId id="279"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3" d="100"/>
          <a:sy n="63" d="100"/>
        </p:scale>
        <p:origin x="70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12FF3-A06E-4B05-9CF8-2E949342E3EB}" type="doc">
      <dgm:prSet loTypeId="urn:microsoft.com/office/officeart/2005/8/layout/radial4" loCatId="relationship" qsTypeId="urn:microsoft.com/office/officeart/2005/8/quickstyle/simple2" qsCatId="simple" csTypeId="urn:microsoft.com/office/officeart/2005/8/colors/accent2_2" csCatId="accent2" phldr="1"/>
      <dgm:spPr/>
      <dgm:t>
        <a:bodyPr/>
        <a:lstStyle/>
        <a:p>
          <a:endParaRPr lang="en-US"/>
        </a:p>
      </dgm:t>
    </dgm:pt>
    <dgm:pt modelId="{1C7B96EE-A3A3-4BE6-BA31-1E56FD5B24AD}">
      <dgm:prSet phldrT="[Text]"/>
      <dgm:spPr/>
      <dgm:t>
        <a:bodyPr/>
        <a:lstStyle/>
        <a:p>
          <a:r>
            <a:rPr lang="en-IN" b="1" dirty="0" smtClean="0"/>
            <a:t>ANS Pharmacology</a:t>
          </a:r>
        </a:p>
        <a:p>
          <a:r>
            <a:rPr lang="en-IN" b="1" dirty="0" smtClean="0"/>
            <a:t>Study of drug acting on Autonomic Nervous System</a:t>
          </a:r>
          <a:endParaRPr lang="en-US" b="1" dirty="0"/>
        </a:p>
      </dgm:t>
    </dgm:pt>
    <dgm:pt modelId="{7B141981-C202-48F6-A59A-A056749F7613}" type="parTrans" cxnId="{FB22B318-59D0-4A5F-A006-10E035D0A339}">
      <dgm:prSet/>
      <dgm:spPr/>
      <dgm:t>
        <a:bodyPr/>
        <a:lstStyle/>
        <a:p>
          <a:endParaRPr lang="en-US"/>
        </a:p>
      </dgm:t>
    </dgm:pt>
    <dgm:pt modelId="{3FE9D9EE-B0DF-4D33-8861-8DD84AC3A7D3}" type="sibTrans" cxnId="{FB22B318-59D0-4A5F-A006-10E035D0A339}">
      <dgm:prSet/>
      <dgm:spPr/>
      <dgm:t>
        <a:bodyPr/>
        <a:lstStyle/>
        <a:p>
          <a:endParaRPr lang="en-US"/>
        </a:p>
      </dgm:t>
    </dgm:pt>
    <dgm:pt modelId="{B4AE3FAA-7E92-42D3-9444-B1CD3EC084B0}">
      <dgm:prSet phldrT="[Text]"/>
      <dgm:spPr/>
      <dgm:t>
        <a:bodyPr/>
        <a:lstStyle/>
        <a:p>
          <a:r>
            <a:rPr lang="en-IN" dirty="0" smtClean="0"/>
            <a:t>ANS</a:t>
          </a:r>
          <a:endParaRPr lang="en-US" dirty="0"/>
        </a:p>
      </dgm:t>
    </dgm:pt>
    <dgm:pt modelId="{0338077F-71AD-4610-B474-A846E879A152}" type="parTrans" cxnId="{BD8E837C-C676-45A0-80A7-433BC2E4696F}">
      <dgm:prSet/>
      <dgm:spPr/>
      <dgm:t>
        <a:bodyPr/>
        <a:lstStyle/>
        <a:p>
          <a:endParaRPr lang="en-US"/>
        </a:p>
      </dgm:t>
    </dgm:pt>
    <dgm:pt modelId="{11A6E3BF-D8FD-4186-99A6-3657B8D8C28E}" type="sibTrans" cxnId="{BD8E837C-C676-45A0-80A7-433BC2E4696F}">
      <dgm:prSet/>
      <dgm:spPr/>
      <dgm:t>
        <a:bodyPr/>
        <a:lstStyle/>
        <a:p>
          <a:endParaRPr lang="en-US"/>
        </a:p>
      </dgm:t>
    </dgm:pt>
    <dgm:pt modelId="{73C1A66C-7123-4E50-A1CD-6A9A0042CEA4}">
      <dgm:prSet phldrT="[Text]"/>
      <dgm:spPr/>
      <dgm:t>
        <a:bodyPr/>
        <a:lstStyle/>
        <a:p>
          <a:r>
            <a:rPr lang="en-IN" dirty="0" smtClean="0"/>
            <a:t>Pharmacology</a:t>
          </a:r>
        </a:p>
        <a:p>
          <a:r>
            <a:rPr lang="en-IN" dirty="0" smtClean="0"/>
            <a:t>Study of drug</a:t>
          </a:r>
          <a:endParaRPr lang="en-US" dirty="0"/>
        </a:p>
      </dgm:t>
    </dgm:pt>
    <dgm:pt modelId="{03257014-EA8C-4F1F-80BA-EC5EE55785B6}" type="parTrans" cxnId="{BB51ED4C-9A17-463E-8DAB-6E1AEC9E4A02}">
      <dgm:prSet/>
      <dgm:spPr/>
      <dgm:t>
        <a:bodyPr/>
        <a:lstStyle/>
        <a:p>
          <a:endParaRPr lang="en-US"/>
        </a:p>
      </dgm:t>
    </dgm:pt>
    <dgm:pt modelId="{71CE3422-662E-4BF5-B463-39BA45055D1E}" type="sibTrans" cxnId="{BB51ED4C-9A17-463E-8DAB-6E1AEC9E4A02}">
      <dgm:prSet/>
      <dgm:spPr/>
      <dgm:t>
        <a:bodyPr/>
        <a:lstStyle/>
        <a:p>
          <a:endParaRPr lang="en-US"/>
        </a:p>
      </dgm:t>
    </dgm:pt>
    <dgm:pt modelId="{1956F1E0-040E-437F-9B6C-0985E7B7450E}" type="pres">
      <dgm:prSet presAssocID="{F5412FF3-A06E-4B05-9CF8-2E949342E3EB}" presName="cycle" presStyleCnt="0">
        <dgm:presLayoutVars>
          <dgm:chMax val="1"/>
          <dgm:dir/>
          <dgm:animLvl val="ctr"/>
          <dgm:resizeHandles val="exact"/>
        </dgm:presLayoutVars>
      </dgm:prSet>
      <dgm:spPr/>
      <dgm:t>
        <a:bodyPr/>
        <a:lstStyle/>
        <a:p>
          <a:endParaRPr lang="en-US"/>
        </a:p>
      </dgm:t>
    </dgm:pt>
    <dgm:pt modelId="{46BBD1B3-A7C1-4380-ADF1-4BDBE60A3D87}" type="pres">
      <dgm:prSet presAssocID="{1C7B96EE-A3A3-4BE6-BA31-1E56FD5B24AD}" presName="centerShape" presStyleLbl="node0" presStyleIdx="0" presStyleCnt="1"/>
      <dgm:spPr/>
      <dgm:t>
        <a:bodyPr/>
        <a:lstStyle/>
        <a:p>
          <a:endParaRPr lang="en-US"/>
        </a:p>
      </dgm:t>
    </dgm:pt>
    <dgm:pt modelId="{74A4A666-6E67-4112-92F6-CDC3320C5B6A}" type="pres">
      <dgm:prSet presAssocID="{0338077F-71AD-4610-B474-A846E879A152}" presName="parTrans" presStyleLbl="bgSibTrans2D1" presStyleIdx="0" presStyleCnt="2"/>
      <dgm:spPr/>
      <dgm:t>
        <a:bodyPr/>
        <a:lstStyle/>
        <a:p>
          <a:endParaRPr lang="en-US"/>
        </a:p>
      </dgm:t>
    </dgm:pt>
    <dgm:pt modelId="{46AFD743-98CE-4B1B-B9E7-0BEB111CE61B}" type="pres">
      <dgm:prSet presAssocID="{B4AE3FAA-7E92-42D3-9444-B1CD3EC084B0}" presName="node" presStyleLbl="node1" presStyleIdx="0" presStyleCnt="2">
        <dgm:presLayoutVars>
          <dgm:bulletEnabled val="1"/>
        </dgm:presLayoutVars>
      </dgm:prSet>
      <dgm:spPr/>
      <dgm:t>
        <a:bodyPr/>
        <a:lstStyle/>
        <a:p>
          <a:endParaRPr lang="en-US"/>
        </a:p>
      </dgm:t>
    </dgm:pt>
    <dgm:pt modelId="{C6BB22D0-17ED-4DB2-8B78-DC415B19C8A3}" type="pres">
      <dgm:prSet presAssocID="{03257014-EA8C-4F1F-80BA-EC5EE55785B6}" presName="parTrans" presStyleLbl="bgSibTrans2D1" presStyleIdx="1" presStyleCnt="2"/>
      <dgm:spPr/>
      <dgm:t>
        <a:bodyPr/>
        <a:lstStyle/>
        <a:p>
          <a:endParaRPr lang="en-US"/>
        </a:p>
      </dgm:t>
    </dgm:pt>
    <dgm:pt modelId="{7861DDEA-ED98-406C-9D26-75D05E0BBE58}" type="pres">
      <dgm:prSet presAssocID="{73C1A66C-7123-4E50-A1CD-6A9A0042CEA4}" presName="node" presStyleLbl="node1" presStyleIdx="1" presStyleCnt="2">
        <dgm:presLayoutVars>
          <dgm:bulletEnabled val="1"/>
        </dgm:presLayoutVars>
      </dgm:prSet>
      <dgm:spPr/>
      <dgm:t>
        <a:bodyPr/>
        <a:lstStyle/>
        <a:p>
          <a:endParaRPr lang="en-US"/>
        </a:p>
      </dgm:t>
    </dgm:pt>
  </dgm:ptLst>
  <dgm:cxnLst>
    <dgm:cxn modelId="{8DA127E0-837F-4B66-8F84-569294CA9C61}" type="presOf" srcId="{F5412FF3-A06E-4B05-9CF8-2E949342E3EB}" destId="{1956F1E0-040E-437F-9B6C-0985E7B7450E}" srcOrd="0" destOrd="0" presId="urn:microsoft.com/office/officeart/2005/8/layout/radial4"/>
    <dgm:cxn modelId="{FB22B318-59D0-4A5F-A006-10E035D0A339}" srcId="{F5412FF3-A06E-4B05-9CF8-2E949342E3EB}" destId="{1C7B96EE-A3A3-4BE6-BA31-1E56FD5B24AD}" srcOrd="0" destOrd="0" parTransId="{7B141981-C202-48F6-A59A-A056749F7613}" sibTransId="{3FE9D9EE-B0DF-4D33-8861-8DD84AC3A7D3}"/>
    <dgm:cxn modelId="{B236CCEF-A78A-4908-8F83-31A623632D77}" type="presOf" srcId="{B4AE3FAA-7E92-42D3-9444-B1CD3EC084B0}" destId="{46AFD743-98CE-4B1B-B9E7-0BEB111CE61B}" srcOrd="0" destOrd="0" presId="urn:microsoft.com/office/officeart/2005/8/layout/radial4"/>
    <dgm:cxn modelId="{DCB586A6-D8AD-48B2-BD23-2B5556C16CBA}" type="presOf" srcId="{73C1A66C-7123-4E50-A1CD-6A9A0042CEA4}" destId="{7861DDEA-ED98-406C-9D26-75D05E0BBE58}" srcOrd="0" destOrd="0" presId="urn:microsoft.com/office/officeart/2005/8/layout/radial4"/>
    <dgm:cxn modelId="{C43415E9-3298-4EBC-93E1-628C9F8825C8}" type="presOf" srcId="{0338077F-71AD-4610-B474-A846E879A152}" destId="{74A4A666-6E67-4112-92F6-CDC3320C5B6A}" srcOrd="0" destOrd="0" presId="urn:microsoft.com/office/officeart/2005/8/layout/radial4"/>
    <dgm:cxn modelId="{BD8E837C-C676-45A0-80A7-433BC2E4696F}" srcId="{1C7B96EE-A3A3-4BE6-BA31-1E56FD5B24AD}" destId="{B4AE3FAA-7E92-42D3-9444-B1CD3EC084B0}" srcOrd="0" destOrd="0" parTransId="{0338077F-71AD-4610-B474-A846E879A152}" sibTransId="{11A6E3BF-D8FD-4186-99A6-3657B8D8C28E}"/>
    <dgm:cxn modelId="{668A4C99-C934-445A-AB88-FA48D3513103}" type="presOf" srcId="{03257014-EA8C-4F1F-80BA-EC5EE55785B6}" destId="{C6BB22D0-17ED-4DB2-8B78-DC415B19C8A3}" srcOrd="0" destOrd="0" presId="urn:microsoft.com/office/officeart/2005/8/layout/radial4"/>
    <dgm:cxn modelId="{BB51ED4C-9A17-463E-8DAB-6E1AEC9E4A02}" srcId="{1C7B96EE-A3A3-4BE6-BA31-1E56FD5B24AD}" destId="{73C1A66C-7123-4E50-A1CD-6A9A0042CEA4}" srcOrd="1" destOrd="0" parTransId="{03257014-EA8C-4F1F-80BA-EC5EE55785B6}" sibTransId="{71CE3422-662E-4BF5-B463-39BA45055D1E}"/>
    <dgm:cxn modelId="{9F8351D1-6B0D-4630-A391-3653C7195C39}" type="presOf" srcId="{1C7B96EE-A3A3-4BE6-BA31-1E56FD5B24AD}" destId="{46BBD1B3-A7C1-4380-ADF1-4BDBE60A3D87}" srcOrd="0" destOrd="0" presId="urn:microsoft.com/office/officeart/2005/8/layout/radial4"/>
    <dgm:cxn modelId="{97464336-FF54-4006-8D92-D8DE49559EB4}" type="presParOf" srcId="{1956F1E0-040E-437F-9B6C-0985E7B7450E}" destId="{46BBD1B3-A7C1-4380-ADF1-4BDBE60A3D87}" srcOrd="0" destOrd="0" presId="urn:microsoft.com/office/officeart/2005/8/layout/radial4"/>
    <dgm:cxn modelId="{6ECA582B-E14C-454B-99A2-5EBC4776EA8A}" type="presParOf" srcId="{1956F1E0-040E-437F-9B6C-0985E7B7450E}" destId="{74A4A666-6E67-4112-92F6-CDC3320C5B6A}" srcOrd="1" destOrd="0" presId="urn:microsoft.com/office/officeart/2005/8/layout/radial4"/>
    <dgm:cxn modelId="{7551033D-5295-4744-835C-758ED3B123AF}" type="presParOf" srcId="{1956F1E0-040E-437F-9B6C-0985E7B7450E}" destId="{46AFD743-98CE-4B1B-B9E7-0BEB111CE61B}" srcOrd="2" destOrd="0" presId="urn:microsoft.com/office/officeart/2005/8/layout/radial4"/>
    <dgm:cxn modelId="{EF26A7AA-3BB5-4E16-AA55-9DAA327A72AB}" type="presParOf" srcId="{1956F1E0-040E-437F-9B6C-0985E7B7450E}" destId="{C6BB22D0-17ED-4DB2-8B78-DC415B19C8A3}" srcOrd="3" destOrd="0" presId="urn:microsoft.com/office/officeart/2005/8/layout/radial4"/>
    <dgm:cxn modelId="{E37C883F-7260-4885-AE80-95566C15102E}" type="presParOf" srcId="{1956F1E0-040E-437F-9B6C-0985E7B7450E}" destId="{7861DDEA-ED98-406C-9D26-75D05E0BBE58}"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506BC0-46B3-45B0-8F11-0619D0694B07}" type="doc">
      <dgm:prSet loTypeId="urn:microsoft.com/office/officeart/2008/layout/PictureAccentList" loCatId="list" qsTypeId="urn:microsoft.com/office/officeart/2005/8/quickstyle/simple3" qsCatId="simple" csTypeId="urn:microsoft.com/office/officeart/2005/8/colors/colorful2" csCatId="colorful" phldr="1"/>
      <dgm:spPr/>
      <dgm:t>
        <a:bodyPr/>
        <a:lstStyle/>
        <a:p>
          <a:endParaRPr lang="en-US"/>
        </a:p>
      </dgm:t>
    </dgm:pt>
    <dgm:pt modelId="{4B9F5A1B-C0CD-4623-B722-43FD12E6B007}">
      <dgm:prSet phldrT="[Text]"/>
      <dgm:spPr/>
      <dgm:t>
        <a:bodyPr/>
        <a:lstStyle/>
        <a:p>
          <a:r>
            <a:rPr lang="en-IN" dirty="0" smtClean="0"/>
            <a:t>Drugs Acting on ANS</a:t>
          </a:r>
          <a:endParaRPr lang="en-US" dirty="0"/>
        </a:p>
      </dgm:t>
    </dgm:pt>
    <dgm:pt modelId="{D5576FED-E492-4073-A4C0-8A4B7793219D}" type="parTrans" cxnId="{4EC1DD36-87D3-4A33-B36B-B2477F6385B7}">
      <dgm:prSet/>
      <dgm:spPr/>
      <dgm:t>
        <a:bodyPr/>
        <a:lstStyle/>
        <a:p>
          <a:endParaRPr lang="en-US"/>
        </a:p>
      </dgm:t>
    </dgm:pt>
    <dgm:pt modelId="{8A627E4B-71EE-4F13-A504-A3D2D75C51F4}" type="sibTrans" cxnId="{4EC1DD36-87D3-4A33-B36B-B2477F6385B7}">
      <dgm:prSet/>
      <dgm:spPr/>
      <dgm:t>
        <a:bodyPr/>
        <a:lstStyle/>
        <a:p>
          <a:endParaRPr lang="en-US"/>
        </a:p>
      </dgm:t>
    </dgm:pt>
    <dgm:pt modelId="{082D1FB1-5E24-41B5-9D9F-9150667A0056}">
      <dgm:prSet phldrT="[Text]"/>
      <dgm:spPr/>
      <dgm:t>
        <a:bodyPr/>
        <a:lstStyle/>
        <a:p>
          <a:r>
            <a:rPr lang="en-IN" b="1" dirty="0" err="1" smtClean="0"/>
            <a:t>Parasympathomimetic</a:t>
          </a:r>
          <a:r>
            <a:rPr lang="en-IN" b="1" dirty="0" smtClean="0"/>
            <a:t> drugs(cholinergic) and </a:t>
          </a:r>
          <a:r>
            <a:rPr lang="en-IN" b="1" dirty="0" err="1" smtClean="0"/>
            <a:t>Parasympatholytic</a:t>
          </a:r>
          <a:r>
            <a:rPr lang="en-IN" b="1" dirty="0" smtClean="0"/>
            <a:t>(Anticholinergic) drugs</a:t>
          </a:r>
          <a:endParaRPr lang="en-US" b="1" dirty="0"/>
        </a:p>
      </dgm:t>
    </dgm:pt>
    <dgm:pt modelId="{1847FC48-1C75-4BB1-9E15-A0A4A191AD3F}" type="sibTrans" cxnId="{8ED755B0-F6DC-4B52-A13A-BE65FE27CAFD}">
      <dgm:prSet/>
      <dgm:spPr/>
      <dgm:t>
        <a:bodyPr/>
        <a:lstStyle/>
        <a:p>
          <a:endParaRPr lang="en-US"/>
        </a:p>
      </dgm:t>
    </dgm:pt>
    <dgm:pt modelId="{46F80F3B-E04A-40F8-AA89-F4C29431EBBE}" type="parTrans" cxnId="{8ED755B0-F6DC-4B52-A13A-BE65FE27CAFD}">
      <dgm:prSet/>
      <dgm:spPr/>
      <dgm:t>
        <a:bodyPr/>
        <a:lstStyle/>
        <a:p>
          <a:endParaRPr lang="en-US"/>
        </a:p>
      </dgm:t>
    </dgm:pt>
    <dgm:pt modelId="{EE2EE30C-EC26-4316-BE02-CC7F2880532E}">
      <dgm:prSet phldrT="[Text]"/>
      <dgm:spPr/>
      <dgm:t>
        <a:bodyPr/>
        <a:lstStyle/>
        <a:p>
          <a:r>
            <a:rPr lang="en-IN" b="1" dirty="0" smtClean="0"/>
            <a:t>Sympathomimetic(Adrenergic)/sympatholytic(Antiadrenergic) drugs</a:t>
          </a:r>
          <a:endParaRPr lang="en-US" b="1" dirty="0"/>
        </a:p>
      </dgm:t>
    </dgm:pt>
    <dgm:pt modelId="{D0FF15B5-8257-414B-A4A1-592D1A9462A0}" type="sibTrans" cxnId="{A46ED1E8-3B0F-4D5C-945E-BED65AD8F5CC}">
      <dgm:prSet/>
      <dgm:spPr/>
      <dgm:t>
        <a:bodyPr/>
        <a:lstStyle/>
        <a:p>
          <a:endParaRPr lang="en-US"/>
        </a:p>
      </dgm:t>
    </dgm:pt>
    <dgm:pt modelId="{E634892D-AD6E-46B3-A106-320001042186}" type="parTrans" cxnId="{A46ED1E8-3B0F-4D5C-945E-BED65AD8F5CC}">
      <dgm:prSet/>
      <dgm:spPr/>
      <dgm:t>
        <a:bodyPr/>
        <a:lstStyle/>
        <a:p>
          <a:endParaRPr lang="en-US"/>
        </a:p>
      </dgm:t>
    </dgm:pt>
    <dgm:pt modelId="{B9D8A7B5-00AA-4A2F-9309-8D4C2F3CED9D}" type="pres">
      <dgm:prSet presAssocID="{6E506BC0-46B3-45B0-8F11-0619D0694B07}" presName="layout" presStyleCnt="0">
        <dgm:presLayoutVars>
          <dgm:chMax/>
          <dgm:chPref/>
          <dgm:dir/>
          <dgm:animOne val="branch"/>
          <dgm:animLvl val="lvl"/>
          <dgm:resizeHandles/>
        </dgm:presLayoutVars>
      </dgm:prSet>
      <dgm:spPr/>
      <dgm:t>
        <a:bodyPr/>
        <a:lstStyle/>
        <a:p>
          <a:endParaRPr lang="en-US"/>
        </a:p>
      </dgm:t>
    </dgm:pt>
    <dgm:pt modelId="{A108334A-2534-4C63-8101-2B38F3F367F1}" type="pres">
      <dgm:prSet presAssocID="{4B9F5A1B-C0CD-4623-B722-43FD12E6B007}" presName="root" presStyleCnt="0">
        <dgm:presLayoutVars>
          <dgm:chMax/>
          <dgm:chPref val="4"/>
        </dgm:presLayoutVars>
      </dgm:prSet>
      <dgm:spPr/>
    </dgm:pt>
    <dgm:pt modelId="{C83E1821-9138-428A-8958-91CD7B1704D4}" type="pres">
      <dgm:prSet presAssocID="{4B9F5A1B-C0CD-4623-B722-43FD12E6B007}" presName="rootComposite" presStyleCnt="0">
        <dgm:presLayoutVars/>
      </dgm:prSet>
      <dgm:spPr/>
    </dgm:pt>
    <dgm:pt modelId="{2FF15090-5DFB-47F4-9E68-44BB1081C1C6}" type="pres">
      <dgm:prSet presAssocID="{4B9F5A1B-C0CD-4623-B722-43FD12E6B007}" presName="rootText" presStyleLbl="node0" presStyleIdx="0" presStyleCnt="1">
        <dgm:presLayoutVars>
          <dgm:chMax/>
          <dgm:chPref val="4"/>
        </dgm:presLayoutVars>
      </dgm:prSet>
      <dgm:spPr/>
      <dgm:t>
        <a:bodyPr/>
        <a:lstStyle/>
        <a:p>
          <a:endParaRPr lang="en-US"/>
        </a:p>
      </dgm:t>
    </dgm:pt>
    <dgm:pt modelId="{030D8E92-A571-4000-9955-634CA35FEC95}" type="pres">
      <dgm:prSet presAssocID="{4B9F5A1B-C0CD-4623-B722-43FD12E6B007}" presName="childShape" presStyleCnt="0">
        <dgm:presLayoutVars>
          <dgm:chMax val="0"/>
          <dgm:chPref val="0"/>
        </dgm:presLayoutVars>
      </dgm:prSet>
      <dgm:spPr/>
    </dgm:pt>
    <dgm:pt modelId="{C1515FBF-ACD8-42EA-9FDF-6F44D38C29F7}" type="pres">
      <dgm:prSet presAssocID="{082D1FB1-5E24-41B5-9D9F-9150667A0056}" presName="childComposite" presStyleCnt="0">
        <dgm:presLayoutVars>
          <dgm:chMax val="0"/>
          <dgm:chPref val="0"/>
        </dgm:presLayoutVars>
      </dgm:prSet>
      <dgm:spPr/>
    </dgm:pt>
    <dgm:pt modelId="{6349392A-1786-46D0-9194-F308BFB3CAE8}" type="pres">
      <dgm:prSet presAssocID="{082D1FB1-5E24-41B5-9D9F-9150667A0056}" presName="Image" presStyleLbl="node1" presStyleIdx="0" presStyleCnt="2"/>
      <dgm:spPr/>
    </dgm:pt>
    <dgm:pt modelId="{7F351A45-9242-42D0-BA34-931D9E362875}" type="pres">
      <dgm:prSet presAssocID="{082D1FB1-5E24-41B5-9D9F-9150667A0056}" presName="childText" presStyleLbl="lnNode1" presStyleIdx="0" presStyleCnt="2">
        <dgm:presLayoutVars>
          <dgm:chMax val="0"/>
          <dgm:chPref val="0"/>
          <dgm:bulletEnabled val="1"/>
        </dgm:presLayoutVars>
      </dgm:prSet>
      <dgm:spPr/>
      <dgm:t>
        <a:bodyPr/>
        <a:lstStyle/>
        <a:p>
          <a:endParaRPr lang="en-US"/>
        </a:p>
      </dgm:t>
    </dgm:pt>
    <dgm:pt modelId="{5423B34E-D357-4EAA-91F2-BA88C5F96272}" type="pres">
      <dgm:prSet presAssocID="{EE2EE30C-EC26-4316-BE02-CC7F2880532E}" presName="childComposite" presStyleCnt="0">
        <dgm:presLayoutVars>
          <dgm:chMax val="0"/>
          <dgm:chPref val="0"/>
        </dgm:presLayoutVars>
      </dgm:prSet>
      <dgm:spPr/>
    </dgm:pt>
    <dgm:pt modelId="{B1709BD0-D7CF-4FF2-8DF3-0B6ED7A3FB30}" type="pres">
      <dgm:prSet presAssocID="{EE2EE30C-EC26-4316-BE02-CC7F2880532E}" presName="Image" presStyleLbl="node1" presStyleIdx="1" presStyleCnt="2"/>
      <dgm:spPr/>
    </dgm:pt>
    <dgm:pt modelId="{323599B0-79F3-4FD6-9659-51BDD3E689A2}" type="pres">
      <dgm:prSet presAssocID="{EE2EE30C-EC26-4316-BE02-CC7F2880532E}" presName="childText" presStyleLbl="lnNode1" presStyleIdx="1" presStyleCnt="2">
        <dgm:presLayoutVars>
          <dgm:chMax val="0"/>
          <dgm:chPref val="0"/>
          <dgm:bulletEnabled val="1"/>
        </dgm:presLayoutVars>
      </dgm:prSet>
      <dgm:spPr/>
      <dgm:t>
        <a:bodyPr/>
        <a:lstStyle/>
        <a:p>
          <a:endParaRPr lang="en-US"/>
        </a:p>
      </dgm:t>
    </dgm:pt>
  </dgm:ptLst>
  <dgm:cxnLst>
    <dgm:cxn modelId="{6CEA88D9-7EAE-4828-8C4E-0F16748552AF}" type="presOf" srcId="{4B9F5A1B-C0CD-4623-B722-43FD12E6B007}" destId="{2FF15090-5DFB-47F4-9E68-44BB1081C1C6}" srcOrd="0" destOrd="0" presId="urn:microsoft.com/office/officeart/2008/layout/PictureAccentList"/>
    <dgm:cxn modelId="{19A42D31-674A-445C-AC06-02D78421EE64}" type="presOf" srcId="{EE2EE30C-EC26-4316-BE02-CC7F2880532E}" destId="{323599B0-79F3-4FD6-9659-51BDD3E689A2}" srcOrd="0" destOrd="0" presId="urn:microsoft.com/office/officeart/2008/layout/PictureAccentList"/>
    <dgm:cxn modelId="{B3DB778F-298E-4EA8-9D05-CC22DA2594A6}" type="presOf" srcId="{6E506BC0-46B3-45B0-8F11-0619D0694B07}" destId="{B9D8A7B5-00AA-4A2F-9309-8D4C2F3CED9D}" srcOrd="0" destOrd="0" presId="urn:microsoft.com/office/officeart/2008/layout/PictureAccentList"/>
    <dgm:cxn modelId="{8ED755B0-F6DC-4B52-A13A-BE65FE27CAFD}" srcId="{4B9F5A1B-C0CD-4623-B722-43FD12E6B007}" destId="{082D1FB1-5E24-41B5-9D9F-9150667A0056}" srcOrd="0" destOrd="0" parTransId="{46F80F3B-E04A-40F8-AA89-F4C29431EBBE}" sibTransId="{1847FC48-1C75-4BB1-9E15-A0A4A191AD3F}"/>
    <dgm:cxn modelId="{A46ED1E8-3B0F-4D5C-945E-BED65AD8F5CC}" srcId="{4B9F5A1B-C0CD-4623-B722-43FD12E6B007}" destId="{EE2EE30C-EC26-4316-BE02-CC7F2880532E}" srcOrd="1" destOrd="0" parTransId="{E634892D-AD6E-46B3-A106-320001042186}" sibTransId="{D0FF15B5-8257-414B-A4A1-592D1A9462A0}"/>
    <dgm:cxn modelId="{4EC1DD36-87D3-4A33-B36B-B2477F6385B7}" srcId="{6E506BC0-46B3-45B0-8F11-0619D0694B07}" destId="{4B9F5A1B-C0CD-4623-B722-43FD12E6B007}" srcOrd="0" destOrd="0" parTransId="{D5576FED-E492-4073-A4C0-8A4B7793219D}" sibTransId="{8A627E4B-71EE-4F13-A504-A3D2D75C51F4}"/>
    <dgm:cxn modelId="{0127059F-B99A-4A6E-81FF-AF53E910CAFA}" type="presOf" srcId="{082D1FB1-5E24-41B5-9D9F-9150667A0056}" destId="{7F351A45-9242-42D0-BA34-931D9E362875}" srcOrd="0" destOrd="0" presId="urn:microsoft.com/office/officeart/2008/layout/PictureAccentList"/>
    <dgm:cxn modelId="{6B6A1CF6-A7C8-4BD8-AA72-D29D5F388760}" type="presParOf" srcId="{B9D8A7B5-00AA-4A2F-9309-8D4C2F3CED9D}" destId="{A108334A-2534-4C63-8101-2B38F3F367F1}" srcOrd="0" destOrd="0" presId="urn:microsoft.com/office/officeart/2008/layout/PictureAccentList"/>
    <dgm:cxn modelId="{C07FFF46-6CF8-43A4-8BF6-5226223CEC46}" type="presParOf" srcId="{A108334A-2534-4C63-8101-2B38F3F367F1}" destId="{C83E1821-9138-428A-8958-91CD7B1704D4}" srcOrd="0" destOrd="0" presId="urn:microsoft.com/office/officeart/2008/layout/PictureAccentList"/>
    <dgm:cxn modelId="{76F17C0F-B916-4944-9E3F-6C2453686175}" type="presParOf" srcId="{C83E1821-9138-428A-8958-91CD7B1704D4}" destId="{2FF15090-5DFB-47F4-9E68-44BB1081C1C6}" srcOrd="0" destOrd="0" presId="urn:microsoft.com/office/officeart/2008/layout/PictureAccentList"/>
    <dgm:cxn modelId="{5316DD12-471B-44F0-B676-A4DE4DC748EA}" type="presParOf" srcId="{A108334A-2534-4C63-8101-2B38F3F367F1}" destId="{030D8E92-A571-4000-9955-634CA35FEC95}" srcOrd="1" destOrd="0" presId="urn:microsoft.com/office/officeart/2008/layout/PictureAccentList"/>
    <dgm:cxn modelId="{A4BDAA29-1E72-4374-942F-60B69AEAC0B8}" type="presParOf" srcId="{030D8E92-A571-4000-9955-634CA35FEC95}" destId="{C1515FBF-ACD8-42EA-9FDF-6F44D38C29F7}" srcOrd="0" destOrd="0" presId="urn:microsoft.com/office/officeart/2008/layout/PictureAccentList"/>
    <dgm:cxn modelId="{96F42E14-C048-4645-A226-D68B4322D5B8}" type="presParOf" srcId="{C1515FBF-ACD8-42EA-9FDF-6F44D38C29F7}" destId="{6349392A-1786-46D0-9194-F308BFB3CAE8}" srcOrd="0" destOrd="0" presId="urn:microsoft.com/office/officeart/2008/layout/PictureAccentList"/>
    <dgm:cxn modelId="{74B9300B-2653-4708-BA5C-256B9B277507}" type="presParOf" srcId="{C1515FBF-ACD8-42EA-9FDF-6F44D38C29F7}" destId="{7F351A45-9242-42D0-BA34-931D9E362875}" srcOrd="1" destOrd="0" presId="urn:microsoft.com/office/officeart/2008/layout/PictureAccentList"/>
    <dgm:cxn modelId="{C44A7A5F-1C61-4E82-B88F-92945A2E845C}" type="presParOf" srcId="{030D8E92-A571-4000-9955-634CA35FEC95}" destId="{5423B34E-D357-4EAA-91F2-BA88C5F96272}" srcOrd="1" destOrd="0" presId="urn:microsoft.com/office/officeart/2008/layout/PictureAccentList"/>
    <dgm:cxn modelId="{A5605DB3-96BA-4F29-A2B2-AA8DE303817C}" type="presParOf" srcId="{5423B34E-D357-4EAA-91F2-BA88C5F96272}" destId="{B1709BD0-D7CF-4FF2-8DF3-0B6ED7A3FB30}" srcOrd="0" destOrd="0" presId="urn:microsoft.com/office/officeart/2008/layout/PictureAccentList"/>
    <dgm:cxn modelId="{4748FB75-85DB-4629-B72D-836B6C9389E9}" type="presParOf" srcId="{5423B34E-D357-4EAA-91F2-BA88C5F96272}" destId="{323599B0-79F3-4FD6-9659-51BDD3E689A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18F5CF-C189-473C-833A-CF1A2A96BFFC}"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7394C719-FFCB-42EB-BAD2-3245B19F476A}">
      <dgm:prSet phldrT="[Text]" custT="1"/>
      <dgm:spPr/>
      <dgm:t>
        <a:bodyPr/>
        <a:lstStyle/>
        <a:p>
          <a:r>
            <a:rPr lang="en-IN" sz="2000" b="1" dirty="0" smtClean="0"/>
            <a:t>Nervous System Division</a:t>
          </a:r>
          <a:endParaRPr lang="en-US" sz="2000" b="1" dirty="0"/>
        </a:p>
      </dgm:t>
    </dgm:pt>
    <dgm:pt modelId="{23B9A4CB-80D9-4990-B5E5-0962882CB108}" type="parTrans" cxnId="{D7675626-FA2C-41CD-9917-FCF126EAAE89}">
      <dgm:prSet/>
      <dgm:spPr/>
      <dgm:t>
        <a:bodyPr/>
        <a:lstStyle/>
        <a:p>
          <a:endParaRPr lang="en-US"/>
        </a:p>
      </dgm:t>
    </dgm:pt>
    <dgm:pt modelId="{885223FF-1CCC-4901-9E9A-4BC0342E74CB}" type="sibTrans" cxnId="{D7675626-FA2C-41CD-9917-FCF126EAAE89}">
      <dgm:prSet/>
      <dgm:spPr/>
      <dgm:t>
        <a:bodyPr/>
        <a:lstStyle/>
        <a:p>
          <a:endParaRPr lang="en-US"/>
        </a:p>
      </dgm:t>
    </dgm:pt>
    <dgm:pt modelId="{B7076103-7E7B-46C4-B4BB-079812A97A95}">
      <dgm:prSet phldrT="[Text]"/>
      <dgm:spPr/>
      <dgm:t>
        <a:bodyPr/>
        <a:lstStyle/>
        <a:p>
          <a:endParaRPr lang="en-US" sz="1500" dirty="0"/>
        </a:p>
      </dgm:t>
    </dgm:pt>
    <dgm:pt modelId="{10426C97-7F8F-4311-A103-7AE56F6D1535}" type="parTrans" cxnId="{919F42D7-A1A4-48DD-95CF-76E427B0FDD5}">
      <dgm:prSet/>
      <dgm:spPr/>
      <dgm:t>
        <a:bodyPr/>
        <a:lstStyle/>
        <a:p>
          <a:endParaRPr lang="en-US"/>
        </a:p>
      </dgm:t>
    </dgm:pt>
    <dgm:pt modelId="{3DFEEFAC-2A4B-4E48-8EA5-9D5A0B8F1678}" type="sibTrans" cxnId="{919F42D7-A1A4-48DD-95CF-76E427B0FDD5}">
      <dgm:prSet/>
      <dgm:spPr/>
      <dgm:t>
        <a:bodyPr/>
        <a:lstStyle/>
        <a:p>
          <a:endParaRPr lang="en-US"/>
        </a:p>
      </dgm:t>
    </dgm:pt>
    <dgm:pt modelId="{F88C49C6-2AA1-475A-BA35-D35CC8E56697}">
      <dgm:prSet phldrT="[Text]"/>
      <dgm:spPr/>
      <dgm:t>
        <a:bodyPr/>
        <a:lstStyle/>
        <a:p>
          <a:r>
            <a:rPr lang="en-IN" dirty="0" smtClean="0"/>
            <a:t>Organisation and function of</a:t>
          </a:r>
        </a:p>
        <a:p>
          <a:r>
            <a:rPr lang="en-IN" dirty="0" smtClean="0"/>
            <a:t> Autonomic Nervous System</a:t>
          </a:r>
          <a:endParaRPr lang="en-US" dirty="0"/>
        </a:p>
      </dgm:t>
    </dgm:pt>
    <dgm:pt modelId="{A957245A-1EDB-417E-9B07-9B6ED63D0121}" type="parTrans" cxnId="{290C5365-2F42-4FEE-9B14-8105E7FC0A98}">
      <dgm:prSet/>
      <dgm:spPr/>
      <dgm:t>
        <a:bodyPr/>
        <a:lstStyle/>
        <a:p>
          <a:endParaRPr lang="en-US"/>
        </a:p>
      </dgm:t>
    </dgm:pt>
    <dgm:pt modelId="{94AC668D-3FF8-48C7-A793-F2EA2829A317}" type="sibTrans" cxnId="{290C5365-2F42-4FEE-9B14-8105E7FC0A98}">
      <dgm:prSet/>
      <dgm:spPr/>
      <dgm:t>
        <a:bodyPr/>
        <a:lstStyle/>
        <a:p>
          <a:endParaRPr lang="en-US"/>
        </a:p>
      </dgm:t>
    </dgm:pt>
    <dgm:pt modelId="{3EF6539C-A656-44F6-9797-4B136381363D}">
      <dgm:prSet phldrT="[Text]" phldr="1"/>
      <dgm:spPr/>
      <dgm:t>
        <a:bodyPr/>
        <a:lstStyle/>
        <a:p>
          <a:endParaRPr lang="en-US"/>
        </a:p>
      </dgm:t>
    </dgm:pt>
    <dgm:pt modelId="{304FD37E-B1B8-4FBF-A39F-DAD5BEC94698}" type="parTrans" cxnId="{159B794C-07E6-4367-8655-977F679C81EA}">
      <dgm:prSet/>
      <dgm:spPr/>
      <dgm:t>
        <a:bodyPr/>
        <a:lstStyle/>
        <a:p>
          <a:endParaRPr lang="en-US"/>
        </a:p>
      </dgm:t>
    </dgm:pt>
    <dgm:pt modelId="{2DAF2BE8-0133-44CE-B9FB-9E6F38E2701A}" type="sibTrans" cxnId="{159B794C-07E6-4367-8655-977F679C81EA}">
      <dgm:prSet/>
      <dgm:spPr/>
      <dgm:t>
        <a:bodyPr/>
        <a:lstStyle/>
        <a:p>
          <a:endParaRPr lang="en-US"/>
        </a:p>
      </dgm:t>
    </dgm:pt>
    <dgm:pt modelId="{76C50F81-ACA3-44C7-B121-A01ACA4212D2}">
      <dgm:prSet phldrT="[Text]" phldr="1"/>
      <dgm:spPr/>
      <dgm:t>
        <a:bodyPr/>
        <a:lstStyle/>
        <a:p>
          <a:endParaRPr lang="en-US"/>
        </a:p>
      </dgm:t>
    </dgm:pt>
    <dgm:pt modelId="{849E29BD-07EA-42E7-B42F-BE749AFA2BE7}" type="parTrans" cxnId="{9D0F68C0-E7B1-411C-8419-96FD47E8797D}">
      <dgm:prSet/>
      <dgm:spPr/>
      <dgm:t>
        <a:bodyPr/>
        <a:lstStyle/>
        <a:p>
          <a:endParaRPr lang="en-US"/>
        </a:p>
      </dgm:t>
    </dgm:pt>
    <dgm:pt modelId="{7E2EC34D-6CCE-4BD3-B569-8559B6075C63}" type="sibTrans" cxnId="{9D0F68C0-E7B1-411C-8419-96FD47E8797D}">
      <dgm:prSet/>
      <dgm:spPr/>
      <dgm:t>
        <a:bodyPr/>
        <a:lstStyle/>
        <a:p>
          <a:endParaRPr lang="en-US"/>
        </a:p>
      </dgm:t>
    </dgm:pt>
    <dgm:pt modelId="{6DADA612-EA3E-44F7-97BF-6D12A0E6EE06}">
      <dgm:prSet phldrT="[Text]"/>
      <dgm:spPr/>
      <dgm:t>
        <a:bodyPr/>
        <a:lstStyle/>
        <a:p>
          <a:r>
            <a:rPr lang="en-IN" dirty="0" smtClean="0"/>
            <a:t>Comparison of SNS and ANS</a:t>
          </a:r>
          <a:endParaRPr lang="en-US" dirty="0"/>
        </a:p>
      </dgm:t>
    </dgm:pt>
    <dgm:pt modelId="{45863086-A85A-4F6F-AD87-A56480F24291}" type="parTrans" cxnId="{BE052D28-61F3-465B-BFD4-3BCC1BB3E340}">
      <dgm:prSet/>
      <dgm:spPr/>
      <dgm:t>
        <a:bodyPr/>
        <a:lstStyle/>
        <a:p>
          <a:endParaRPr lang="en-US"/>
        </a:p>
      </dgm:t>
    </dgm:pt>
    <dgm:pt modelId="{295F7ACE-5920-4E02-B3AD-A891162C7B5B}" type="sibTrans" cxnId="{BE052D28-61F3-465B-BFD4-3BCC1BB3E340}">
      <dgm:prSet/>
      <dgm:spPr/>
      <dgm:t>
        <a:bodyPr/>
        <a:lstStyle/>
        <a:p>
          <a:endParaRPr lang="en-US"/>
        </a:p>
      </dgm:t>
    </dgm:pt>
    <dgm:pt modelId="{D15253BA-161C-4DBD-8656-66FABBE7020A}">
      <dgm:prSet phldrT="[Text]" phldr="1"/>
      <dgm:spPr/>
      <dgm:t>
        <a:bodyPr/>
        <a:lstStyle/>
        <a:p>
          <a:endParaRPr lang="en-US"/>
        </a:p>
      </dgm:t>
    </dgm:pt>
    <dgm:pt modelId="{BF22779D-2E68-4299-863E-0101247A5478}" type="parTrans" cxnId="{C6C97E9F-DF05-4BBA-AD50-F84FBDB3526D}">
      <dgm:prSet/>
      <dgm:spPr/>
      <dgm:t>
        <a:bodyPr/>
        <a:lstStyle/>
        <a:p>
          <a:endParaRPr lang="en-US"/>
        </a:p>
      </dgm:t>
    </dgm:pt>
    <dgm:pt modelId="{C9DBD105-B935-4930-9F99-C877FEC8E411}" type="sibTrans" cxnId="{C6C97E9F-DF05-4BBA-AD50-F84FBDB3526D}">
      <dgm:prSet/>
      <dgm:spPr/>
      <dgm:t>
        <a:bodyPr/>
        <a:lstStyle/>
        <a:p>
          <a:endParaRPr lang="en-US"/>
        </a:p>
      </dgm:t>
    </dgm:pt>
    <dgm:pt modelId="{6A75E779-5BC1-4D14-9BB6-C30D54A40BAC}">
      <dgm:prSet phldrT="[Text]" phldr="1"/>
      <dgm:spPr/>
      <dgm:t>
        <a:bodyPr/>
        <a:lstStyle/>
        <a:p>
          <a:endParaRPr lang="en-US"/>
        </a:p>
      </dgm:t>
    </dgm:pt>
    <dgm:pt modelId="{11A54B4F-5652-494F-BEDD-E4AD5F51121B}" type="parTrans" cxnId="{1605938D-FA1A-4BAD-8169-24AB31B70875}">
      <dgm:prSet/>
      <dgm:spPr/>
      <dgm:t>
        <a:bodyPr/>
        <a:lstStyle/>
        <a:p>
          <a:endParaRPr lang="en-US"/>
        </a:p>
      </dgm:t>
    </dgm:pt>
    <dgm:pt modelId="{95AEF95E-3AF1-4F6F-8BB1-B99E94480DC6}" type="sibTrans" cxnId="{1605938D-FA1A-4BAD-8169-24AB31B70875}">
      <dgm:prSet/>
      <dgm:spPr/>
      <dgm:t>
        <a:bodyPr/>
        <a:lstStyle/>
        <a:p>
          <a:endParaRPr lang="en-US"/>
        </a:p>
      </dgm:t>
    </dgm:pt>
    <dgm:pt modelId="{DAE2851C-090A-4255-AFB2-85F9894DF120}" type="pres">
      <dgm:prSet presAssocID="{1918F5CF-C189-473C-833A-CF1A2A96BFFC}" presName="linear" presStyleCnt="0">
        <dgm:presLayoutVars>
          <dgm:dir/>
          <dgm:resizeHandles val="exact"/>
        </dgm:presLayoutVars>
      </dgm:prSet>
      <dgm:spPr/>
      <dgm:t>
        <a:bodyPr/>
        <a:lstStyle/>
        <a:p>
          <a:endParaRPr lang="en-US"/>
        </a:p>
      </dgm:t>
    </dgm:pt>
    <dgm:pt modelId="{5D09B378-F4E5-49D5-BDB6-BE84A43DA6B6}" type="pres">
      <dgm:prSet presAssocID="{7394C719-FFCB-42EB-BAD2-3245B19F476A}" presName="comp" presStyleCnt="0"/>
      <dgm:spPr/>
    </dgm:pt>
    <dgm:pt modelId="{436FCD2E-3AF6-4AAF-9A36-93637F0A1D46}" type="pres">
      <dgm:prSet presAssocID="{7394C719-FFCB-42EB-BAD2-3245B19F476A}" presName="box" presStyleLbl="node1" presStyleIdx="0" presStyleCnt="3"/>
      <dgm:spPr/>
      <dgm:t>
        <a:bodyPr/>
        <a:lstStyle/>
        <a:p>
          <a:endParaRPr lang="en-US"/>
        </a:p>
      </dgm:t>
    </dgm:pt>
    <dgm:pt modelId="{87B2EC57-C227-43C6-A0FF-0F8296F63AA0}" type="pres">
      <dgm:prSet presAssocID="{7394C719-FFCB-42EB-BAD2-3245B19F476A}" presName="img" presStyleLbl="fgImgPlace1" presStyleIdx="0" presStyleCnt="3"/>
      <dgm:spPr/>
    </dgm:pt>
    <dgm:pt modelId="{2CCB8751-F47A-4E13-9C1C-523D0074C99B}" type="pres">
      <dgm:prSet presAssocID="{7394C719-FFCB-42EB-BAD2-3245B19F476A}" presName="text" presStyleLbl="node1" presStyleIdx="0" presStyleCnt="3">
        <dgm:presLayoutVars>
          <dgm:bulletEnabled val="1"/>
        </dgm:presLayoutVars>
      </dgm:prSet>
      <dgm:spPr/>
      <dgm:t>
        <a:bodyPr/>
        <a:lstStyle/>
        <a:p>
          <a:endParaRPr lang="en-US"/>
        </a:p>
      </dgm:t>
    </dgm:pt>
    <dgm:pt modelId="{4E5D11E1-6696-4764-BC04-19B48CBE54C8}" type="pres">
      <dgm:prSet presAssocID="{885223FF-1CCC-4901-9E9A-4BC0342E74CB}" presName="spacer" presStyleCnt="0"/>
      <dgm:spPr/>
    </dgm:pt>
    <dgm:pt modelId="{6E8F9565-A203-49BB-B74A-3F1E2EFECB0C}" type="pres">
      <dgm:prSet presAssocID="{F88C49C6-2AA1-475A-BA35-D35CC8E56697}" presName="comp" presStyleCnt="0"/>
      <dgm:spPr/>
    </dgm:pt>
    <dgm:pt modelId="{CF2AC47B-517B-4AC7-AF03-E22DB23D6DAA}" type="pres">
      <dgm:prSet presAssocID="{F88C49C6-2AA1-475A-BA35-D35CC8E56697}" presName="box" presStyleLbl="node1" presStyleIdx="1" presStyleCnt="3"/>
      <dgm:spPr/>
      <dgm:t>
        <a:bodyPr/>
        <a:lstStyle/>
        <a:p>
          <a:endParaRPr lang="en-US"/>
        </a:p>
      </dgm:t>
    </dgm:pt>
    <dgm:pt modelId="{62D32356-430B-4A23-9DBC-81215B88DE4F}" type="pres">
      <dgm:prSet presAssocID="{F88C49C6-2AA1-475A-BA35-D35CC8E56697}" presName="img" presStyleLbl="fgImgPlace1" presStyleIdx="1" presStyleCnt="3"/>
      <dgm:spPr/>
    </dgm:pt>
    <dgm:pt modelId="{EB800312-A78D-4CC5-A38F-2CD6CB86F402}" type="pres">
      <dgm:prSet presAssocID="{F88C49C6-2AA1-475A-BA35-D35CC8E56697}" presName="text" presStyleLbl="node1" presStyleIdx="1" presStyleCnt="3">
        <dgm:presLayoutVars>
          <dgm:bulletEnabled val="1"/>
        </dgm:presLayoutVars>
      </dgm:prSet>
      <dgm:spPr/>
      <dgm:t>
        <a:bodyPr/>
        <a:lstStyle/>
        <a:p>
          <a:endParaRPr lang="en-US"/>
        </a:p>
      </dgm:t>
    </dgm:pt>
    <dgm:pt modelId="{5E429FBC-7CCF-4823-B47B-4157649F9322}" type="pres">
      <dgm:prSet presAssocID="{94AC668D-3FF8-48C7-A793-F2EA2829A317}" presName="spacer" presStyleCnt="0"/>
      <dgm:spPr/>
    </dgm:pt>
    <dgm:pt modelId="{A0A3B949-7FF5-4C34-B3B3-62E12D4A3E3F}" type="pres">
      <dgm:prSet presAssocID="{6DADA612-EA3E-44F7-97BF-6D12A0E6EE06}" presName="comp" presStyleCnt="0"/>
      <dgm:spPr/>
    </dgm:pt>
    <dgm:pt modelId="{42F541ED-B523-4366-BF6C-C24A4D5964BC}" type="pres">
      <dgm:prSet presAssocID="{6DADA612-EA3E-44F7-97BF-6D12A0E6EE06}" presName="box" presStyleLbl="node1" presStyleIdx="2" presStyleCnt="3"/>
      <dgm:spPr/>
      <dgm:t>
        <a:bodyPr/>
        <a:lstStyle/>
        <a:p>
          <a:endParaRPr lang="en-US"/>
        </a:p>
      </dgm:t>
    </dgm:pt>
    <dgm:pt modelId="{A653F38F-73B8-45DF-B0B4-709DFDBC4B80}" type="pres">
      <dgm:prSet presAssocID="{6DADA612-EA3E-44F7-97BF-6D12A0E6EE06}" presName="img" presStyleLbl="fgImgPlace1" presStyleIdx="2" presStyleCnt="3"/>
      <dgm:spPr/>
    </dgm:pt>
    <dgm:pt modelId="{160739D3-86BE-4F1C-A2AA-576EC0F56562}" type="pres">
      <dgm:prSet presAssocID="{6DADA612-EA3E-44F7-97BF-6D12A0E6EE06}" presName="text" presStyleLbl="node1" presStyleIdx="2" presStyleCnt="3">
        <dgm:presLayoutVars>
          <dgm:bulletEnabled val="1"/>
        </dgm:presLayoutVars>
      </dgm:prSet>
      <dgm:spPr/>
      <dgm:t>
        <a:bodyPr/>
        <a:lstStyle/>
        <a:p>
          <a:endParaRPr lang="en-US"/>
        </a:p>
      </dgm:t>
    </dgm:pt>
  </dgm:ptLst>
  <dgm:cxnLst>
    <dgm:cxn modelId="{4A800C14-2E45-4825-9699-3A73715ABC84}" type="presOf" srcId="{6DADA612-EA3E-44F7-97BF-6D12A0E6EE06}" destId="{42F541ED-B523-4366-BF6C-C24A4D5964BC}" srcOrd="0" destOrd="0" presId="urn:microsoft.com/office/officeart/2005/8/layout/vList4"/>
    <dgm:cxn modelId="{E086B8D0-D1A3-40D8-8026-07224626AA73}" type="presOf" srcId="{7394C719-FFCB-42EB-BAD2-3245B19F476A}" destId="{2CCB8751-F47A-4E13-9C1C-523D0074C99B}" srcOrd="1" destOrd="0" presId="urn:microsoft.com/office/officeart/2005/8/layout/vList4"/>
    <dgm:cxn modelId="{CABE4F1E-78B1-423B-9A20-1388F68D81AD}" type="presOf" srcId="{7394C719-FFCB-42EB-BAD2-3245B19F476A}" destId="{436FCD2E-3AF6-4AAF-9A36-93637F0A1D46}" srcOrd="0" destOrd="0" presId="urn:microsoft.com/office/officeart/2005/8/layout/vList4"/>
    <dgm:cxn modelId="{6A5EF1E7-0829-41E0-B41B-C52380E145E8}" type="presOf" srcId="{3EF6539C-A656-44F6-9797-4B136381363D}" destId="{CF2AC47B-517B-4AC7-AF03-E22DB23D6DAA}" srcOrd="0" destOrd="1" presId="urn:microsoft.com/office/officeart/2005/8/layout/vList4"/>
    <dgm:cxn modelId="{A16658FC-C439-46A4-953A-913051703B67}" type="presOf" srcId="{B7076103-7E7B-46C4-B4BB-079812A97A95}" destId="{2CCB8751-F47A-4E13-9C1C-523D0074C99B}" srcOrd="1" destOrd="1" presId="urn:microsoft.com/office/officeart/2005/8/layout/vList4"/>
    <dgm:cxn modelId="{AFD0BB60-A36B-44C0-9B5D-BB8AF84D180B}" type="presOf" srcId="{D15253BA-161C-4DBD-8656-66FABBE7020A}" destId="{160739D3-86BE-4F1C-A2AA-576EC0F56562}" srcOrd="1" destOrd="1" presId="urn:microsoft.com/office/officeart/2005/8/layout/vList4"/>
    <dgm:cxn modelId="{29E2DCB5-B787-4C15-ABE3-5476F217B892}" type="presOf" srcId="{76C50F81-ACA3-44C7-B121-A01ACA4212D2}" destId="{CF2AC47B-517B-4AC7-AF03-E22DB23D6DAA}" srcOrd="0" destOrd="2" presId="urn:microsoft.com/office/officeart/2005/8/layout/vList4"/>
    <dgm:cxn modelId="{D7675626-FA2C-41CD-9917-FCF126EAAE89}" srcId="{1918F5CF-C189-473C-833A-CF1A2A96BFFC}" destId="{7394C719-FFCB-42EB-BAD2-3245B19F476A}" srcOrd="0" destOrd="0" parTransId="{23B9A4CB-80D9-4990-B5E5-0962882CB108}" sibTransId="{885223FF-1CCC-4901-9E9A-4BC0342E74CB}"/>
    <dgm:cxn modelId="{02282FE5-70D4-47CF-92A1-92C018C31D33}" type="presOf" srcId="{F88C49C6-2AA1-475A-BA35-D35CC8E56697}" destId="{CF2AC47B-517B-4AC7-AF03-E22DB23D6DAA}" srcOrd="0" destOrd="0" presId="urn:microsoft.com/office/officeart/2005/8/layout/vList4"/>
    <dgm:cxn modelId="{644BE3CE-8BE9-4D4F-9762-44E70BA48009}" type="presOf" srcId="{F88C49C6-2AA1-475A-BA35-D35CC8E56697}" destId="{EB800312-A78D-4CC5-A38F-2CD6CB86F402}" srcOrd="1" destOrd="0" presId="urn:microsoft.com/office/officeart/2005/8/layout/vList4"/>
    <dgm:cxn modelId="{159B794C-07E6-4367-8655-977F679C81EA}" srcId="{F88C49C6-2AA1-475A-BA35-D35CC8E56697}" destId="{3EF6539C-A656-44F6-9797-4B136381363D}" srcOrd="0" destOrd="0" parTransId="{304FD37E-B1B8-4FBF-A39F-DAD5BEC94698}" sibTransId="{2DAF2BE8-0133-44CE-B9FB-9E6F38E2701A}"/>
    <dgm:cxn modelId="{77EB6114-80B8-4E15-881A-2F9A4AA71840}" type="presOf" srcId="{6A75E779-5BC1-4D14-9BB6-C30D54A40BAC}" destId="{160739D3-86BE-4F1C-A2AA-576EC0F56562}" srcOrd="1" destOrd="2" presId="urn:microsoft.com/office/officeart/2005/8/layout/vList4"/>
    <dgm:cxn modelId="{FF21D14C-BD36-491B-8B51-7AD1D9532A34}" type="presOf" srcId="{3EF6539C-A656-44F6-9797-4B136381363D}" destId="{EB800312-A78D-4CC5-A38F-2CD6CB86F402}" srcOrd="1" destOrd="1" presId="urn:microsoft.com/office/officeart/2005/8/layout/vList4"/>
    <dgm:cxn modelId="{C6C97E9F-DF05-4BBA-AD50-F84FBDB3526D}" srcId="{6DADA612-EA3E-44F7-97BF-6D12A0E6EE06}" destId="{D15253BA-161C-4DBD-8656-66FABBE7020A}" srcOrd="0" destOrd="0" parTransId="{BF22779D-2E68-4299-863E-0101247A5478}" sibTransId="{C9DBD105-B935-4930-9F99-C877FEC8E411}"/>
    <dgm:cxn modelId="{E922DB2E-9947-47E2-8485-5565AABBB39C}" type="presOf" srcId="{6DADA612-EA3E-44F7-97BF-6D12A0E6EE06}" destId="{160739D3-86BE-4F1C-A2AA-576EC0F56562}" srcOrd="1" destOrd="0" presId="urn:microsoft.com/office/officeart/2005/8/layout/vList4"/>
    <dgm:cxn modelId="{0A7894E4-EF26-4476-8254-D4AA8A7C8C44}" type="presOf" srcId="{76C50F81-ACA3-44C7-B121-A01ACA4212D2}" destId="{EB800312-A78D-4CC5-A38F-2CD6CB86F402}" srcOrd="1" destOrd="2" presId="urn:microsoft.com/office/officeart/2005/8/layout/vList4"/>
    <dgm:cxn modelId="{919F42D7-A1A4-48DD-95CF-76E427B0FDD5}" srcId="{7394C719-FFCB-42EB-BAD2-3245B19F476A}" destId="{B7076103-7E7B-46C4-B4BB-079812A97A95}" srcOrd="0" destOrd="0" parTransId="{10426C97-7F8F-4311-A103-7AE56F6D1535}" sibTransId="{3DFEEFAC-2A4B-4E48-8EA5-9D5A0B8F1678}"/>
    <dgm:cxn modelId="{60AF3524-A123-4ADF-8A2E-FDB871A8F688}" type="presOf" srcId="{6A75E779-5BC1-4D14-9BB6-C30D54A40BAC}" destId="{42F541ED-B523-4366-BF6C-C24A4D5964BC}" srcOrd="0" destOrd="2" presId="urn:microsoft.com/office/officeart/2005/8/layout/vList4"/>
    <dgm:cxn modelId="{1605938D-FA1A-4BAD-8169-24AB31B70875}" srcId="{6DADA612-EA3E-44F7-97BF-6D12A0E6EE06}" destId="{6A75E779-5BC1-4D14-9BB6-C30D54A40BAC}" srcOrd="1" destOrd="0" parTransId="{11A54B4F-5652-494F-BEDD-E4AD5F51121B}" sibTransId="{95AEF95E-3AF1-4F6F-8BB1-B99E94480DC6}"/>
    <dgm:cxn modelId="{9D0F68C0-E7B1-411C-8419-96FD47E8797D}" srcId="{F88C49C6-2AA1-475A-BA35-D35CC8E56697}" destId="{76C50F81-ACA3-44C7-B121-A01ACA4212D2}" srcOrd="1" destOrd="0" parTransId="{849E29BD-07EA-42E7-B42F-BE749AFA2BE7}" sibTransId="{7E2EC34D-6CCE-4BD3-B569-8559B6075C63}"/>
    <dgm:cxn modelId="{1B4DFDED-31E2-44E7-B09A-957C882C66E7}" type="presOf" srcId="{B7076103-7E7B-46C4-B4BB-079812A97A95}" destId="{436FCD2E-3AF6-4AAF-9A36-93637F0A1D46}" srcOrd="0" destOrd="1" presId="urn:microsoft.com/office/officeart/2005/8/layout/vList4"/>
    <dgm:cxn modelId="{3DF753DE-77A8-4C0B-B765-9B23249BA89F}" type="presOf" srcId="{1918F5CF-C189-473C-833A-CF1A2A96BFFC}" destId="{DAE2851C-090A-4255-AFB2-85F9894DF120}" srcOrd="0" destOrd="0" presId="urn:microsoft.com/office/officeart/2005/8/layout/vList4"/>
    <dgm:cxn modelId="{BE052D28-61F3-465B-BFD4-3BCC1BB3E340}" srcId="{1918F5CF-C189-473C-833A-CF1A2A96BFFC}" destId="{6DADA612-EA3E-44F7-97BF-6D12A0E6EE06}" srcOrd="2" destOrd="0" parTransId="{45863086-A85A-4F6F-AD87-A56480F24291}" sibTransId="{295F7ACE-5920-4E02-B3AD-A891162C7B5B}"/>
    <dgm:cxn modelId="{290C5365-2F42-4FEE-9B14-8105E7FC0A98}" srcId="{1918F5CF-C189-473C-833A-CF1A2A96BFFC}" destId="{F88C49C6-2AA1-475A-BA35-D35CC8E56697}" srcOrd="1" destOrd="0" parTransId="{A957245A-1EDB-417E-9B07-9B6ED63D0121}" sibTransId="{94AC668D-3FF8-48C7-A793-F2EA2829A317}"/>
    <dgm:cxn modelId="{E116B636-CF63-4472-ACF7-C1F022D77961}" type="presOf" srcId="{D15253BA-161C-4DBD-8656-66FABBE7020A}" destId="{42F541ED-B523-4366-BF6C-C24A4D5964BC}" srcOrd="0" destOrd="1" presId="urn:microsoft.com/office/officeart/2005/8/layout/vList4"/>
    <dgm:cxn modelId="{81C95986-DDE7-4729-8438-7738D28FC5B2}" type="presParOf" srcId="{DAE2851C-090A-4255-AFB2-85F9894DF120}" destId="{5D09B378-F4E5-49D5-BDB6-BE84A43DA6B6}" srcOrd="0" destOrd="0" presId="urn:microsoft.com/office/officeart/2005/8/layout/vList4"/>
    <dgm:cxn modelId="{E5A9102F-9265-4026-9518-8CF435CB9C1E}" type="presParOf" srcId="{5D09B378-F4E5-49D5-BDB6-BE84A43DA6B6}" destId="{436FCD2E-3AF6-4AAF-9A36-93637F0A1D46}" srcOrd="0" destOrd="0" presId="urn:microsoft.com/office/officeart/2005/8/layout/vList4"/>
    <dgm:cxn modelId="{CDD5B323-7E4E-493B-AACC-64741474F17F}" type="presParOf" srcId="{5D09B378-F4E5-49D5-BDB6-BE84A43DA6B6}" destId="{87B2EC57-C227-43C6-A0FF-0F8296F63AA0}" srcOrd="1" destOrd="0" presId="urn:microsoft.com/office/officeart/2005/8/layout/vList4"/>
    <dgm:cxn modelId="{24E3E70F-B662-49BD-8440-E874724EDC65}" type="presParOf" srcId="{5D09B378-F4E5-49D5-BDB6-BE84A43DA6B6}" destId="{2CCB8751-F47A-4E13-9C1C-523D0074C99B}" srcOrd="2" destOrd="0" presId="urn:microsoft.com/office/officeart/2005/8/layout/vList4"/>
    <dgm:cxn modelId="{6D81F6F8-C342-4375-AF88-2D813C466516}" type="presParOf" srcId="{DAE2851C-090A-4255-AFB2-85F9894DF120}" destId="{4E5D11E1-6696-4764-BC04-19B48CBE54C8}" srcOrd="1" destOrd="0" presId="urn:microsoft.com/office/officeart/2005/8/layout/vList4"/>
    <dgm:cxn modelId="{A240BBB1-9FBC-4181-9CCD-8093C1C5DFFE}" type="presParOf" srcId="{DAE2851C-090A-4255-AFB2-85F9894DF120}" destId="{6E8F9565-A203-49BB-B74A-3F1E2EFECB0C}" srcOrd="2" destOrd="0" presId="urn:microsoft.com/office/officeart/2005/8/layout/vList4"/>
    <dgm:cxn modelId="{F71DA8C3-973A-47F9-831C-6CCF867CD75F}" type="presParOf" srcId="{6E8F9565-A203-49BB-B74A-3F1E2EFECB0C}" destId="{CF2AC47B-517B-4AC7-AF03-E22DB23D6DAA}" srcOrd="0" destOrd="0" presId="urn:microsoft.com/office/officeart/2005/8/layout/vList4"/>
    <dgm:cxn modelId="{8AEE7968-5E08-42FA-90EF-3DF529953291}" type="presParOf" srcId="{6E8F9565-A203-49BB-B74A-3F1E2EFECB0C}" destId="{62D32356-430B-4A23-9DBC-81215B88DE4F}" srcOrd="1" destOrd="0" presId="urn:microsoft.com/office/officeart/2005/8/layout/vList4"/>
    <dgm:cxn modelId="{A0F13D4A-D2D3-47D6-8D74-32A5FBAE559D}" type="presParOf" srcId="{6E8F9565-A203-49BB-B74A-3F1E2EFECB0C}" destId="{EB800312-A78D-4CC5-A38F-2CD6CB86F402}" srcOrd="2" destOrd="0" presId="urn:microsoft.com/office/officeart/2005/8/layout/vList4"/>
    <dgm:cxn modelId="{7453585B-9F61-4C4B-9A90-54286888A7F9}" type="presParOf" srcId="{DAE2851C-090A-4255-AFB2-85F9894DF120}" destId="{5E429FBC-7CCF-4823-B47B-4157649F9322}" srcOrd="3" destOrd="0" presId="urn:microsoft.com/office/officeart/2005/8/layout/vList4"/>
    <dgm:cxn modelId="{FD2C5059-B2CE-4871-8BB9-F882782DC133}" type="presParOf" srcId="{DAE2851C-090A-4255-AFB2-85F9894DF120}" destId="{A0A3B949-7FF5-4C34-B3B3-62E12D4A3E3F}" srcOrd="4" destOrd="0" presId="urn:microsoft.com/office/officeart/2005/8/layout/vList4"/>
    <dgm:cxn modelId="{F192C614-57DB-442C-A9F9-5FD80DF96904}" type="presParOf" srcId="{A0A3B949-7FF5-4C34-B3B3-62E12D4A3E3F}" destId="{42F541ED-B523-4366-BF6C-C24A4D5964BC}" srcOrd="0" destOrd="0" presId="urn:microsoft.com/office/officeart/2005/8/layout/vList4"/>
    <dgm:cxn modelId="{9290B825-A0D7-4B66-A58B-CCE8D0920E4B}" type="presParOf" srcId="{A0A3B949-7FF5-4C34-B3B3-62E12D4A3E3F}" destId="{A653F38F-73B8-45DF-B0B4-709DFDBC4B80}" srcOrd="1" destOrd="0" presId="urn:microsoft.com/office/officeart/2005/8/layout/vList4"/>
    <dgm:cxn modelId="{9EE0E466-7392-41CC-9500-4D2F039E5EAA}" type="presParOf" srcId="{A0A3B949-7FF5-4C34-B3B3-62E12D4A3E3F}" destId="{160739D3-86BE-4F1C-A2AA-576EC0F5656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BD1B3-A7C1-4380-ADF1-4BDBE60A3D87}">
      <dsp:nvSpPr>
        <dsp:cNvPr id="0" name=""/>
        <dsp:cNvSpPr/>
      </dsp:nvSpPr>
      <dsp:spPr>
        <a:xfrm>
          <a:off x="2781299" y="2266729"/>
          <a:ext cx="2565400" cy="256540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b="1" kern="1200" dirty="0" smtClean="0"/>
            <a:t>ANS Pharmacology</a:t>
          </a:r>
        </a:p>
        <a:p>
          <a:pPr lvl="0" algn="ctr" defTabSz="889000">
            <a:lnSpc>
              <a:spcPct val="90000"/>
            </a:lnSpc>
            <a:spcBef>
              <a:spcPct val="0"/>
            </a:spcBef>
            <a:spcAft>
              <a:spcPct val="35000"/>
            </a:spcAft>
          </a:pPr>
          <a:r>
            <a:rPr lang="en-IN" sz="2000" b="1" kern="1200" dirty="0" smtClean="0"/>
            <a:t>Study of drug acting on Autonomic Nervous System</a:t>
          </a:r>
          <a:endParaRPr lang="en-US" sz="2000" b="1" kern="1200" dirty="0"/>
        </a:p>
      </dsp:txBody>
      <dsp:txXfrm>
        <a:off x="3156993" y="2642423"/>
        <a:ext cx="1814012" cy="1814012"/>
      </dsp:txXfrm>
    </dsp:sp>
    <dsp:sp modelId="{74A4A666-6E67-4112-92F6-CDC3320C5B6A}">
      <dsp:nvSpPr>
        <dsp:cNvPr id="0" name=""/>
        <dsp:cNvSpPr/>
      </dsp:nvSpPr>
      <dsp:spPr>
        <a:xfrm rot="12900000">
          <a:off x="1038216" y="1787538"/>
          <a:ext cx="2063257" cy="731139"/>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6AFD743-98CE-4B1B-B9E7-0BEB111CE61B}">
      <dsp:nvSpPr>
        <dsp:cNvPr id="0" name=""/>
        <dsp:cNvSpPr/>
      </dsp:nvSpPr>
      <dsp:spPr>
        <a:xfrm>
          <a:off x="6219" y="586537"/>
          <a:ext cx="2437130" cy="19497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IN" sz="3000" kern="1200" dirty="0" smtClean="0"/>
            <a:t>ANS</a:t>
          </a:r>
          <a:endParaRPr lang="en-US" sz="3000" kern="1200" dirty="0"/>
        </a:p>
      </dsp:txBody>
      <dsp:txXfrm>
        <a:off x="63324" y="643642"/>
        <a:ext cx="2322920" cy="1835494"/>
      </dsp:txXfrm>
    </dsp:sp>
    <dsp:sp modelId="{C6BB22D0-17ED-4DB2-8B78-DC415B19C8A3}">
      <dsp:nvSpPr>
        <dsp:cNvPr id="0" name=""/>
        <dsp:cNvSpPr/>
      </dsp:nvSpPr>
      <dsp:spPr>
        <a:xfrm rot="19500000">
          <a:off x="5026525" y="1787538"/>
          <a:ext cx="2063257" cy="731139"/>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861DDEA-ED98-406C-9D26-75D05E0BBE58}">
      <dsp:nvSpPr>
        <dsp:cNvPr id="0" name=""/>
        <dsp:cNvSpPr/>
      </dsp:nvSpPr>
      <dsp:spPr>
        <a:xfrm>
          <a:off x="5684650" y="586537"/>
          <a:ext cx="2437130" cy="19497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IN" sz="3000" kern="1200" dirty="0" smtClean="0"/>
            <a:t>Pharmacology</a:t>
          </a:r>
        </a:p>
        <a:p>
          <a:pPr lvl="0" algn="ctr" defTabSz="1333500">
            <a:lnSpc>
              <a:spcPct val="90000"/>
            </a:lnSpc>
            <a:spcBef>
              <a:spcPct val="0"/>
            </a:spcBef>
            <a:spcAft>
              <a:spcPct val="35000"/>
            </a:spcAft>
          </a:pPr>
          <a:r>
            <a:rPr lang="en-IN" sz="3000" kern="1200" dirty="0" smtClean="0"/>
            <a:t>Study of drug</a:t>
          </a:r>
          <a:endParaRPr lang="en-US" sz="3000" kern="1200" dirty="0"/>
        </a:p>
      </dsp:txBody>
      <dsp:txXfrm>
        <a:off x="5741755" y="643642"/>
        <a:ext cx="2322920" cy="1835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5090-5DFB-47F4-9E68-44BB1081C1C6}">
      <dsp:nvSpPr>
        <dsp:cNvPr id="0" name=""/>
        <dsp:cNvSpPr/>
      </dsp:nvSpPr>
      <dsp:spPr>
        <a:xfrm>
          <a:off x="0" y="380742"/>
          <a:ext cx="10063480" cy="108783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78740" rIns="118110" bIns="78740" numCol="1" spcCol="1270" anchor="ctr" anchorCtr="0">
          <a:noAutofit/>
        </a:bodyPr>
        <a:lstStyle/>
        <a:p>
          <a:pPr lvl="0" algn="ctr" defTabSz="2755900">
            <a:lnSpc>
              <a:spcPct val="90000"/>
            </a:lnSpc>
            <a:spcBef>
              <a:spcPct val="0"/>
            </a:spcBef>
            <a:spcAft>
              <a:spcPct val="35000"/>
            </a:spcAft>
          </a:pPr>
          <a:r>
            <a:rPr lang="en-IN" sz="6200" kern="1200" dirty="0" smtClean="0"/>
            <a:t>Drugs Acting on ANS</a:t>
          </a:r>
          <a:endParaRPr lang="en-US" sz="6200" kern="1200" dirty="0"/>
        </a:p>
      </dsp:txBody>
      <dsp:txXfrm>
        <a:off x="31862" y="412604"/>
        <a:ext cx="9999756" cy="1024110"/>
      </dsp:txXfrm>
    </dsp:sp>
    <dsp:sp modelId="{6349392A-1786-46D0-9194-F308BFB3CAE8}">
      <dsp:nvSpPr>
        <dsp:cNvPr id="0" name=""/>
        <dsp:cNvSpPr/>
      </dsp:nvSpPr>
      <dsp:spPr>
        <a:xfrm>
          <a:off x="0" y="1664386"/>
          <a:ext cx="1087834" cy="1087834"/>
        </a:xfrm>
        <a:prstGeom prst="roundRect">
          <a:avLst>
            <a:gd name="adj" fmla="val 166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351A45-9242-42D0-BA34-931D9E362875}">
      <dsp:nvSpPr>
        <dsp:cNvPr id="0" name=""/>
        <dsp:cNvSpPr/>
      </dsp:nvSpPr>
      <dsp:spPr>
        <a:xfrm>
          <a:off x="1153104" y="1664386"/>
          <a:ext cx="8910375" cy="1087834"/>
        </a:xfrm>
        <a:prstGeom prst="roundRect">
          <a:avLst>
            <a:gd name="adj" fmla="val 166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IN" sz="2300" b="1" kern="1200" dirty="0" err="1" smtClean="0"/>
            <a:t>Parasympathomimetic</a:t>
          </a:r>
          <a:r>
            <a:rPr lang="en-IN" sz="2300" b="1" kern="1200" dirty="0" smtClean="0"/>
            <a:t> drugs(cholinergic) and </a:t>
          </a:r>
          <a:r>
            <a:rPr lang="en-IN" sz="2300" b="1" kern="1200" dirty="0" err="1" smtClean="0"/>
            <a:t>Parasympatholytic</a:t>
          </a:r>
          <a:r>
            <a:rPr lang="en-IN" sz="2300" b="1" kern="1200" dirty="0" smtClean="0"/>
            <a:t>(Anticholinergic) drugs</a:t>
          </a:r>
          <a:endParaRPr lang="en-US" sz="2300" b="1" kern="1200" dirty="0"/>
        </a:p>
      </dsp:txBody>
      <dsp:txXfrm>
        <a:off x="1206217" y="1717499"/>
        <a:ext cx="8804149" cy="981608"/>
      </dsp:txXfrm>
    </dsp:sp>
    <dsp:sp modelId="{B1709BD0-D7CF-4FF2-8DF3-0B6ED7A3FB30}">
      <dsp:nvSpPr>
        <dsp:cNvPr id="0" name=""/>
        <dsp:cNvSpPr/>
      </dsp:nvSpPr>
      <dsp:spPr>
        <a:xfrm>
          <a:off x="0" y="2882761"/>
          <a:ext cx="1087834" cy="1087834"/>
        </a:xfrm>
        <a:prstGeom prst="roundRect">
          <a:avLst>
            <a:gd name="adj" fmla="val 1667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23599B0-79F3-4FD6-9659-51BDD3E689A2}">
      <dsp:nvSpPr>
        <dsp:cNvPr id="0" name=""/>
        <dsp:cNvSpPr/>
      </dsp:nvSpPr>
      <dsp:spPr>
        <a:xfrm>
          <a:off x="1153104" y="2882761"/>
          <a:ext cx="8910375" cy="1087834"/>
        </a:xfrm>
        <a:prstGeom prst="roundRect">
          <a:avLst>
            <a:gd name="adj" fmla="val 1667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IN" sz="2300" b="1" kern="1200" dirty="0" smtClean="0"/>
            <a:t>Sympathomimetic(Adrenergic)/sympatholytic(Antiadrenergic) drugs</a:t>
          </a:r>
          <a:endParaRPr lang="en-US" sz="2300" b="1" kern="1200" dirty="0"/>
        </a:p>
      </dsp:txBody>
      <dsp:txXfrm>
        <a:off x="1206217" y="2935874"/>
        <a:ext cx="8804149" cy="981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FCD2E-3AF6-4AAF-9A36-93637F0A1D46}">
      <dsp:nvSpPr>
        <dsp:cNvPr id="0" name=""/>
        <dsp:cNvSpPr/>
      </dsp:nvSpPr>
      <dsp:spPr>
        <a:xfrm>
          <a:off x="0" y="0"/>
          <a:ext cx="10515600" cy="13597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b="1" kern="1200" dirty="0" smtClean="0"/>
            <a:t>Nervous System Division</a:t>
          </a:r>
          <a:endParaRPr lang="en-US" sz="2000" b="1" kern="1200" dirty="0"/>
        </a:p>
        <a:p>
          <a:pPr marL="114300" lvl="1" indent="-114300" algn="l" defTabSz="666750">
            <a:lnSpc>
              <a:spcPct val="90000"/>
            </a:lnSpc>
            <a:spcBef>
              <a:spcPct val="0"/>
            </a:spcBef>
            <a:spcAft>
              <a:spcPct val="15000"/>
            </a:spcAft>
            <a:buChar char="••"/>
          </a:pPr>
          <a:endParaRPr lang="en-US" sz="1500" kern="1200" dirty="0"/>
        </a:p>
      </dsp:txBody>
      <dsp:txXfrm>
        <a:off x="2239099" y="0"/>
        <a:ext cx="8276500" cy="1359793"/>
      </dsp:txXfrm>
    </dsp:sp>
    <dsp:sp modelId="{87B2EC57-C227-43C6-A0FF-0F8296F63AA0}">
      <dsp:nvSpPr>
        <dsp:cNvPr id="0" name=""/>
        <dsp:cNvSpPr/>
      </dsp:nvSpPr>
      <dsp:spPr>
        <a:xfrm>
          <a:off x="135979" y="135979"/>
          <a:ext cx="2103120" cy="1087834"/>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AC47B-517B-4AC7-AF03-E22DB23D6DAA}">
      <dsp:nvSpPr>
        <dsp:cNvPr id="0" name=""/>
        <dsp:cNvSpPr/>
      </dsp:nvSpPr>
      <dsp:spPr>
        <a:xfrm>
          <a:off x="0" y="1495772"/>
          <a:ext cx="10515600" cy="1359793"/>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IN" sz="1900" kern="1200" dirty="0" smtClean="0"/>
            <a:t>Organisation and function of</a:t>
          </a:r>
        </a:p>
        <a:p>
          <a:pPr lvl="0" algn="l" defTabSz="844550">
            <a:lnSpc>
              <a:spcPct val="90000"/>
            </a:lnSpc>
            <a:spcBef>
              <a:spcPct val="0"/>
            </a:spcBef>
            <a:spcAft>
              <a:spcPct val="35000"/>
            </a:spcAft>
          </a:pPr>
          <a:r>
            <a:rPr lang="en-IN" sz="1900" kern="1200" dirty="0" smtClean="0"/>
            <a:t> Autonomic Nervous System</a:t>
          </a:r>
          <a:endParaRPr lang="en-US" sz="1900" kern="1200" dirty="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endParaRPr lang="en-US" sz="1500" kern="1200"/>
        </a:p>
      </dsp:txBody>
      <dsp:txXfrm>
        <a:off x="2239099" y="1495772"/>
        <a:ext cx="8276500" cy="1359793"/>
      </dsp:txXfrm>
    </dsp:sp>
    <dsp:sp modelId="{62D32356-430B-4A23-9DBC-81215B88DE4F}">
      <dsp:nvSpPr>
        <dsp:cNvPr id="0" name=""/>
        <dsp:cNvSpPr/>
      </dsp:nvSpPr>
      <dsp:spPr>
        <a:xfrm>
          <a:off x="135979" y="1631751"/>
          <a:ext cx="2103120" cy="1087834"/>
        </a:xfrm>
        <a:prstGeom prst="roundRect">
          <a:avLst>
            <a:gd name="adj" fmla="val 10000"/>
          </a:avLst>
        </a:prstGeom>
        <a:solidFill>
          <a:schemeClr val="accent4">
            <a:tint val="50000"/>
            <a:hueOff val="5723762"/>
            <a:satOff val="-30078"/>
            <a:lumOff val="-2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F541ED-B523-4366-BF6C-C24A4D5964BC}">
      <dsp:nvSpPr>
        <dsp:cNvPr id="0" name=""/>
        <dsp:cNvSpPr/>
      </dsp:nvSpPr>
      <dsp:spPr>
        <a:xfrm>
          <a:off x="0" y="2991544"/>
          <a:ext cx="10515600" cy="1359793"/>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IN" sz="1900" kern="1200" dirty="0" smtClean="0"/>
            <a:t>Comparison of SNS and ANS</a:t>
          </a:r>
          <a:endParaRPr lang="en-US" sz="1900" kern="1200" dirty="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endParaRPr lang="en-US" sz="1500" kern="1200"/>
        </a:p>
      </dsp:txBody>
      <dsp:txXfrm>
        <a:off x="2239099" y="2991544"/>
        <a:ext cx="8276500" cy="1359793"/>
      </dsp:txXfrm>
    </dsp:sp>
    <dsp:sp modelId="{A653F38F-73B8-45DF-B0B4-709DFDBC4B80}">
      <dsp:nvSpPr>
        <dsp:cNvPr id="0" name=""/>
        <dsp:cNvSpPr/>
      </dsp:nvSpPr>
      <dsp:spPr>
        <a:xfrm>
          <a:off x="135979" y="3127524"/>
          <a:ext cx="2103120" cy="1087834"/>
        </a:xfrm>
        <a:prstGeom prst="roundRect">
          <a:avLst>
            <a:gd name="adj" fmla="val 10000"/>
          </a:avLst>
        </a:prstGeom>
        <a:solidFill>
          <a:schemeClr val="accent4">
            <a:tint val="50000"/>
            <a:hueOff val="11447524"/>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4D223-A132-4FC2-8BC5-1875856A8D27}"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B3168-AFF5-4B5F-92F7-4152FFB3D142}" type="slidenum">
              <a:rPr lang="en-US" smtClean="0"/>
              <a:t>‹#›</a:t>
            </a:fld>
            <a:endParaRPr lang="en-US"/>
          </a:p>
        </p:txBody>
      </p:sp>
    </p:spTree>
    <p:extLst>
      <p:ext uri="{BB962C8B-B14F-4D97-AF65-F5344CB8AC3E}">
        <p14:creationId xmlns:p14="http://schemas.microsoft.com/office/powerpoint/2010/main" val="85073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92830A-520E-4FC4-BE06-8F1BEC95761D}" type="slidenum">
              <a:rPr lang="en-US" smtClean="0"/>
              <a:t>5</a:t>
            </a:fld>
            <a:endParaRPr lang="en-US"/>
          </a:p>
        </p:txBody>
      </p:sp>
    </p:spTree>
    <p:extLst>
      <p:ext uri="{BB962C8B-B14F-4D97-AF65-F5344CB8AC3E}">
        <p14:creationId xmlns:p14="http://schemas.microsoft.com/office/powerpoint/2010/main" val="165743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2830A-520E-4FC4-BE06-8F1BEC95761D}" type="slidenum">
              <a:rPr lang="en-US" smtClean="0"/>
              <a:t>21</a:t>
            </a:fld>
            <a:endParaRPr lang="en-US"/>
          </a:p>
        </p:txBody>
      </p:sp>
    </p:spTree>
    <p:extLst>
      <p:ext uri="{BB962C8B-B14F-4D97-AF65-F5344CB8AC3E}">
        <p14:creationId xmlns:p14="http://schemas.microsoft.com/office/powerpoint/2010/main" val="97523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2830A-520E-4FC4-BE06-8F1BEC95761D}" type="slidenum">
              <a:rPr lang="en-US" smtClean="0"/>
              <a:t>22</a:t>
            </a:fld>
            <a:endParaRPr lang="en-US"/>
          </a:p>
        </p:txBody>
      </p:sp>
    </p:spTree>
    <p:extLst>
      <p:ext uri="{BB962C8B-B14F-4D97-AF65-F5344CB8AC3E}">
        <p14:creationId xmlns:p14="http://schemas.microsoft.com/office/powerpoint/2010/main" val="63013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787C0-F3A4-4E76-85D8-6744E093200C}"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423252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787C0-F3A4-4E76-85D8-6744E093200C}"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28939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787C0-F3A4-4E76-85D8-6744E093200C}"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416798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787C0-F3A4-4E76-85D8-6744E093200C}"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166520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787C0-F3A4-4E76-85D8-6744E093200C}"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63517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9787C0-F3A4-4E76-85D8-6744E093200C}"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304920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787C0-F3A4-4E76-85D8-6744E093200C}"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352449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787C0-F3A4-4E76-85D8-6744E093200C}"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111607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787C0-F3A4-4E76-85D8-6744E093200C}" type="datetimeFigureOut">
              <a:rPr lang="en-US" smtClean="0"/>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357515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787C0-F3A4-4E76-85D8-6744E093200C}"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394966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787C0-F3A4-4E76-85D8-6744E093200C}"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98D55-8098-4043-AACA-D667B6351F86}" type="slidenum">
              <a:rPr lang="en-US" smtClean="0"/>
              <a:t>‹#›</a:t>
            </a:fld>
            <a:endParaRPr lang="en-US"/>
          </a:p>
        </p:txBody>
      </p:sp>
    </p:spTree>
    <p:extLst>
      <p:ext uri="{BB962C8B-B14F-4D97-AF65-F5344CB8AC3E}">
        <p14:creationId xmlns:p14="http://schemas.microsoft.com/office/powerpoint/2010/main" val="34337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787C0-F3A4-4E76-85D8-6744E093200C}" type="datetimeFigureOut">
              <a:rPr lang="en-US" smtClean="0"/>
              <a:t>12/16/2020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98D55-8098-4043-AACA-D667B6351F86}" type="slidenum">
              <a:rPr lang="en-US" smtClean="0"/>
              <a:t>‹#›</a:t>
            </a:fld>
            <a:endParaRPr lang="en-US"/>
          </a:p>
        </p:txBody>
      </p:sp>
    </p:spTree>
    <p:extLst>
      <p:ext uri="{BB962C8B-B14F-4D97-AF65-F5344CB8AC3E}">
        <p14:creationId xmlns:p14="http://schemas.microsoft.com/office/powerpoint/2010/main" val="2549212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solidFill>
                  <a:srgbClr val="FF0000"/>
                </a:solidFill>
              </a:rPr>
              <a:t>ANS Pharmacology: General Considerations(Part-I</a:t>
            </a:r>
            <a:r>
              <a:rPr lang="en-IN" dirty="0" smtClean="0">
                <a:solidFill>
                  <a:srgbClr val="FF0000"/>
                </a:solidFill>
              </a:rPr>
              <a:t>)</a:t>
            </a:r>
            <a:endParaRPr lang="en-US" dirty="0">
              <a:solidFill>
                <a:srgbClr val="FF0000"/>
              </a:solidFill>
            </a:endParaRPr>
          </a:p>
        </p:txBody>
      </p:sp>
      <p:sp>
        <p:nvSpPr>
          <p:cNvPr id="3" name="Subtitle 2"/>
          <p:cNvSpPr>
            <a:spLocks noGrp="1"/>
          </p:cNvSpPr>
          <p:nvPr>
            <p:ph type="subTitle" idx="1"/>
          </p:nvPr>
        </p:nvSpPr>
        <p:spPr/>
        <p:txBody>
          <a:bodyPr>
            <a:normAutofit/>
          </a:bodyPr>
          <a:lstStyle/>
          <a:p>
            <a:endParaRPr lang="en-IN" dirty="0" smtClean="0">
              <a:solidFill>
                <a:srgbClr val="0070C0"/>
              </a:solidFill>
            </a:endParaRPr>
          </a:p>
          <a:p>
            <a:r>
              <a:rPr lang="en-IN" dirty="0" smtClean="0">
                <a:solidFill>
                  <a:srgbClr val="0070C0"/>
                </a:solidFill>
              </a:rPr>
              <a:t> </a:t>
            </a:r>
            <a:r>
              <a:rPr lang="en-IN" dirty="0" err="1" smtClean="0">
                <a:solidFill>
                  <a:srgbClr val="0070C0"/>
                </a:solidFill>
              </a:rPr>
              <a:t>Dr.</a:t>
            </a:r>
            <a:r>
              <a:rPr lang="en-IN" dirty="0" smtClean="0">
                <a:solidFill>
                  <a:srgbClr val="0070C0"/>
                </a:solidFill>
              </a:rPr>
              <a:t> Rashmi </a:t>
            </a:r>
            <a:r>
              <a:rPr lang="en-IN" dirty="0" err="1" smtClean="0">
                <a:solidFill>
                  <a:srgbClr val="0070C0"/>
                </a:solidFill>
              </a:rPr>
              <a:t>Rekha</a:t>
            </a:r>
            <a:r>
              <a:rPr lang="en-IN" dirty="0" smtClean="0">
                <a:solidFill>
                  <a:srgbClr val="0070C0"/>
                </a:solidFill>
              </a:rPr>
              <a:t> Kumari</a:t>
            </a:r>
          </a:p>
          <a:p>
            <a:r>
              <a:rPr lang="en-IN" dirty="0" err="1" smtClean="0">
                <a:solidFill>
                  <a:srgbClr val="0070C0"/>
                </a:solidFill>
              </a:rPr>
              <a:t>Asstt</a:t>
            </a:r>
            <a:r>
              <a:rPr lang="en-IN" dirty="0" smtClean="0">
                <a:solidFill>
                  <a:srgbClr val="0070C0"/>
                </a:solidFill>
              </a:rPr>
              <a:t>. Prof, </a:t>
            </a:r>
            <a:r>
              <a:rPr lang="en-IN" dirty="0" err="1" smtClean="0">
                <a:solidFill>
                  <a:srgbClr val="0070C0"/>
                </a:solidFill>
              </a:rPr>
              <a:t>Deptt</a:t>
            </a:r>
            <a:r>
              <a:rPr lang="en-IN" dirty="0" smtClean="0">
                <a:solidFill>
                  <a:srgbClr val="0070C0"/>
                </a:solidFill>
              </a:rPr>
              <a:t>. Of Pharmacology &amp; Toxicology,BVC,Patna-14</a:t>
            </a:r>
            <a:endParaRPr lang="en-US"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3220" y="371920"/>
            <a:ext cx="1291274" cy="13167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87964" y="644589"/>
            <a:ext cx="904227" cy="955548"/>
          </a:xfrm>
          <a:prstGeom prst="rect">
            <a:avLst/>
          </a:prstGeom>
        </p:spPr>
      </p:pic>
    </p:spTree>
    <p:extLst>
      <p:ext uri="{BB962C8B-B14F-4D97-AF65-F5344CB8AC3E}">
        <p14:creationId xmlns:p14="http://schemas.microsoft.com/office/powerpoint/2010/main" val="2979761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t>
            </a:r>
          </a:p>
          <a:p>
            <a:pPr algn="just">
              <a:buFont typeface="Wingdings" panose="05000000000000000000" pitchFamily="2" charset="2"/>
              <a:buChar char="Ø"/>
            </a:pPr>
            <a:r>
              <a:rPr lang="en-US" dirty="0" smtClean="0"/>
              <a:t> </a:t>
            </a:r>
            <a:r>
              <a:rPr lang="en-US" dirty="0"/>
              <a:t>There are </a:t>
            </a:r>
            <a:r>
              <a:rPr lang="en-US" dirty="0">
                <a:solidFill>
                  <a:srgbClr val="FF0000"/>
                </a:solidFill>
              </a:rPr>
              <a:t>two main </a:t>
            </a:r>
            <a:r>
              <a:rPr lang="en-US" dirty="0"/>
              <a:t>branches </a:t>
            </a:r>
            <a:r>
              <a:rPr lang="en-US" dirty="0" smtClean="0"/>
              <a:t>of the </a:t>
            </a:r>
            <a:r>
              <a:rPr lang="en-US" dirty="0" smtClean="0">
                <a:solidFill>
                  <a:srgbClr val="FF0000"/>
                </a:solidFill>
              </a:rPr>
              <a:t>efferent segment of </a:t>
            </a:r>
            <a:r>
              <a:rPr lang="en-US" dirty="0">
                <a:solidFill>
                  <a:srgbClr val="FF0000"/>
                </a:solidFill>
              </a:rPr>
              <a:t>ANS </a:t>
            </a:r>
            <a:r>
              <a:rPr lang="en-US" dirty="0"/>
              <a:t>– the </a:t>
            </a:r>
            <a:r>
              <a:rPr lang="en-US" dirty="0">
                <a:solidFill>
                  <a:srgbClr val="00B050"/>
                </a:solidFill>
              </a:rPr>
              <a:t>sympathetic nervous system and the parasympathetic nervous system</a:t>
            </a:r>
            <a:r>
              <a:rPr lang="en-US" dirty="0" smtClean="0">
                <a:solidFill>
                  <a:srgbClr val="00B050"/>
                </a:solidFill>
              </a:rPr>
              <a:t>.</a:t>
            </a:r>
          </a:p>
          <a:p>
            <a:pPr algn="just">
              <a:buFont typeface="Wingdings" panose="05000000000000000000" pitchFamily="2" charset="2"/>
              <a:buChar char="Ø"/>
            </a:pPr>
            <a:endParaRPr lang="en-US" dirty="0" smtClean="0">
              <a:solidFill>
                <a:srgbClr val="00B050"/>
              </a:solidFill>
            </a:endParaRPr>
          </a:p>
          <a:p>
            <a:pPr algn="just">
              <a:buFont typeface="Wingdings" panose="05000000000000000000" pitchFamily="2" charset="2"/>
              <a:buChar char="Ø"/>
            </a:pPr>
            <a:r>
              <a:rPr lang="en-US" dirty="0" smtClean="0"/>
              <a:t>The sympathetic and parasympathetic outflow tracks comprises two neurons-Preganglionic and postganglionic.  </a:t>
            </a:r>
            <a:endParaRPr lang="en-US" dirty="0"/>
          </a:p>
          <a:p>
            <a:pPr algn="just">
              <a:buFont typeface="Wingdings" panose="05000000000000000000" pitchFamily="2" charset="2"/>
              <a:buChar char="Ø"/>
            </a:pPr>
            <a:endParaRPr lang="en-US" dirty="0" smtClean="0"/>
          </a:p>
          <a:p>
            <a:pPr algn="just">
              <a:buFont typeface="Wingdings" panose="05000000000000000000" pitchFamily="2" charset="2"/>
              <a:buChar char="Ø"/>
            </a:pPr>
            <a:endParaRPr lang="en-US" dirty="0" smtClean="0"/>
          </a:p>
          <a:p>
            <a:pPr algn="just">
              <a:buFont typeface="Wingdings" panose="05000000000000000000" pitchFamily="2" charset="2"/>
              <a:buChar char="Ø"/>
            </a:pPr>
            <a:r>
              <a:rPr lang="en-US" dirty="0"/>
              <a:t>The majority of the organs of the body are supplied by both sympathetic and parasympathetic nerves which have opposite effects that are finely balanced to ensure the optimum functioning of the organ.</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819571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solidFill>
                  <a:srgbClr val="7030A0"/>
                </a:solidFill>
                <a:latin typeface="Century" panose="02040604050505020304" pitchFamily="18" charset="0"/>
                <a:cs typeface="Courier New" panose="02070309020205020404" pitchFamily="49" charset="0"/>
              </a:rPr>
              <a:t>Components of ANS </a:t>
            </a:r>
            <a:endParaRPr lang="en-US" sz="3600" dirty="0">
              <a:solidFill>
                <a:srgbClr val="7030A0"/>
              </a:solidFill>
            </a:endParaRPr>
          </a:p>
        </p:txBody>
      </p:sp>
      <p:sp>
        <p:nvSpPr>
          <p:cNvPr id="3" name="Content Placeholder 2"/>
          <p:cNvSpPr>
            <a:spLocks noGrp="1"/>
          </p:cNvSpPr>
          <p:nvPr>
            <p:ph idx="1"/>
          </p:nvPr>
        </p:nvSpPr>
        <p:spPr/>
        <p:txBody>
          <a:bodyPr>
            <a:normAutofit/>
          </a:bodyPr>
          <a:lstStyle/>
          <a:p>
            <a:pPr>
              <a:lnSpc>
                <a:spcPct val="250000"/>
              </a:lnSpc>
              <a:buFont typeface="Wingdings" panose="05000000000000000000" pitchFamily="2" charset="2"/>
              <a:buChar char="Ø"/>
            </a:pPr>
            <a:r>
              <a:rPr lang="en-IN" sz="2400" dirty="0" smtClean="0">
                <a:solidFill>
                  <a:srgbClr val="FF0000"/>
                </a:solidFill>
                <a:latin typeface="Century" panose="02040604050505020304" pitchFamily="18" charset="0"/>
                <a:cs typeface="Courier New" panose="02070309020205020404" pitchFamily="49" charset="0"/>
              </a:rPr>
              <a:t>Autonomic afferents/ Visceral afferent </a:t>
            </a:r>
            <a:r>
              <a:rPr lang="en-IN" sz="2400" dirty="0" err="1" smtClean="0">
                <a:solidFill>
                  <a:srgbClr val="FF0000"/>
                </a:solidFill>
                <a:latin typeface="Century" panose="02040604050505020304" pitchFamily="18" charset="0"/>
                <a:cs typeface="Courier New" panose="02070309020205020404" pitchFamily="49" charset="0"/>
              </a:rPr>
              <a:t>fibers</a:t>
            </a:r>
            <a:endParaRPr lang="en-IN" sz="2400" dirty="0" smtClean="0">
              <a:solidFill>
                <a:srgbClr val="FF0000"/>
              </a:solidFill>
              <a:latin typeface="Century" panose="02040604050505020304" pitchFamily="18" charset="0"/>
              <a:cs typeface="Courier New" panose="02070309020205020404" pitchFamily="49" charset="0"/>
            </a:endParaRPr>
          </a:p>
          <a:p>
            <a:pPr>
              <a:lnSpc>
                <a:spcPct val="250000"/>
              </a:lnSpc>
              <a:buFont typeface="Wingdings" panose="05000000000000000000" pitchFamily="2" charset="2"/>
              <a:buChar char="Ø"/>
            </a:pPr>
            <a:r>
              <a:rPr lang="en-IN" sz="2400" dirty="0">
                <a:solidFill>
                  <a:srgbClr val="FF0000"/>
                </a:solidFill>
                <a:latin typeface="Century" panose="02040604050505020304" pitchFamily="18" charset="0"/>
                <a:cs typeface="Courier New" panose="02070309020205020404" pitchFamily="49" charset="0"/>
              </a:rPr>
              <a:t>C</a:t>
            </a:r>
            <a:r>
              <a:rPr lang="en-IN" sz="2400" dirty="0" smtClean="0">
                <a:solidFill>
                  <a:srgbClr val="FF0000"/>
                </a:solidFill>
                <a:latin typeface="Century" panose="02040604050505020304" pitchFamily="18" charset="0"/>
                <a:cs typeface="Courier New" panose="02070309020205020404" pitchFamily="49" charset="0"/>
              </a:rPr>
              <a:t>entral autonomic connection and </a:t>
            </a:r>
          </a:p>
          <a:p>
            <a:pPr>
              <a:lnSpc>
                <a:spcPct val="250000"/>
              </a:lnSpc>
              <a:buFont typeface="Wingdings" panose="05000000000000000000" pitchFamily="2" charset="2"/>
              <a:buChar char="Ø"/>
            </a:pPr>
            <a:r>
              <a:rPr lang="en-IN" sz="2400" dirty="0">
                <a:solidFill>
                  <a:srgbClr val="FF0000"/>
                </a:solidFill>
                <a:latin typeface="Century" panose="02040604050505020304" pitchFamily="18" charset="0"/>
                <a:cs typeface="Courier New" panose="02070309020205020404" pitchFamily="49" charset="0"/>
              </a:rPr>
              <a:t>A</a:t>
            </a:r>
            <a:r>
              <a:rPr lang="en-IN" sz="2400" dirty="0" smtClean="0">
                <a:solidFill>
                  <a:srgbClr val="FF0000"/>
                </a:solidFill>
                <a:latin typeface="Century" panose="02040604050505020304" pitchFamily="18" charset="0"/>
                <a:cs typeface="Courier New" panose="02070309020205020404" pitchFamily="49" charset="0"/>
              </a:rPr>
              <a:t>utonomic Efferent/Visceral Efferent </a:t>
            </a:r>
            <a:r>
              <a:rPr lang="en-IN" sz="2400" dirty="0" err="1" smtClean="0">
                <a:solidFill>
                  <a:srgbClr val="FF0000"/>
                </a:solidFill>
                <a:latin typeface="Century" panose="02040604050505020304" pitchFamily="18" charset="0"/>
                <a:cs typeface="Courier New" panose="02070309020205020404" pitchFamily="49" charset="0"/>
              </a:rPr>
              <a:t>fibers</a:t>
            </a:r>
            <a:endParaRPr lang="en-IN" sz="2400" dirty="0" smtClean="0">
              <a:solidFill>
                <a:srgbClr val="FF0000"/>
              </a:solidFill>
              <a:latin typeface="Century" panose="02040604050505020304" pitchFamily="18" charset="0"/>
              <a:cs typeface="Courier New" panose="02070309020205020404" pitchFamily="49" charset="0"/>
            </a:endParaRPr>
          </a:p>
          <a:p>
            <a:pPr>
              <a:lnSpc>
                <a:spcPct val="250000"/>
              </a:lnSpc>
              <a:buFont typeface="Wingdings" panose="05000000000000000000" pitchFamily="2" charset="2"/>
              <a:buChar char="Ø"/>
            </a:pPr>
            <a:endParaRPr lang="en-IN" sz="2400" dirty="0" smtClean="0">
              <a:solidFill>
                <a:srgbClr val="FF0000"/>
              </a:solidFill>
              <a:latin typeface="Century" panose="02040604050505020304" pitchFamily="18" charset="0"/>
              <a:cs typeface="Courier New" panose="02070309020205020404" pitchFamily="49" charset="0"/>
            </a:endParaRPr>
          </a:p>
          <a:p>
            <a:pPr marL="0" indent="0">
              <a:lnSpc>
                <a:spcPct val="250000"/>
              </a:lnSpc>
              <a:buNone/>
            </a:pPr>
            <a:endParaRPr lang="en-IN" sz="2400" dirty="0" smtClean="0">
              <a:solidFill>
                <a:srgbClr val="002060"/>
              </a:solidFill>
              <a:latin typeface="Century" panose="02040604050505020304" pitchFamily="18" charset="0"/>
              <a:cs typeface="Courier New" panose="02070309020205020404" pitchFamily="49" charset="0"/>
            </a:endParaRPr>
          </a:p>
          <a:p>
            <a:pPr>
              <a:lnSpc>
                <a:spcPct val="250000"/>
              </a:lnSpc>
            </a:pPr>
            <a:endParaRPr lang="en-IN" sz="2400" dirty="0" smtClean="0">
              <a:solidFill>
                <a:srgbClr val="00B050"/>
              </a:solidFill>
              <a:latin typeface="Century" panose="02040604050505020304" pitchFamily="18" charset="0"/>
              <a:cs typeface="Courier New" panose="02070309020205020404" pitchFamily="49" charset="0"/>
            </a:endParaRPr>
          </a:p>
        </p:txBody>
      </p:sp>
    </p:spTree>
    <p:extLst>
      <p:ext uri="{BB962C8B-B14F-4D97-AF65-F5344CB8AC3E}">
        <p14:creationId xmlns:p14="http://schemas.microsoft.com/office/powerpoint/2010/main" val="1384293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87680" y="193040"/>
            <a:ext cx="11267440" cy="6387078"/>
          </a:xfrm>
        </p:spPr>
      </p:pic>
    </p:spTree>
    <p:extLst>
      <p:ext uri="{BB962C8B-B14F-4D97-AF65-F5344CB8AC3E}">
        <p14:creationId xmlns:p14="http://schemas.microsoft.com/office/powerpoint/2010/main" val="12699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solidFill>
                  <a:srgbClr val="FF0000"/>
                </a:solidFill>
                <a:latin typeface="Century" panose="02040604050505020304" pitchFamily="18" charset="0"/>
                <a:cs typeface="Courier New" panose="02070309020205020404" pitchFamily="49" charset="0"/>
              </a:rPr>
              <a:t>Autonomic afferents/Visceral afferent </a:t>
            </a:r>
            <a:r>
              <a:rPr lang="en-IN" sz="3200" dirty="0" err="1">
                <a:solidFill>
                  <a:srgbClr val="FF0000"/>
                </a:solidFill>
                <a:latin typeface="Century" panose="02040604050505020304" pitchFamily="18" charset="0"/>
                <a:cs typeface="Courier New" panose="02070309020205020404" pitchFamily="49" charset="0"/>
              </a:rPr>
              <a:t>fibers</a:t>
            </a:r>
            <a:r>
              <a:rPr lang="en-IN" sz="3200" dirty="0">
                <a:solidFill>
                  <a:srgbClr val="FF0000"/>
                </a:solidFill>
                <a:latin typeface="Century" panose="02040604050505020304" pitchFamily="18" charset="0"/>
                <a:cs typeface="Courier New" panose="02070309020205020404" pitchFamily="49" charset="0"/>
              </a:rPr>
              <a:t>( mostly </a:t>
            </a:r>
            <a:r>
              <a:rPr lang="en-IN" sz="3200" dirty="0" err="1">
                <a:solidFill>
                  <a:srgbClr val="FF0000"/>
                </a:solidFill>
                <a:latin typeface="Century" panose="02040604050505020304" pitchFamily="18" charset="0"/>
                <a:cs typeface="Courier New" panose="02070309020205020404" pitchFamily="49" charset="0"/>
              </a:rPr>
              <a:t>nonmyelinated</a:t>
            </a:r>
            <a:r>
              <a:rPr lang="en-IN" sz="3200" dirty="0">
                <a:solidFill>
                  <a:srgbClr val="FF0000"/>
                </a:solidFill>
                <a:latin typeface="Century" panose="02040604050505020304" pitchFamily="18" charset="0"/>
                <a:cs typeface="Courier New" panose="02070309020205020404" pitchFamily="49" charset="0"/>
              </a:rPr>
              <a: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IN" sz="2400" dirty="0" smtClean="0">
                <a:latin typeface="Century" panose="02040604050505020304" pitchFamily="18" charset="0"/>
                <a:cs typeface="Courier New" panose="02070309020205020404" pitchFamily="49" charset="0"/>
              </a:rPr>
              <a:t>Most </a:t>
            </a:r>
            <a:r>
              <a:rPr lang="en-IN" sz="2400" dirty="0">
                <a:latin typeface="Century" panose="02040604050505020304" pitchFamily="18" charset="0"/>
                <a:cs typeface="Courier New" panose="02070309020205020404" pitchFamily="49" charset="0"/>
              </a:rPr>
              <a:t>visceral nerves </a:t>
            </a:r>
            <a:r>
              <a:rPr lang="en-IN" sz="2400" dirty="0">
                <a:solidFill>
                  <a:srgbClr val="00B050"/>
                </a:solidFill>
                <a:latin typeface="Century" panose="02040604050505020304" pitchFamily="18" charset="0"/>
                <a:cs typeface="Courier New" panose="02070309020205020404" pitchFamily="49" charset="0"/>
              </a:rPr>
              <a:t>are mixed nerve and carry</a:t>
            </a:r>
            <a:r>
              <a:rPr lang="en-IN" sz="2400" dirty="0">
                <a:latin typeface="Century" panose="02040604050505020304" pitchFamily="18" charset="0"/>
                <a:cs typeface="Courier New" panose="02070309020205020404" pitchFamily="49" charset="0"/>
              </a:rPr>
              <a:t> </a:t>
            </a:r>
            <a:r>
              <a:rPr lang="en-IN" sz="2400" dirty="0" err="1">
                <a:solidFill>
                  <a:srgbClr val="00B050"/>
                </a:solidFill>
                <a:latin typeface="Century" panose="02040604050505020304" pitchFamily="18" charset="0"/>
                <a:cs typeface="Courier New" panose="02070309020205020404" pitchFamily="49" charset="0"/>
              </a:rPr>
              <a:t>nonmyelinted</a:t>
            </a:r>
            <a:r>
              <a:rPr lang="en-IN" sz="2400" dirty="0">
                <a:solidFill>
                  <a:srgbClr val="00B050"/>
                </a:solidFill>
                <a:latin typeface="Century" panose="02040604050505020304" pitchFamily="18" charset="0"/>
                <a:cs typeface="Courier New" panose="02070309020205020404" pitchFamily="49" charset="0"/>
              </a:rPr>
              <a:t> visceral afferent </a:t>
            </a:r>
            <a:r>
              <a:rPr lang="en-IN" sz="2400" dirty="0" err="1" smtClean="0">
                <a:solidFill>
                  <a:srgbClr val="00B050"/>
                </a:solidFill>
                <a:latin typeface="Century" panose="02040604050505020304" pitchFamily="18" charset="0"/>
                <a:cs typeface="Courier New" panose="02070309020205020404" pitchFamily="49" charset="0"/>
              </a:rPr>
              <a:t>fibers</a:t>
            </a:r>
            <a:endParaRPr lang="en-IN" sz="2400" dirty="0" smtClean="0">
              <a:solidFill>
                <a:srgbClr val="00B050"/>
              </a:solidFill>
              <a:latin typeface="Century" panose="02040604050505020304" pitchFamily="18" charset="0"/>
              <a:cs typeface="Courier New" panose="02070309020205020404" pitchFamily="49" charset="0"/>
            </a:endParaRPr>
          </a:p>
          <a:p>
            <a:pPr>
              <a:buFont typeface="Wingdings" panose="05000000000000000000" pitchFamily="2" charset="2"/>
              <a:buChar char="Ø"/>
            </a:pPr>
            <a:endParaRPr lang="en-IN" sz="2400" dirty="0" smtClean="0">
              <a:solidFill>
                <a:srgbClr val="00B050"/>
              </a:solidFill>
              <a:latin typeface="Century" panose="02040604050505020304" pitchFamily="18" charset="0"/>
              <a:cs typeface="Courier New" panose="02070309020205020404" pitchFamily="49" charset="0"/>
            </a:endParaRPr>
          </a:p>
          <a:p>
            <a:pPr>
              <a:buFont typeface="Wingdings" panose="05000000000000000000" pitchFamily="2" charset="2"/>
              <a:buChar char="Ø"/>
            </a:pPr>
            <a:r>
              <a:rPr lang="en-IN" sz="2400" dirty="0" smtClean="0">
                <a:solidFill>
                  <a:srgbClr val="7030A0"/>
                </a:solidFill>
                <a:latin typeface="Century" panose="02040604050505020304" pitchFamily="18" charset="0"/>
                <a:cs typeface="Courier New" panose="02070309020205020404" pitchFamily="49" charset="0"/>
              </a:rPr>
              <a:t>Cell body of visceral  afferent </a:t>
            </a:r>
            <a:r>
              <a:rPr lang="en-IN" sz="2400" dirty="0" err="1" smtClean="0">
                <a:solidFill>
                  <a:srgbClr val="7030A0"/>
                </a:solidFill>
                <a:latin typeface="Century" panose="02040604050505020304" pitchFamily="18" charset="0"/>
                <a:cs typeface="Courier New" panose="02070309020205020404" pitchFamily="49" charset="0"/>
              </a:rPr>
              <a:t>fiber</a:t>
            </a:r>
            <a:r>
              <a:rPr lang="en-IN" sz="2400" dirty="0" smtClean="0">
                <a:solidFill>
                  <a:srgbClr val="7030A0"/>
                </a:solidFill>
                <a:latin typeface="Century" panose="02040604050505020304" pitchFamily="18" charset="0"/>
                <a:cs typeface="Courier New" panose="02070309020205020404" pitchFamily="49" charset="0"/>
              </a:rPr>
              <a:t> lie in the dorsal root ganglia of the spinal nerve and in the corresponding sensory ganglia of certain cranial nerve, such as </a:t>
            </a:r>
            <a:r>
              <a:rPr lang="en-IN" sz="2400" dirty="0" err="1" smtClean="0">
                <a:solidFill>
                  <a:srgbClr val="7030A0"/>
                </a:solidFill>
                <a:latin typeface="Century" panose="02040604050505020304" pitchFamily="18" charset="0"/>
                <a:cs typeface="Courier New" panose="02070309020205020404" pitchFamily="49" charset="0"/>
              </a:rPr>
              <a:t>nodose</a:t>
            </a:r>
            <a:r>
              <a:rPr lang="en-IN" sz="2400" dirty="0" smtClean="0">
                <a:solidFill>
                  <a:srgbClr val="7030A0"/>
                </a:solidFill>
                <a:latin typeface="Century" panose="02040604050505020304" pitchFamily="18" charset="0"/>
                <a:cs typeface="Courier New" panose="02070309020205020404" pitchFamily="49" charset="0"/>
              </a:rPr>
              <a:t> ganglion of </a:t>
            </a:r>
            <a:r>
              <a:rPr lang="en-IN" sz="2400" dirty="0" err="1" smtClean="0">
                <a:solidFill>
                  <a:srgbClr val="7030A0"/>
                </a:solidFill>
                <a:latin typeface="Century" panose="02040604050505020304" pitchFamily="18" charset="0"/>
                <a:cs typeface="Courier New" panose="02070309020205020404" pitchFamily="49" charset="0"/>
              </a:rPr>
              <a:t>vagus</a:t>
            </a:r>
            <a:r>
              <a:rPr lang="en-IN" sz="2400" dirty="0" smtClean="0">
                <a:solidFill>
                  <a:srgbClr val="7030A0"/>
                </a:solidFill>
                <a:latin typeface="Century" panose="02040604050505020304" pitchFamily="18" charset="0"/>
                <a:cs typeface="Courier New" panose="02070309020205020404" pitchFamily="49" charset="0"/>
              </a:rPr>
              <a:t>.</a:t>
            </a:r>
          </a:p>
          <a:p>
            <a:pPr>
              <a:buFont typeface="Wingdings" panose="05000000000000000000" pitchFamily="2" charset="2"/>
              <a:buChar char="Ø"/>
            </a:pPr>
            <a:endParaRPr lang="en-IN" sz="2400" dirty="0" smtClean="0">
              <a:solidFill>
                <a:srgbClr val="7030A0"/>
              </a:solidFill>
              <a:latin typeface="Century" panose="02040604050505020304" pitchFamily="18" charset="0"/>
              <a:cs typeface="Courier New" panose="02070309020205020404" pitchFamily="49" charset="0"/>
            </a:endParaRPr>
          </a:p>
          <a:p>
            <a:pPr>
              <a:buFont typeface="Wingdings" panose="05000000000000000000" pitchFamily="2" charset="2"/>
              <a:buChar char="Ø"/>
            </a:pPr>
            <a:r>
              <a:rPr lang="en-IN" sz="2400" dirty="0" smtClean="0">
                <a:solidFill>
                  <a:srgbClr val="002060"/>
                </a:solidFill>
                <a:latin typeface="Century" panose="02040604050505020304" pitchFamily="18" charset="0"/>
                <a:cs typeface="Courier New" panose="02070309020205020404" pitchFamily="49" charset="0"/>
              </a:rPr>
              <a:t>VAF mediates visceral sensation such as pain and </a:t>
            </a:r>
            <a:r>
              <a:rPr lang="en-IN" sz="2400" dirty="0" err="1" smtClean="0">
                <a:solidFill>
                  <a:srgbClr val="002060"/>
                </a:solidFill>
                <a:latin typeface="Century" panose="02040604050505020304" pitchFamily="18" charset="0"/>
                <a:cs typeface="Courier New" panose="02070309020205020404" pitchFamily="49" charset="0"/>
              </a:rPr>
              <a:t>reffered</a:t>
            </a:r>
            <a:r>
              <a:rPr lang="en-IN" sz="2400" dirty="0" smtClean="0">
                <a:solidFill>
                  <a:srgbClr val="002060"/>
                </a:solidFill>
                <a:latin typeface="Century" panose="02040604050505020304" pitchFamily="18" charset="0"/>
                <a:cs typeface="Courier New" panose="02070309020205020404" pitchFamily="49" charset="0"/>
              </a:rPr>
              <a:t> pain; with vasomotor, respiratory and </a:t>
            </a:r>
            <a:r>
              <a:rPr lang="en-IN" sz="2400" dirty="0" err="1" smtClean="0">
                <a:solidFill>
                  <a:srgbClr val="002060"/>
                </a:solidFill>
                <a:latin typeface="Century" panose="02040604050505020304" pitchFamily="18" charset="0"/>
                <a:cs typeface="Courier New" panose="02070309020205020404" pitchFamily="49" charset="0"/>
              </a:rPr>
              <a:t>viscerosomatic</a:t>
            </a:r>
            <a:r>
              <a:rPr lang="en-IN" sz="2400" dirty="0" smtClean="0">
                <a:solidFill>
                  <a:srgbClr val="002060"/>
                </a:solidFill>
                <a:latin typeface="Century" panose="02040604050505020304" pitchFamily="18" charset="0"/>
                <a:cs typeface="Courier New" panose="02070309020205020404" pitchFamily="49" charset="0"/>
              </a:rPr>
              <a:t> reflexes; and regulation of interrelated visceral activities</a:t>
            </a:r>
            <a:endParaRPr lang="en-US" sz="2400" dirty="0">
              <a:solidFill>
                <a:srgbClr val="002060"/>
              </a:solidFill>
              <a:latin typeface="Century" panose="02040604050505020304" pitchFamily="18" charset="0"/>
              <a:cs typeface="Courier New" panose="02070309020205020404" pitchFamily="49" charset="0"/>
            </a:endParaRPr>
          </a:p>
          <a:p>
            <a:pPr>
              <a:buFont typeface="Wingdings" panose="05000000000000000000" pitchFamily="2" charset="2"/>
              <a:buChar char="Ø"/>
            </a:pPr>
            <a:endParaRPr lang="en-US" sz="2400" dirty="0">
              <a:solidFill>
                <a:srgbClr val="002060"/>
              </a:solidFill>
            </a:endParaRPr>
          </a:p>
        </p:txBody>
      </p:sp>
    </p:spTree>
    <p:extLst>
      <p:ext uri="{BB962C8B-B14F-4D97-AF65-F5344CB8AC3E}">
        <p14:creationId xmlns:p14="http://schemas.microsoft.com/office/powerpoint/2010/main" val="382558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rgbClr val="FF0000"/>
                </a:solidFill>
              </a:rPr>
              <a:t>Central autonomic connection</a:t>
            </a:r>
            <a:endParaRPr lang="en-US" sz="3200" b="1" dirty="0">
              <a:solidFill>
                <a:srgbClr val="FF0000"/>
              </a:solidFill>
            </a:endParaRPr>
          </a:p>
        </p:txBody>
      </p:sp>
      <p:sp>
        <p:nvSpPr>
          <p:cNvPr id="3" name="Content Placeholder 2"/>
          <p:cNvSpPr>
            <a:spLocks noGrp="1"/>
          </p:cNvSpPr>
          <p:nvPr>
            <p:ph idx="1"/>
          </p:nvPr>
        </p:nvSpPr>
        <p:spPr/>
        <p:txBody>
          <a:bodyPr>
            <a:noAutofit/>
          </a:bodyPr>
          <a:lstStyle/>
          <a:p>
            <a:pPr algn="just">
              <a:spcBef>
                <a:spcPts val="1800"/>
              </a:spcBef>
              <a:buClr>
                <a:srgbClr val="C00000"/>
              </a:buClr>
              <a:buSzPct val="102000"/>
              <a:buFont typeface="Wingdings" panose="05000000000000000000" pitchFamily="2" charset="2"/>
              <a:buChar char="Ø"/>
            </a:pPr>
            <a:r>
              <a:rPr lang="en-US" sz="2400" dirty="0">
                <a:solidFill>
                  <a:srgbClr val="002060"/>
                </a:solidFill>
                <a:latin typeface="Calibri" panose="020F0502020204030204" pitchFamily="34" charset="0"/>
                <a:cs typeface="Calibri" panose="020F0502020204030204" pitchFamily="34" charset="0"/>
              </a:rPr>
              <a:t>There is no any exclusive autonomic area in the C.N.S.</a:t>
            </a:r>
          </a:p>
          <a:p>
            <a:pPr algn="just">
              <a:spcBef>
                <a:spcPts val="1800"/>
              </a:spcBef>
              <a:buClr>
                <a:srgbClr val="C00000"/>
              </a:buClr>
              <a:buSzPct val="102000"/>
              <a:buFont typeface="Wingdings" panose="05000000000000000000" pitchFamily="2" charset="2"/>
              <a:buChar char="Ø"/>
            </a:pPr>
            <a:r>
              <a:rPr lang="en-US" sz="2400" dirty="0">
                <a:solidFill>
                  <a:srgbClr val="002060"/>
                </a:solidFill>
                <a:latin typeface="Calibri" panose="020F0502020204030204" pitchFamily="34" charset="0"/>
                <a:cs typeface="Calibri" panose="020F0502020204030204" pitchFamily="34" charset="0"/>
              </a:rPr>
              <a:t>Considerable intermixing and integration of somatic and autonomic innervation </a:t>
            </a:r>
            <a:r>
              <a:rPr lang="en-US" sz="2400" dirty="0" err="1" smtClean="0">
                <a:solidFill>
                  <a:srgbClr val="002060"/>
                </a:solidFill>
                <a:latin typeface="Calibri" panose="020F0502020204030204" pitchFamily="34" charset="0"/>
                <a:cs typeface="Calibri" panose="020F0502020204030204" pitchFamily="34" charset="0"/>
              </a:rPr>
              <a:t>occurs.Somatic</a:t>
            </a:r>
            <a:r>
              <a:rPr lang="en-US" sz="2400" dirty="0" smtClean="0">
                <a:solidFill>
                  <a:srgbClr val="002060"/>
                </a:solidFill>
                <a:latin typeface="Calibri" panose="020F0502020204030204" pitchFamily="34" charset="0"/>
                <a:cs typeface="Calibri" panose="020F0502020204030204" pitchFamily="34" charset="0"/>
              </a:rPr>
              <a:t> responses always are accompanied by visceral responses or vice versa </a:t>
            </a:r>
            <a:endParaRPr lang="en-US" sz="2400" dirty="0">
              <a:solidFill>
                <a:srgbClr val="002060"/>
              </a:solidFill>
              <a:latin typeface="Calibri" panose="020F0502020204030204" pitchFamily="34" charset="0"/>
              <a:cs typeface="Calibri" panose="020F0502020204030204" pitchFamily="34" charset="0"/>
            </a:endParaRPr>
          </a:p>
          <a:p>
            <a:pPr algn="just">
              <a:spcBef>
                <a:spcPts val="1800"/>
              </a:spcBef>
              <a:buClr>
                <a:srgbClr val="C00000"/>
              </a:buClr>
              <a:buSzPct val="102000"/>
              <a:buFont typeface="Wingdings" panose="05000000000000000000" pitchFamily="2" charset="2"/>
              <a:buChar char="Ø"/>
            </a:pPr>
            <a:r>
              <a:rPr lang="en-US" sz="2400" dirty="0">
                <a:solidFill>
                  <a:srgbClr val="FF0000"/>
                </a:solidFill>
                <a:latin typeface="Calibri" panose="020F0502020204030204" pitchFamily="34" charset="0"/>
                <a:cs typeface="Calibri" panose="020F0502020204030204" pitchFamily="34" charset="0"/>
              </a:rPr>
              <a:t>The highest seat regulating autonomic functions is in hypothalamus – posterior and lateral nuclei are primarily sympathetic while anterior and medial nuclei are primarily parasympathetic.</a:t>
            </a:r>
            <a:r>
              <a:rPr lang="en-US" sz="2400" dirty="0">
                <a:solidFill>
                  <a:srgbClr val="002060"/>
                </a:solidFill>
                <a:latin typeface="Calibri" panose="020F0502020204030204" pitchFamily="34" charset="0"/>
                <a:cs typeface="Calibri" panose="020F0502020204030204" pitchFamily="34" charset="0"/>
              </a:rPr>
              <a:t> </a:t>
            </a:r>
            <a:r>
              <a:rPr lang="en-US" sz="2400" dirty="0" smtClean="0">
                <a:solidFill>
                  <a:srgbClr val="002060"/>
                </a:solidFill>
                <a:latin typeface="Calibri" panose="020F0502020204030204" pitchFamily="34" charset="0"/>
                <a:cs typeface="Calibri" panose="020F0502020204030204" pitchFamily="34" charset="0"/>
              </a:rPr>
              <a:t>These regulate functions such as body temperature, water balance, carbohydrate and fat metabolism, blood pressure, emotion, sleep, respiration and sexual response.</a:t>
            </a:r>
            <a:endParaRPr lang="en-US" sz="2400" dirty="0">
              <a:solidFill>
                <a:srgbClr val="002060"/>
              </a:solidFill>
              <a:latin typeface="Calibri" panose="020F0502020204030204" pitchFamily="34" charset="0"/>
              <a:cs typeface="Calibri" panose="020F0502020204030204" pitchFamily="34" charset="0"/>
            </a:endParaRPr>
          </a:p>
          <a:p>
            <a:pPr algn="just">
              <a:spcBef>
                <a:spcPts val="1800"/>
              </a:spcBef>
              <a:buClr>
                <a:srgbClr val="C00000"/>
              </a:buClr>
              <a:buSzPct val="102000"/>
              <a:buFont typeface="Wingdings" panose="05000000000000000000" pitchFamily="2" charset="2"/>
              <a:buChar char="Ø"/>
            </a:pPr>
            <a:r>
              <a:rPr lang="en-US" sz="2400" dirty="0">
                <a:solidFill>
                  <a:srgbClr val="002060"/>
                </a:solidFill>
                <a:latin typeface="Calibri" panose="020F0502020204030204" pitchFamily="34" charset="0"/>
                <a:cs typeface="Calibri" panose="020F0502020204030204" pitchFamily="34" charset="0"/>
              </a:rPr>
              <a:t>Many autonomic centres (</a:t>
            </a:r>
            <a:r>
              <a:rPr lang="en-US" sz="2400" u="sng" dirty="0">
                <a:solidFill>
                  <a:srgbClr val="002060"/>
                </a:solidFill>
                <a:latin typeface="Calibri" panose="020F0502020204030204" pitchFamily="34" charset="0"/>
                <a:cs typeface="Calibri" panose="020F0502020204030204" pitchFamily="34" charset="0"/>
              </a:rPr>
              <a:t>pupillary, vagal, respiratory</a:t>
            </a:r>
            <a:r>
              <a:rPr lang="en-US" sz="2400" dirty="0">
                <a:solidFill>
                  <a:srgbClr val="002060"/>
                </a:solidFill>
                <a:latin typeface="Calibri" panose="020F0502020204030204" pitchFamily="34" charset="0"/>
                <a:cs typeface="Calibri" panose="020F0502020204030204" pitchFamily="34" charset="0"/>
              </a:rPr>
              <a:t> etc.) are located in the </a:t>
            </a:r>
            <a:r>
              <a:rPr lang="en-US" sz="2400" u="sng" dirty="0">
                <a:solidFill>
                  <a:srgbClr val="002060"/>
                </a:solidFill>
                <a:latin typeface="Calibri" panose="020F0502020204030204" pitchFamily="34" charset="0"/>
                <a:cs typeface="Calibri" panose="020F0502020204030204" pitchFamily="34" charset="0"/>
              </a:rPr>
              <a:t>mid-brain</a:t>
            </a:r>
            <a:r>
              <a:rPr lang="en-US" sz="2400" dirty="0">
                <a:solidFill>
                  <a:srgbClr val="002060"/>
                </a:solidFill>
                <a:latin typeface="Calibri" panose="020F0502020204030204" pitchFamily="34" charset="0"/>
                <a:cs typeface="Calibri" panose="020F0502020204030204" pitchFamily="34" charset="0"/>
              </a:rPr>
              <a:t> and </a:t>
            </a:r>
            <a:r>
              <a:rPr lang="en-US" sz="2400" u="sng" dirty="0">
                <a:solidFill>
                  <a:srgbClr val="002060"/>
                </a:solidFill>
                <a:latin typeface="Calibri" panose="020F0502020204030204" pitchFamily="34" charset="0"/>
                <a:cs typeface="Calibri" panose="020F0502020204030204" pitchFamily="34" charset="0"/>
              </a:rPr>
              <a:t>medulla</a:t>
            </a:r>
            <a:r>
              <a:rPr lang="en-US" sz="2400" dirty="0">
                <a:solidFill>
                  <a:srgbClr val="002060"/>
                </a:solidFill>
                <a:latin typeface="Calibri" panose="020F0502020204030204" pitchFamily="34" charset="0"/>
                <a:cs typeface="Calibri" panose="020F0502020204030204" pitchFamily="34" charset="0"/>
              </a:rPr>
              <a:t> in relation to the cranial nerves. </a:t>
            </a:r>
          </a:p>
          <a:p>
            <a:pPr algn="just">
              <a:spcBef>
                <a:spcPts val="1800"/>
              </a:spcBef>
              <a:buClr>
                <a:srgbClr val="C00000"/>
              </a:buClr>
              <a:buSzPct val="102000"/>
              <a:buFont typeface="Wingdings" panose="05000000000000000000" pitchFamily="2" charset="2"/>
              <a:buChar char="Ø"/>
            </a:pPr>
            <a:r>
              <a:rPr lang="en-US" sz="2400" dirty="0">
                <a:solidFill>
                  <a:srgbClr val="002060"/>
                </a:solidFill>
                <a:latin typeface="Calibri" panose="020F0502020204030204" pitchFamily="34" charset="0"/>
                <a:cs typeface="Calibri" panose="020F0502020204030204" pitchFamily="34" charset="0"/>
              </a:rPr>
              <a:t>The lateral column in the thoracic spinal cord contains cells which give rise to the sympathetic outflow.</a:t>
            </a:r>
            <a:endParaRPr lang="en-IN" sz="2400"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041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rgbClr val="FF0000"/>
                </a:solidFill>
              </a:rPr>
              <a:t>Neurotransmitters of Afferent </a:t>
            </a:r>
            <a:r>
              <a:rPr lang="en-IN" sz="3200" b="1" dirty="0" err="1" smtClean="0">
                <a:solidFill>
                  <a:srgbClr val="FF0000"/>
                </a:solidFill>
              </a:rPr>
              <a:t>fibers</a:t>
            </a:r>
            <a:endParaRPr lang="en-US" sz="3200" b="1" dirty="0">
              <a:solidFill>
                <a:srgbClr val="FF0000"/>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IN" sz="2400" b="1" dirty="0" smtClean="0">
                <a:solidFill>
                  <a:srgbClr val="FF0000"/>
                </a:solidFill>
              </a:rPr>
              <a:t>Substance P</a:t>
            </a:r>
          </a:p>
          <a:p>
            <a:pPr>
              <a:buFont typeface="Wingdings" panose="05000000000000000000" pitchFamily="2" charset="2"/>
              <a:buChar char="Ø"/>
            </a:pPr>
            <a:r>
              <a:rPr lang="en-IN" sz="2400" dirty="0" smtClean="0">
                <a:solidFill>
                  <a:srgbClr val="002060"/>
                </a:solidFill>
              </a:rPr>
              <a:t>It is present in afferent sensory </a:t>
            </a:r>
            <a:r>
              <a:rPr lang="en-IN" sz="2400" dirty="0" err="1" smtClean="0">
                <a:solidFill>
                  <a:srgbClr val="002060"/>
                </a:solidFill>
              </a:rPr>
              <a:t>fibers</a:t>
            </a:r>
            <a:r>
              <a:rPr lang="en-IN" sz="2400" dirty="0" smtClean="0">
                <a:solidFill>
                  <a:srgbClr val="002060"/>
                </a:solidFill>
              </a:rPr>
              <a:t> in dorsal root ganglia and in dorsal horn of spinal cord</a:t>
            </a:r>
            <a:endParaRPr lang="en-IN" sz="2400" dirty="0">
              <a:solidFill>
                <a:srgbClr val="002060"/>
              </a:solidFill>
            </a:endParaRPr>
          </a:p>
          <a:p>
            <a:pPr>
              <a:buFont typeface="Wingdings" panose="05000000000000000000" pitchFamily="2" charset="2"/>
              <a:buChar char="Ø"/>
            </a:pPr>
            <a:r>
              <a:rPr lang="en-IN" sz="2400" dirty="0" smtClean="0">
                <a:solidFill>
                  <a:srgbClr val="002060"/>
                </a:solidFill>
              </a:rPr>
              <a:t> </a:t>
            </a:r>
            <a:r>
              <a:rPr lang="en-IN" sz="2400" dirty="0">
                <a:solidFill>
                  <a:srgbClr val="002060"/>
                </a:solidFill>
              </a:rPr>
              <a:t>T</a:t>
            </a:r>
            <a:r>
              <a:rPr lang="en-IN" sz="2400" dirty="0" smtClean="0">
                <a:solidFill>
                  <a:srgbClr val="002060"/>
                </a:solidFill>
              </a:rPr>
              <a:t>his peptide is leading candidate for neurotransmitter that function in nociceptive stimuli from periphery to spinal cord and higher centre.</a:t>
            </a:r>
          </a:p>
          <a:p>
            <a:pPr>
              <a:buFont typeface="Wingdings" panose="05000000000000000000" pitchFamily="2" charset="2"/>
              <a:buChar char="Ø"/>
            </a:pPr>
            <a:r>
              <a:rPr lang="en-IN" sz="2400" dirty="0" smtClean="0">
                <a:solidFill>
                  <a:srgbClr val="FF0000"/>
                </a:solidFill>
              </a:rPr>
              <a:t>Other neurotransmitters of afferent </a:t>
            </a:r>
            <a:r>
              <a:rPr lang="en-IN" sz="2400" dirty="0" err="1" smtClean="0">
                <a:solidFill>
                  <a:srgbClr val="FF0000"/>
                </a:solidFill>
              </a:rPr>
              <a:t>fibers</a:t>
            </a:r>
            <a:r>
              <a:rPr lang="en-IN" sz="2400" dirty="0" smtClean="0">
                <a:solidFill>
                  <a:srgbClr val="FF0000"/>
                </a:solidFill>
              </a:rPr>
              <a:t> are Vasoactive intestinal peptide(VIP), Glutamate etc.</a:t>
            </a:r>
            <a:endParaRPr lang="en-IN" sz="2400" dirty="0" smtClean="0"/>
          </a:p>
          <a:p>
            <a:pPr>
              <a:buFont typeface="Wingdings" panose="05000000000000000000" pitchFamily="2" charset="2"/>
              <a:buChar char="Ø"/>
            </a:pPr>
            <a:r>
              <a:rPr lang="en-IN" sz="2400" b="1" dirty="0" err="1" smtClean="0">
                <a:solidFill>
                  <a:srgbClr val="FF0000"/>
                </a:solidFill>
              </a:rPr>
              <a:t>Enkephalin</a:t>
            </a:r>
            <a:endParaRPr lang="en-IN" sz="2400" b="1" dirty="0">
              <a:solidFill>
                <a:srgbClr val="FF0000"/>
              </a:solidFill>
            </a:endParaRPr>
          </a:p>
          <a:p>
            <a:pPr>
              <a:buFont typeface="Wingdings" panose="05000000000000000000" pitchFamily="2" charset="2"/>
              <a:buChar char="Ø"/>
            </a:pPr>
            <a:r>
              <a:rPr lang="en-IN" sz="2400" dirty="0" smtClean="0">
                <a:solidFill>
                  <a:srgbClr val="002060"/>
                </a:solidFill>
              </a:rPr>
              <a:t> </a:t>
            </a:r>
            <a:r>
              <a:rPr lang="en-IN" sz="2400" dirty="0">
                <a:solidFill>
                  <a:srgbClr val="002060"/>
                </a:solidFill>
              </a:rPr>
              <a:t>P</a:t>
            </a:r>
            <a:r>
              <a:rPr lang="en-IN" sz="2400" dirty="0" smtClean="0">
                <a:solidFill>
                  <a:srgbClr val="002060"/>
                </a:solidFill>
              </a:rPr>
              <a:t>resent in interneuron in dorsal spinal </a:t>
            </a:r>
            <a:r>
              <a:rPr lang="en-IN" sz="2400" dirty="0" err="1" smtClean="0">
                <a:solidFill>
                  <a:srgbClr val="002060"/>
                </a:solidFill>
              </a:rPr>
              <a:t>cor</a:t>
            </a:r>
            <a:r>
              <a:rPr lang="en-IN" sz="2400" dirty="0" smtClean="0">
                <a:solidFill>
                  <a:srgbClr val="002060"/>
                </a:solidFill>
              </a:rPr>
              <a:t> d(within an area termed as </a:t>
            </a:r>
            <a:r>
              <a:rPr lang="en-IN" sz="2400" dirty="0" err="1" smtClean="0">
                <a:solidFill>
                  <a:srgbClr val="002060"/>
                </a:solidFill>
              </a:rPr>
              <a:t>substancia</a:t>
            </a:r>
            <a:r>
              <a:rPr lang="en-IN" sz="2400" dirty="0" smtClean="0">
                <a:solidFill>
                  <a:srgbClr val="002060"/>
                </a:solidFill>
              </a:rPr>
              <a:t> </a:t>
            </a:r>
            <a:r>
              <a:rPr lang="en-IN" sz="2400" dirty="0" err="1" smtClean="0">
                <a:solidFill>
                  <a:srgbClr val="002060"/>
                </a:solidFill>
              </a:rPr>
              <a:t>gelatinosa</a:t>
            </a:r>
            <a:r>
              <a:rPr lang="en-IN" sz="2400" dirty="0" smtClean="0">
                <a:solidFill>
                  <a:srgbClr val="002060"/>
                </a:solidFill>
              </a:rPr>
              <a:t>) </a:t>
            </a:r>
          </a:p>
          <a:p>
            <a:pPr>
              <a:buFont typeface="Wingdings" panose="05000000000000000000" pitchFamily="2" charset="2"/>
              <a:buChar char="Ø"/>
            </a:pPr>
            <a:r>
              <a:rPr lang="en-IN" sz="2400" dirty="0" smtClean="0">
                <a:solidFill>
                  <a:srgbClr val="002060"/>
                </a:solidFill>
              </a:rPr>
              <a:t>Have </a:t>
            </a:r>
            <a:r>
              <a:rPr lang="en-IN" sz="2400" dirty="0" err="1" smtClean="0">
                <a:solidFill>
                  <a:srgbClr val="002060"/>
                </a:solidFill>
              </a:rPr>
              <a:t>antinococeptive</a:t>
            </a:r>
            <a:r>
              <a:rPr lang="en-IN" sz="2400" dirty="0" smtClean="0">
                <a:solidFill>
                  <a:srgbClr val="002060"/>
                </a:solidFill>
              </a:rPr>
              <a:t> effect that appear to be brought about by presynaptic and postsynaptic action to inhibit the release of substance P and diminish the activity of cells that project from spinal cord to higher </a:t>
            </a:r>
            <a:r>
              <a:rPr lang="en-IN" sz="2400" dirty="0" err="1" smtClean="0">
                <a:solidFill>
                  <a:srgbClr val="002060"/>
                </a:solidFill>
              </a:rPr>
              <a:t>center</a:t>
            </a:r>
            <a:r>
              <a:rPr lang="en-IN" sz="2400" dirty="0" smtClean="0">
                <a:solidFill>
                  <a:srgbClr val="002060"/>
                </a:solidFill>
              </a:rPr>
              <a:t> of brain.</a:t>
            </a:r>
            <a:endParaRPr lang="en-US" sz="2400" dirty="0">
              <a:solidFill>
                <a:srgbClr val="002060"/>
              </a:solidFill>
            </a:endParaRPr>
          </a:p>
        </p:txBody>
      </p:sp>
    </p:spTree>
    <p:extLst>
      <p:ext uri="{BB962C8B-B14F-4D97-AF65-F5344CB8AC3E}">
        <p14:creationId xmlns:p14="http://schemas.microsoft.com/office/powerpoint/2010/main" val="530284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Structure of VZV virus and anatomy of sensory dorsal root ganglia, where VZV (varicella zoster virus) reside silently after primary infection. Reprinted with permission from ViralZone (Source: ViralZone: www.expasy.org/viralzone, SIB Swiss Institute of Bioinformatic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1757" r="-3099" b="4390"/>
          <a:stretch/>
        </p:blipFill>
        <p:spPr bwMode="auto">
          <a:xfrm>
            <a:off x="650240" y="1544320"/>
            <a:ext cx="1013968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10515600" y="2712720"/>
            <a:ext cx="1676400" cy="646331"/>
          </a:xfrm>
          <a:prstGeom prst="rect">
            <a:avLst/>
          </a:prstGeom>
          <a:noFill/>
        </p:spPr>
        <p:txBody>
          <a:bodyPr wrap="square" rtlCol="0">
            <a:spAutoFit/>
          </a:bodyPr>
          <a:lstStyle/>
          <a:p>
            <a:r>
              <a:rPr lang="en-IN" dirty="0" smtClean="0"/>
              <a:t>Source: Google Image</a:t>
            </a:r>
            <a:endParaRPr lang="en-US" dirty="0"/>
          </a:p>
        </p:txBody>
      </p:sp>
    </p:spTree>
    <p:extLst>
      <p:ext uri="{BB962C8B-B14F-4D97-AF65-F5344CB8AC3E}">
        <p14:creationId xmlns:p14="http://schemas.microsoft.com/office/powerpoint/2010/main" val="989791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a:solidFill>
                  <a:srgbClr val="FF0000"/>
                </a:solidFill>
                <a:latin typeface="Century" panose="02040604050505020304" pitchFamily="18" charset="0"/>
                <a:cs typeface="Courier New" panose="02070309020205020404" pitchFamily="49" charset="0"/>
              </a:rPr>
              <a:t>Autonomic </a:t>
            </a:r>
            <a:r>
              <a:rPr lang="en-IN" sz="2800" dirty="0" smtClean="0">
                <a:solidFill>
                  <a:srgbClr val="FF0000"/>
                </a:solidFill>
                <a:latin typeface="Century" panose="02040604050505020304" pitchFamily="18" charset="0"/>
                <a:cs typeface="Courier New" panose="02070309020205020404" pitchFamily="49" charset="0"/>
              </a:rPr>
              <a:t>Efferent/Visceral </a:t>
            </a:r>
            <a:r>
              <a:rPr lang="en-IN" sz="2800" dirty="0">
                <a:solidFill>
                  <a:srgbClr val="FF0000"/>
                </a:solidFill>
                <a:latin typeface="Century" panose="02040604050505020304" pitchFamily="18" charset="0"/>
                <a:cs typeface="Courier New" panose="02070309020205020404" pitchFamily="49" charset="0"/>
              </a:rPr>
              <a:t>Efferent </a:t>
            </a:r>
            <a:r>
              <a:rPr lang="en-IN" sz="2800" dirty="0" err="1" smtClean="0">
                <a:solidFill>
                  <a:srgbClr val="FF0000"/>
                </a:solidFill>
                <a:latin typeface="Century" panose="02040604050505020304" pitchFamily="18" charset="0"/>
                <a:cs typeface="Courier New" panose="02070309020205020404" pitchFamily="49" charset="0"/>
              </a:rPr>
              <a:t>Fibers</a:t>
            </a:r>
            <a:endParaRPr lang="en-IN" sz="2800" dirty="0">
              <a:solidFill>
                <a:srgbClr val="FF0000"/>
              </a:solidFill>
              <a:latin typeface="Century" panose="02040604050505020304" pitchFamily="18" charset="0"/>
              <a:cs typeface="Courier New" panose="02070309020205020404" pitchFamily="49" charset="0"/>
            </a:endParaRPr>
          </a:p>
        </p:txBody>
      </p:sp>
      <p:sp>
        <p:nvSpPr>
          <p:cNvPr id="3" name="Content Placeholder 2"/>
          <p:cNvSpPr>
            <a:spLocks noGrp="1"/>
          </p:cNvSpPr>
          <p:nvPr>
            <p:ph idx="1"/>
          </p:nvPr>
        </p:nvSpPr>
        <p:spPr/>
        <p:txBody>
          <a:bodyPr>
            <a:normAutofit/>
          </a:bodyPr>
          <a:lstStyle/>
          <a:p>
            <a:r>
              <a:rPr lang="en-IN" sz="2400" dirty="0" smtClean="0">
                <a:solidFill>
                  <a:srgbClr val="00B050"/>
                </a:solidFill>
              </a:rPr>
              <a:t>Consist of two division</a:t>
            </a:r>
          </a:p>
          <a:p>
            <a:r>
              <a:rPr lang="en-IN" sz="2400" dirty="0" smtClean="0">
                <a:solidFill>
                  <a:srgbClr val="00B050"/>
                </a:solidFill>
              </a:rPr>
              <a:t>1. Sympathetic/ Thoracolumbar outflow</a:t>
            </a:r>
          </a:p>
          <a:p>
            <a:r>
              <a:rPr lang="en-IN" sz="2400" dirty="0" smtClean="0">
                <a:solidFill>
                  <a:srgbClr val="00B050"/>
                </a:solidFill>
              </a:rPr>
              <a:t>2. Parasympathetic/ craniosacral outflow</a:t>
            </a:r>
          </a:p>
          <a:p>
            <a:r>
              <a:rPr lang="en-IN" sz="2400" dirty="0">
                <a:solidFill>
                  <a:srgbClr val="002060"/>
                </a:solidFill>
                <a:latin typeface="Century" panose="02040604050505020304" pitchFamily="18" charset="0"/>
                <a:cs typeface="Courier New" panose="02070309020205020404" pitchFamily="49" charset="0"/>
              </a:rPr>
              <a:t>Visceral efferent pathway from CNS to visceral organ is unique in that it is composed of two multipolar </a:t>
            </a:r>
            <a:r>
              <a:rPr lang="en-IN" sz="2400" dirty="0" smtClean="0">
                <a:solidFill>
                  <a:srgbClr val="002060"/>
                </a:solidFill>
                <a:latin typeface="Century" panose="02040604050505020304" pitchFamily="18" charset="0"/>
                <a:cs typeface="Courier New" panose="02070309020205020404" pitchFamily="49" charset="0"/>
              </a:rPr>
              <a:t>neurons (</a:t>
            </a:r>
            <a:r>
              <a:rPr lang="en-IN" sz="2400" dirty="0">
                <a:solidFill>
                  <a:srgbClr val="002060"/>
                </a:solidFill>
                <a:latin typeface="Century" panose="02040604050505020304" pitchFamily="18" charset="0"/>
                <a:cs typeface="Courier New" panose="02070309020205020404" pitchFamily="49" charset="0"/>
              </a:rPr>
              <a:t>the other somatic efferent pathway and two afferent </a:t>
            </a:r>
            <a:r>
              <a:rPr lang="en-IN" sz="2400" dirty="0" smtClean="0">
                <a:solidFill>
                  <a:srgbClr val="002060"/>
                </a:solidFill>
                <a:latin typeface="Century" panose="02040604050505020304" pitchFamily="18" charset="0"/>
                <a:cs typeface="Courier New" panose="02070309020205020404" pitchFamily="49" charset="0"/>
              </a:rPr>
              <a:t>pathway somatic </a:t>
            </a:r>
            <a:r>
              <a:rPr lang="en-IN" sz="2400" dirty="0">
                <a:solidFill>
                  <a:srgbClr val="002060"/>
                </a:solidFill>
                <a:latin typeface="Century" panose="02040604050505020304" pitchFamily="18" charset="0"/>
                <a:cs typeface="Courier New" panose="02070309020205020404" pitchFamily="49" charset="0"/>
              </a:rPr>
              <a:t>and visceral) have one neuron</a:t>
            </a:r>
            <a:r>
              <a:rPr lang="en-IN" sz="2400" dirty="0" smtClean="0">
                <a:solidFill>
                  <a:srgbClr val="002060"/>
                </a:solidFill>
                <a:latin typeface="Century" panose="02040604050505020304" pitchFamily="18" charset="0"/>
                <a:cs typeface="Courier New" panose="02070309020205020404" pitchFamily="49" charset="0"/>
              </a:rPr>
              <a:t>.</a:t>
            </a:r>
            <a:endParaRPr lang="en-IN" sz="2400" dirty="0">
              <a:solidFill>
                <a:srgbClr val="002060"/>
              </a:solidFill>
              <a:latin typeface="Century" panose="02040604050505020304" pitchFamily="18" charset="0"/>
              <a:cs typeface="Courier New" panose="02070309020205020404" pitchFamily="49" charset="0"/>
            </a:endParaRPr>
          </a:p>
          <a:p>
            <a:r>
              <a:rPr lang="en-IN" sz="2400" dirty="0">
                <a:solidFill>
                  <a:srgbClr val="002060"/>
                </a:solidFill>
                <a:latin typeface="Century" panose="02040604050505020304" pitchFamily="18" charset="0"/>
                <a:cs typeface="Courier New" panose="02070309020205020404" pitchFamily="49" charset="0"/>
              </a:rPr>
              <a:t>The first neuron in pathway has cell body in the CNS(brain and spinal </a:t>
            </a:r>
            <a:r>
              <a:rPr lang="en-IN" sz="2400" dirty="0" smtClean="0">
                <a:solidFill>
                  <a:srgbClr val="002060"/>
                </a:solidFill>
                <a:latin typeface="Century" panose="02040604050505020304" pitchFamily="18" charset="0"/>
                <a:cs typeface="Courier New" panose="02070309020205020404" pitchFamily="49" charset="0"/>
              </a:rPr>
              <a:t>cord(Preganglionic </a:t>
            </a:r>
            <a:r>
              <a:rPr lang="en-IN" sz="2400" dirty="0" err="1" smtClean="0">
                <a:solidFill>
                  <a:srgbClr val="002060"/>
                </a:solidFill>
                <a:latin typeface="Century" panose="02040604050505020304" pitchFamily="18" charset="0"/>
                <a:cs typeface="Courier New" panose="02070309020205020404" pitchFamily="49" charset="0"/>
              </a:rPr>
              <a:t>fiber</a:t>
            </a:r>
            <a:r>
              <a:rPr lang="en-IN" sz="2400" dirty="0" smtClean="0">
                <a:solidFill>
                  <a:srgbClr val="002060"/>
                </a:solidFill>
                <a:latin typeface="Century" panose="02040604050505020304" pitchFamily="18" charset="0"/>
                <a:cs typeface="Courier New" panose="02070309020205020404" pitchFamily="49" charset="0"/>
              </a:rPr>
              <a:t>)</a:t>
            </a:r>
            <a:endParaRPr lang="en-IN" sz="2400" dirty="0">
              <a:solidFill>
                <a:srgbClr val="002060"/>
              </a:solidFill>
              <a:latin typeface="Century" panose="02040604050505020304" pitchFamily="18" charset="0"/>
              <a:cs typeface="Courier New" panose="02070309020205020404" pitchFamily="49" charset="0"/>
            </a:endParaRPr>
          </a:p>
          <a:p>
            <a:r>
              <a:rPr lang="en-IN" sz="2400" dirty="0">
                <a:solidFill>
                  <a:srgbClr val="002060"/>
                </a:solidFill>
                <a:latin typeface="Century" panose="02040604050505020304" pitchFamily="18" charset="0"/>
                <a:cs typeface="Courier New" panose="02070309020205020404" pitchFamily="49" charset="0"/>
              </a:rPr>
              <a:t>The cell body of second neuron is located within the autonomic ganglion in peripheral nervous </a:t>
            </a:r>
            <a:r>
              <a:rPr lang="en-IN" sz="2400" dirty="0" smtClean="0">
                <a:solidFill>
                  <a:srgbClr val="002060"/>
                </a:solidFill>
                <a:latin typeface="Century" panose="02040604050505020304" pitchFamily="18" charset="0"/>
                <a:cs typeface="Courier New" panose="02070309020205020404" pitchFamily="49" charset="0"/>
              </a:rPr>
              <a:t>System</a:t>
            </a:r>
            <a:r>
              <a:rPr lang="en-IN" sz="2400" dirty="0" smtClean="0"/>
              <a:t>(Post ganglionic </a:t>
            </a:r>
            <a:r>
              <a:rPr lang="en-IN" sz="2400" dirty="0" err="1" smtClean="0"/>
              <a:t>fiber</a:t>
            </a:r>
            <a:r>
              <a:rPr lang="en-IN" sz="2400" dirty="0" smtClean="0"/>
              <a:t>)</a:t>
            </a:r>
            <a:endParaRPr lang="en-US" sz="2400" dirty="0"/>
          </a:p>
        </p:txBody>
      </p:sp>
    </p:spTree>
    <p:extLst>
      <p:ext uri="{BB962C8B-B14F-4D97-AF65-F5344CB8AC3E}">
        <p14:creationId xmlns:p14="http://schemas.microsoft.com/office/powerpoint/2010/main" val="1037265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2" name="Picture 4" descr="https://image.slidesharecdn.com/cholinergictransmissionanddrugs-150225023103-conversion-gate01/95/cholinergic-transmission-and-drugs-5-638.jpg?cb=142483158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658" r="-1740"/>
          <a:stretch/>
        </p:blipFill>
        <p:spPr bwMode="auto">
          <a:xfrm>
            <a:off x="518160" y="1544320"/>
            <a:ext cx="10099040" cy="514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791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09600" y="0"/>
            <a:ext cx="10972800" cy="6858000"/>
          </a:xfrm>
          <a:prstGeom prst="rect">
            <a:avLst/>
          </a:prstGeom>
        </p:spPr>
      </p:pic>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endParaRPr lang="en-US" dirty="0"/>
          </a:p>
        </p:txBody>
      </p:sp>
    </p:spTree>
    <p:extLst>
      <p:ext uri="{BB962C8B-B14F-4D97-AF65-F5344CB8AC3E}">
        <p14:creationId xmlns:p14="http://schemas.microsoft.com/office/powerpoint/2010/main" val="3473209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IN" dirty="0" smtClean="0"/>
              <a:t> </a:t>
            </a:r>
            <a:endParaRPr lang="en-US" dirty="0"/>
          </a:p>
        </p:txBody>
      </p:sp>
      <p:graphicFrame>
        <p:nvGraphicFramePr>
          <p:cNvPr id="4" name="Diagram 3"/>
          <p:cNvGraphicFramePr/>
          <p:nvPr>
            <p:extLst>
              <p:ext uri="{D42A27DB-BD31-4B8C-83A1-F6EECF244321}">
                <p14:modId xmlns:p14="http://schemas.microsoft.com/office/powerpoint/2010/main" val="193158080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159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720" y="467360"/>
            <a:ext cx="9387840" cy="612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26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527685"/>
            <a:ext cx="10515600" cy="1325563"/>
          </a:xfrm>
        </p:spPr>
        <p:txBody>
          <a:bodyPr>
            <a:normAutofit/>
          </a:bodyPr>
          <a:lstStyle/>
          <a:p>
            <a:r>
              <a:rPr lang="en-IN" sz="3600" b="1" dirty="0" smtClean="0">
                <a:solidFill>
                  <a:srgbClr val="FF0000"/>
                </a:solidFill>
              </a:rPr>
              <a:t>Comparison between Autonomic and Somatic nerve</a:t>
            </a:r>
            <a:endParaRPr lang="en-US" sz="3600" b="1" dirty="0">
              <a:solidFill>
                <a:srgbClr val="FF0000"/>
              </a:solidFill>
            </a:endParaRPr>
          </a:p>
        </p:txBody>
      </p:sp>
      <p:sp>
        <p:nvSpPr>
          <p:cNvPr id="5" name="Text Placeholder 4"/>
          <p:cNvSpPr>
            <a:spLocks noGrp="1"/>
          </p:cNvSpPr>
          <p:nvPr>
            <p:ph type="body" idx="1"/>
          </p:nvPr>
        </p:nvSpPr>
        <p:spPr>
          <a:xfrm>
            <a:off x="802617" y="1681163"/>
            <a:ext cx="5157787" cy="823912"/>
          </a:xfrm>
        </p:spPr>
        <p:txBody>
          <a:bodyPr/>
          <a:lstStyle/>
          <a:p>
            <a:r>
              <a:rPr lang="en-IN" dirty="0" smtClean="0">
                <a:solidFill>
                  <a:srgbClr val="FF0000"/>
                </a:solidFill>
              </a:rPr>
              <a:t>Autonomic Nervous system</a:t>
            </a:r>
            <a:endParaRPr lang="en-US" dirty="0">
              <a:solidFill>
                <a:srgbClr val="FF0000"/>
              </a:solidFill>
            </a:endParaRPr>
          </a:p>
        </p:txBody>
      </p:sp>
      <p:sp>
        <p:nvSpPr>
          <p:cNvPr id="3" name="Content Placeholder 2"/>
          <p:cNvSpPr>
            <a:spLocks noGrp="1"/>
          </p:cNvSpPr>
          <p:nvPr>
            <p:ph sz="half" idx="2"/>
          </p:nvPr>
        </p:nvSpPr>
        <p:spPr/>
        <p:txBody>
          <a:bodyPr>
            <a:noAutofit/>
          </a:bodyPr>
          <a:lstStyle/>
          <a:p>
            <a:pPr lvl="0" algn="just">
              <a:lnSpc>
                <a:spcPts val="2300"/>
              </a:lnSpc>
              <a:buFont typeface="Wingdings" panose="05000000000000000000" pitchFamily="2" charset="2"/>
              <a:buChar char="Ø"/>
              <a:tabLst>
                <a:tab pos="228600" algn="l"/>
              </a:tabLst>
            </a:pPr>
            <a:r>
              <a:rPr lang="en-US" sz="2400" dirty="0" smtClean="0">
                <a:latin typeface="Calibri" panose="020F0502020204030204" pitchFamily="34" charset="0"/>
                <a:cs typeface="Calibri" panose="020F0502020204030204" pitchFamily="34" charset="0"/>
              </a:rPr>
              <a:t>The efferent nerve of involuntary system Supply </a:t>
            </a:r>
            <a:r>
              <a:rPr lang="en-US" sz="2400" dirty="0">
                <a:latin typeface="Calibri" panose="020F0502020204030204" pitchFamily="34" charset="0"/>
                <a:cs typeface="Calibri" panose="020F0502020204030204" pitchFamily="34" charset="0"/>
              </a:rPr>
              <a:t>all innervated structures of the body except skeletal muscles.</a:t>
            </a:r>
            <a:endParaRPr lang="en-IN" sz="2400" dirty="0">
              <a:latin typeface="Calibri" panose="020F0502020204030204" pitchFamily="34" charset="0"/>
              <a:cs typeface="Calibri" panose="020F0502020204030204" pitchFamily="34" charset="0"/>
            </a:endParaRPr>
          </a:p>
          <a:p>
            <a:pPr lvl="0" algn="just">
              <a:lnSpc>
                <a:spcPts val="2300"/>
              </a:lnSpc>
              <a:buFont typeface="Wingdings" panose="05000000000000000000" pitchFamily="2" charset="2"/>
              <a:buChar char="Ø"/>
              <a:tabLst>
                <a:tab pos="228600" algn="l"/>
              </a:tabLst>
            </a:pPr>
            <a:r>
              <a:rPr lang="en-US" sz="2400" dirty="0" smtClean="0">
                <a:latin typeface="Calibri" panose="020F0502020204030204" pitchFamily="34" charset="0"/>
                <a:cs typeface="Calibri" panose="020F0502020204030204" pitchFamily="34" charset="0"/>
              </a:rPr>
              <a:t>The most distal Synapse in autonomic reflex arc </a:t>
            </a:r>
            <a:r>
              <a:rPr lang="en-US" sz="2400" dirty="0">
                <a:latin typeface="Calibri" panose="020F0502020204030204" pitchFamily="34" charset="0"/>
                <a:cs typeface="Calibri" panose="020F0502020204030204" pitchFamily="34" charset="0"/>
              </a:rPr>
              <a:t>occurs in ganglia that are entirely outside the cerebrospinal axis.</a:t>
            </a:r>
            <a:endParaRPr lang="en-IN" sz="2400" dirty="0">
              <a:latin typeface="Calibri" panose="020F0502020204030204" pitchFamily="34" charset="0"/>
              <a:cs typeface="Calibri" panose="020F0502020204030204" pitchFamily="34" charset="0"/>
            </a:endParaRPr>
          </a:p>
          <a:p>
            <a:pPr lvl="0" algn="just">
              <a:lnSpc>
                <a:spcPts val="2300"/>
              </a:lnSpc>
              <a:buFont typeface="Wingdings" panose="05000000000000000000" pitchFamily="2" charset="2"/>
              <a:buChar char="Ø"/>
              <a:tabLst>
                <a:tab pos="228600" algn="l"/>
              </a:tabLst>
            </a:pPr>
            <a:r>
              <a:rPr lang="en-US" sz="2400" dirty="0">
                <a:latin typeface="Calibri" panose="020F0502020204030204" pitchFamily="34" charset="0"/>
                <a:cs typeface="Calibri" panose="020F0502020204030204" pitchFamily="34" charset="0"/>
              </a:rPr>
              <a:t>Many autonomic </a:t>
            </a:r>
            <a:r>
              <a:rPr lang="en-US" sz="2400" dirty="0" smtClean="0">
                <a:latin typeface="Calibri" panose="020F0502020204030204" pitchFamily="34" charset="0"/>
                <a:cs typeface="Calibri" panose="020F0502020204030204" pitchFamily="34" charset="0"/>
              </a:rPr>
              <a:t>nerve </a:t>
            </a:r>
            <a:r>
              <a:rPr lang="en-US" sz="2400" dirty="0">
                <a:latin typeface="Calibri" panose="020F0502020204030204" pitchFamily="34" charset="0"/>
                <a:cs typeface="Calibri" panose="020F0502020204030204" pitchFamily="34" charset="0"/>
              </a:rPr>
              <a:t>form extensive peripheral plexuses</a:t>
            </a:r>
            <a:r>
              <a:rPr lang="en-US" sz="2400" dirty="0" smtClean="0">
                <a:latin typeface="Calibri" panose="020F0502020204030204" pitchFamily="34" charset="0"/>
                <a:cs typeface="Calibri" panose="020F0502020204030204" pitchFamily="34" charset="0"/>
              </a:rPr>
              <a:t>.</a:t>
            </a:r>
          </a:p>
        </p:txBody>
      </p:sp>
      <p:sp>
        <p:nvSpPr>
          <p:cNvPr id="6" name="Text Placeholder 5"/>
          <p:cNvSpPr>
            <a:spLocks noGrp="1"/>
          </p:cNvSpPr>
          <p:nvPr>
            <p:ph type="body" sz="quarter" idx="3"/>
          </p:nvPr>
        </p:nvSpPr>
        <p:spPr/>
        <p:txBody>
          <a:bodyPr/>
          <a:lstStyle/>
          <a:p>
            <a:r>
              <a:rPr lang="en-IN" dirty="0" smtClean="0">
                <a:solidFill>
                  <a:srgbClr val="FF0000"/>
                </a:solidFill>
              </a:rPr>
              <a:t>Somatic nerve</a:t>
            </a:r>
            <a:endParaRPr lang="en-US" dirty="0">
              <a:solidFill>
                <a:srgbClr val="FF0000"/>
              </a:solidFill>
            </a:endParaRPr>
          </a:p>
        </p:txBody>
      </p:sp>
      <p:sp>
        <p:nvSpPr>
          <p:cNvPr id="4" name="Content Placeholder 3"/>
          <p:cNvSpPr>
            <a:spLocks noGrp="1"/>
          </p:cNvSpPr>
          <p:nvPr>
            <p:ph sz="quarter" idx="4"/>
          </p:nvPr>
        </p:nvSpPr>
        <p:spPr>
          <a:xfrm>
            <a:off x="6172200" y="2672343"/>
            <a:ext cx="5183188" cy="5445745"/>
          </a:xfrm>
        </p:spPr>
        <p:txBody>
          <a:bodyPr>
            <a:normAutofit/>
          </a:bodyPr>
          <a:lstStyle/>
          <a:p>
            <a:pPr lvl="0" algn="just">
              <a:lnSpc>
                <a:spcPts val="2300"/>
              </a:lnSpc>
              <a:buFont typeface="Wingdings" panose="05000000000000000000" pitchFamily="2" charset="2"/>
              <a:buChar char="Ø"/>
              <a:tabLst>
                <a:tab pos="265430" algn="l"/>
              </a:tabLst>
            </a:pPr>
            <a:r>
              <a:rPr lang="en-US" sz="2400" dirty="0" smtClean="0">
                <a:latin typeface="Calibri" panose="020F0502020204030204" pitchFamily="34" charset="0"/>
                <a:cs typeface="Calibri" panose="020F0502020204030204" pitchFamily="34" charset="0"/>
              </a:rPr>
              <a:t>Somatic nerve supply </a:t>
            </a:r>
            <a:r>
              <a:rPr lang="en-US" sz="2400" dirty="0">
                <a:latin typeface="Calibri" panose="020F0502020204030204" pitchFamily="34" charset="0"/>
                <a:cs typeface="Calibri" panose="020F0502020204030204" pitchFamily="34" charset="0"/>
              </a:rPr>
              <a:t>skeletal </a:t>
            </a:r>
            <a:r>
              <a:rPr lang="en-US" sz="2400" dirty="0" smtClean="0">
                <a:latin typeface="Calibri" panose="020F0502020204030204" pitchFamily="34" charset="0"/>
                <a:cs typeface="Calibri" panose="020F0502020204030204" pitchFamily="34" charset="0"/>
              </a:rPr>
              <a:t>muscles</a:t>
            </a:r>
          </a:p>
          <a:p>
            <a:pPr lvl="0" algn="just">
              <a:lnSpc>
                <a:spcPts val="2300"/>
              </a:lnSpc>
              <a:buFont typeface="Wingdings" panose="05000000000000000000" pitchFamily="2" charset="2"/>
              <a:buChar char="Ø"/>
              <a:tabLst>
                <a:tab pos="265430" algn="l"/>
              </a:tabLst>
            </a:pPr>
            <a:endParaRPr lang="en-IN" sz="2400" dirty="0">
              <a:latin typeface="Calibri" panose="020F0502020204030204" pitchFamily="34" charset="0"/>
              <a:cs typeface="Calibri" panose="020F0502020204030204" pitchFamily="34" charset="0"/>
            </a:endParaRPr>
          </a:p>
          <a:p>
            <a:pPr lvl="0" algn="just">
              <a:lnSpc>
                <a:spcPts val="2300"/>
              </a:lnSpc>
              <a:buFont typeface="Wingdings" panose="05000000000000000000" pitchFamily="2" charset="2"/>
              <a:buChar char="Ø"/>
              <a:tabLst>
                <a:tab pos="265430" algn="l"/>
              </a:tabLst>
            </a:pPr>
            <a:r>
              <a:rPr lang="en-US" sz="2400" dirty="0" smtClean="0">
                <a:latin typeface="Calibri" panose="020F0502020204030204" pitchFamily="34" charset="0"/>
                <a:cs typeface="Calibri" panose="020F0502020204030204" pitchFamily="34" charset="0"/>
              </a:rPr>
              <a:t>No </a:t>
            </a:r>
            <a:r>
              <a:rPr lang="en-US" sz="2400" dirty="0">
                <a:latin typeface="Calibri" panose="020F0502020204030204" pitchFamily="34" charset="0"/>
                <a:cs typeface="Calibri" panose="020F0502020204030204" pitchFamily="34" charset="0"/>
              </a:rPr>
              <a:t>peripheral ganglia, synapses are within the cerebrospinal axis</a:t>
            </a:r>
            <a:r>
              <a:rPr lang="en-US" sz="2400" dirty="0" smtClean="0">
                <a:latin typeface="Calibri" panose="020F0502020204030204" pitchFamily="34" charset="0"/>
                <a:cs typeface="Calibri" panose="020F0502020204030204" pitchFamily="34" charset="0"/>
              </a:rPr>
              <a:t>.</a:t>
            </a:r>
          </a:p>
          <a:p>
            <a:pPr lvl="0" algn="just">
              <a:lnSpc>
                <a:spcPts val="2300"/>
              </a:lnSpc>
              <a:buFont typeface="Wingdings" panose="05000000000000000000" pitchFamily="2" charset="2"/>
              <a:buChar char="Ø"/>
              <a:tabLst>
                <a:tab pos="265430" algn="l"/>
              </a:tabLst>
            </a:pPr>
            <a:endParaRPr lang="en-IN" sz="2400" dirty="0">
              <a:latin typeface="Calibri" panose="020F0502020204030204" pitchFamily="34" charset="0"/>
              <a:cs typeface="Calibri" panose="020F0502020204030204" pitchFamily="34" charset="0"/>
            </a:endParaRPr>
          </a:p>
          <a:p>
            <a:pPr lvl="0" algn="just">
              <a:lnSpc>
                <a:spcPts val="2300"/>
              </a:lnSpc>
              <a:buFont typeface="Wingdings" panose="05000000000000000000" pitchFamily="2" charset="2"/>
              <a:buChar char="Ø"/>
              <a:tabLst>
                <a:tab pos="265430" algn="l"/>
              </a:tabLst>
            </a:pPr>
            <a:r>
              <a:rPr lang="en-US" sz="2400" dirty="0">
                <a:latin typeface="Calibri" panose="020F0502020204030204" pitchFamily="34" charset="0"/>
                <a:cs typeface="Calibri" panose="020F0502020204030204" pitchFamily="34" charset="0"/>
              </a:rPr>
              <a:t> No peripheral </a:t>
            </a:r>
            <a:r>
              <a:rPr lang="en-US" sz="2400" dirty="0" smtClean="0">
                <a:latin typeface="Calibri" panose="020F0502020204030204" pitchFamily="34" charset="0"/>
                <a:cs typeface="Calibri" panose="020F0502020204030204" pitchFamily="34" charset="0"/>
              </a:rPr>
              <a:t>plexus are formed by somatic nerve.</a:t>
            </a:r>
            <a:endParaRPr lang="en-US" sz="2400" dirty="0">
              <a:latin typeface="Calibri" panose="020F0502020204030204" pitchFamily="34" charset="0"/>
              <a:cs typeface="Calibri" panose="020F0502020204030204" pitchFamily="34" charset="0"/>
            </a:endParaRPr>
          </a:p>
          <a:p>
            <a:endParaRPr lang="en-US" sz="3800" dirty="0"/>
          </a:p>
        </p:txBody>
      </p:sp>
    </p:spTree>
    <p:extLst>
      <p:ext uri="{BB962C8B-B14F-4D97-AF65-F5344CB8AC3E}">
        <p14:creationId xmlns:p14="http://schemas.microsoft.com/office/powerpoint/2010/main" val="3901010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527685"/>
            <a:ext cx="10515600" cy="1325563"/>
          </a:xfrm>
        </p:spPr>
        <p:txBody>
          <a:bodyPr>
            <a:normAutofit/>
          </a:bodyPr>
          <a:lstStyle/>
          <a:p>
            <a:r>
              <a:rPr lang="en-IN" sz="3600" b="1" dirty="0" smtClean="0">
                <a:solidFill>
                  <a:srgbClr val="FF0000"/>
                </a:solidFill>
              </a:rPr>
              <a:t>Comparison between Autonomic and Somatic nerve</a:t>
            </a:r>
            <a:endParaRPr lang="en-US" sz="3600" b="1" dirty="0">
              <a:solidFill>
                <a:srgbClr val="FF0000"/>
              </a:solidFill>
            </a:endParaRPr>
          </a:p>
        </p:txBody>
      </p:sp>
      <p:sp>
        <p:nvSpPr>
          <p:cNvPr id="5" name="Text Placeholder 4"/>
          <p:cNvSpPr>
            <a:spLocks noGrp="1"/>
          </p:cNvSpPr>
          <p:nvPr>
            <p:ph type="body" idx="1"/>
          </p:nvPr>
        </p:nvSpPr>
        <p:spPr>
          <a:xfrm>
            <a:off x="802617" y="1681163"/>
            <a:ext cx="5157787" cy="823912"/>
          </a:xfrm>
        </p:spPr>
        <p:txBody>
          <a:bodyPr/>
          <a:lstStyle/>
          <a:p>
            <a:r>
              <a:rPr lang="en-IN" dirty="0" smtClean="0">
                <a:solidFill>
                  <a:srgbClr val="FF0000"/>
                </a:solidFill>
              </a:rPr>
              <a:t>Autonomic Nervous system</a:t>
            </a:r>
            <a:endParaRPr lang="en-US" dirty="0">
              <a:solidFill>
                <a:srgbClr val="FF0000"/>
              </a:solidFill>
            </a:endParaRPr>
          </a:p>
        </p:txBody>
      </p:sp>
      <p:sp>
        <p:nvSpPr>
          <p:cNvPr id="3" name="Content Placeholder 2"/>
          <p:cNvSpPr>
            <a:spLocks noGrp="1"/>
          </p:cNvSpPr>
          <p:nvPr>
            <p:ph sz="half" idx="2"/>
          </p:nvPr>
        </p:nvSpPr>
        <p:spPr/>
        <p:txBody>
          <a:bodyPr>
            <a:noAutofit/>
          </a:bodyPr>
          <a:lstStyle/>
          <a:p>
            <a:pPr lvl="0" algn="just">
              <a:lnSpc>
                <a:spcPts val="2300"/>
              </a:lnSpc>
              <a:buFont typeface="Wingdings" panose="05000000000000000000" pitchFamily="2" charset="2"/>
              <a:buChar char="Ø"/>
              <a:tabLst>
                <a:tab pos="228600" algn="l"/>
              </a:tabLst>
            </a:pPr>
            <a:r>
              <a:rPr lang="en-US" sz="2400" dirty="0">
                <a:latin typeface="Calibri" panose="020F0502020204030204" pitchFamily="34" charset="0"/>
                <a:cs typeface="Calibri" panose="020F0502020204030204" pitchFamily="34" charset="0"/>
              </a:rPr>
              <a:t>When cut, organ supplied generally show some level of spontaneous activity independent of intact innervations.</a:t>
            </a:r>
            <a:endParaRPr lang="en-IN" sz="2400" dirty="0">
              <a:latin typeface="Calibri" panose="020F0502020204030204" pitchFamily="34" charset="0"/>
              <a:cs typeface="Calibri" panose="020F0502020204030204" pitchFamily="34" charset="0"/>
            </a:endParaRPr>
          </a:p>
          <a:p>
            <a:pPr algn="just">
              <a:lnSpc>
                <a:spcPts val="2300"/>
              </a:lnSpc>
              <a:buFont typeface="Wingdings" panose="05000000000000000000" pitchFamily="2" charset="2"/>
              <a:buChar char="Ø"/>
              <a:tabLst>
                <a:tab pos="228600" algn="l"/>
              </a:tabLst>
            </a:pPr>
            <a:r>
              <a:rPr lang="en-IN" sz="2400" dirty="0">
                <a:latin typeface="Calibri" panose="020F0502020204030204" pitchFamily="34" charset="0"/>
                <a:cs typeface="Calibri" panose="020F0502020204030204" pitchFamily="34" charset="0"/>
              </a:rPr>
              <a:t>Autonomic efferent pathway consist of two neurons and thus Preganglionic </a:t>
            </a:r>
            <a:r>
              <a:rPr lang="en-IN" sz="2400" dirty="0" err="1">
                <a:latin typeface="Calibri" panose="020F0502020204030204" pitchFamily="34" charset="0"/>
                <a:cs typeface="Calibri" panose="020F0502020204030204" pitchFamily="34" charset="0"/>
              </a:rPr>
              <a:t>fiber</a:t>
            </a:r>
            <a:r>
              <a:rPr lang="en-IN" sz="2400" dirty="0">
                <a:latin typeface="Calibri" panose="020F0502020204030204" pitchFamily="34" charset="0"/>
                <a:cs typeface="Calibri" panose="020F0502020204030204" pitchFamily="34" charset="0"/>
              </a:rPr>
              <a:t> and Post ganglionic </a:t>
            </a:r>
            <a:r>
              <a:rPr lang="en-IN" sz="2400" dirty="0" err="1">
                <a:latin typeface="Calibri" panose="020F0502020204030204" pitchFamily="34" charset="0"/>
                <a:cs typeface="Calibri" panose="020F0502020204030204" pitchFamily="34" charset="0"/>
              </a:rPr>
              <a:t>fiber</a:t>
            </a:r>
            <a:endParaRPr lang="en-IN" sz="2400" dirty="0">
              <a:latin typeface="Calibri" panose="020F0502020204030204" pitchFamily="34" charset="0"/>
              <a:cs typeface="Calibri" panose="020F0502020204030204" pitchFamily="34" charset="0"/>
            </a:endParaRPr>
          </a:p>
          <a:p>
            <a:pPr lvl="0" algn="just">
              <a:lnSpc>
                <a:spcPts val="2300"/>
              </a:lnSpc>
              <a:spcAft>
                <a:spcPts val="600"/>
              </a:spcAft>
              <a:buFont typeface="Wingdings" panose="05000000000000000000" pitchFamily="2" charset="2"/>
              <a:buChar char="Ø"/>
              <a:tabLst>
                <a:tab pos="228600" algn="l"/>
              </a:tabLst>
            </a:pPr>
            <a:r>
              <a:rPr lang="en-US" sz="2400" dirty="0">
                <a:latin typeface="Calibri" panose="020F0502020204030204" pitchFamily="34" charset="0"/>
                <a:cs typeface="Calibri" panose="020F0502020204030204" pitchFamily="34" charset="0"/>
              </a:rPr>
              <a:t>Post-ganglionic ANS </a:t>
            </a:r>
            <a:r>
              <a:rPr lang="en-US" sz="2400" dirty="0" err="1">
                <a:latin typeface="Calibri" panose="020F0502020204030204" pitchFamily="34" charset="0"/>
                <a:cs typeface="Calibri" panose="020F0502020204030204" pitchFamily="34" charset="0"/>
              </a:rPr>
              <a:t>fibres</a:t>
            </a:r>
            <a:r>
              <a:rPr lang="en-US" sz="2400" dirty="0">
                <a:latin typeface="Calibri" panose="020F0502020204030204" pitchFamily="34" charset="0"/>
                <a:cs typeface="Calibri" panose="020F0502020204030204" pitchFamily="34" charset="0"/>
              </a:rPr>
              <a:t> are non-myelinated (slow conduction of impulse), whereas pre-ganglionic </a:t>
            </a:r>
            <a:r>
              <a:rPr lang="en-US" sz="2400" dirty="0" err="1">
                <a:latin typeface="Calibri" panose="020F0502020204030204" pitchFamily="34" charset="0"/>
                <a:cs typeface="Calibri" panose="020F0502020204030204" pitchFamily="34" charset="0"/>
              </a:rPr>
              <a:t>fibres</a:t>
            </a:r>
            <a:r>
              <a:rPr lang="en-US" sz="2400" dirty="0">
                <a:latin typeface="Calibri" panose="020F0502020204030204" pitchFamily="34" charset="0"/>
                <a:cs typeface="Calibri" panose="020F0502020204030204" pitchFamily="34" charset="0"/>
              </a:rPr>
              <a:t> are myelinated (fast conduction of nerve impulse).</a:t>
            </a:r>
            <a:endParaRPr lang="en-IN" sz="2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 Placeholder 5"/>
          <p:cNvSpPr>
            <a:spLocks noGrp="1"/>
          </p:cNvSpPr>
          <p:nvPr>
            <p:ph type="body" sz="quarter" idx="3"/>
          </p:nvPr>
        </p:nvSpPr>
        <p:spPr/>
        <p:txBody>
          <a:bodyPr/>
          <a:lstStyle/>
          <a:p>
            <a:r>
              <a:rPr lang="en-IN" dirty="0" smtClean="0">
                <a:solidFill>
                  <a:srgbClr val="FF0000"/>
                </a:solidFill>
              </a:rPr>
              <a:t>Somatic nerve</a:t>
            </a:r>
            <a:endParaRPr lang="en-US" dirty="0">
              <a:solidFill>
                <a:srgbClr val="FF0000"/>
              </a:solidFill>
            </a:endParaRPr>
          </a:p>
        </p:txBody>
      </p:sp>
      <p:sp>
        <p:nvSpPr>
          <p:cNvPr id="4" name="Content Placeholder 3"/>
          <p:cNvSpPr>
            <a:spLocks noGrp="1"/>
          </p:cNvSpPr>
          <p:nvPr>
            <p:ph sz="quarter" idx="4"/>
          </p:nvPr>
        </p:nvSpPr>
        <p:spPr>
          <a:xfrm>
            <a:off x="6172200" y="2672343"/>
            <a:ext cx="5183188" cy="5445745"/>
          </a:xfrm>
        </p:spPr>
        <p:txBody>
          <a:bodyPr>
            <a:normAutofit/>
          </a:bodyPr>
          <a:lstStyle/>
          <a:p>
            <a:pPr lvl="0" algn="just">
              <a:lnSpc>
                <a:spcPts val="2300"/>
              </a:lnSpc>
              <a:buFont typeface="Wingdings" panose="05000000000000000000" pitchFamily="2" charset="2"/>
              <a:buChar char="Ø"/>
              <a:tabLst>
                <a:tab pos="265430" algn="l"/>
              </a:tabLst>
            </a:pPr>
            <a:r>
              <a:rPr lang="en-US" sz="2400" dirty="0">
                <a:latin typeface="Calibri" panose="020F0502020204030204" pitchFamily="34" charset="0"/>
                <a:cs typeface="Calibri" panose="020F0502020204030204" pitchFamily="34" charset="0"/>
              </a:rPr>
              <a:t>When the spinal efferent nerve are </a:t>
            </a:r>
            <a:r>
              <a:rPr lang="en-US" sz="2400" dirty="0" err="1">
                <a:latin typeface="Calibri" panose="020F0502020204030204" pitchFamily="34" charset="0"/>
                <a:cs typeface="Calibri" panose="020F0502020204030204" pitchFamily="34" charset="0"/>
              </a:rPr>
              <a:t>interupted</a:t>
            </a:r>
            <a:r>
              <a:rPr lang="en-US" sz="2400" dirty="0">
                <a:latin typeface="Calibri" panose="020F0502020204030204" pitchFamily="34" charset="0"/>
                <a:cs typeface="Calibri" panose="020F0502020204030204" pitchFamily="34" charset="0"/>
              </a:rPr>
              <a:t>, skeletal muscles supplied become paralyzed and undergo atrophy.</a:t>
            </a:r>
          </a:p>
          <a:p>
            <a:pPr lvl="0" algn="just">
              <a:lnSpc>
                <a:spcPts val="2300"/>
              </a:lnSpc>
              <a:buFont typeface="Wingdings" panose="05000000000000000000" pitchFamily="2" charset="2"/>
              <a:buChar char="Ø"/>
              <a:tabLst>
                <a:tab pos="265430" algn="l"/>
              </a:tabLst>
            </a:pPr>
            <a:r>
              <a:rPr lang="en-IN" sz="2400" dirty="0">
                <a:latin typeface="Calibri" panose="020F0502020204030204" pitchFamily="34" charset="0"/>
                <a:cs typeface="Calibri" panose="020F0502020204030204" pitchFamily="34" charset="0"/>
              </a:rPr>
              <a:t>Somatic efferent pathway consist of single neuron with their cell body located in CNS, hence distal most synapse is inside the cerebrospinal axis.</a:t>
            </a:r>
          </a:p>
          <a:p>
            <a:pPr lvl="0" algn="just">
              <a:lnSpc>
                <a:spcPts val="2300"/>
              </a:lnSpc>
              <a:buFont typeface="Wingdings" panose="05000000000000000000" pitchFamily="2" charset="2"/>
              <a:buChar char="Ø"/>
              <a:tabLst>
                <a:tab pos="265430" algn="l"/>
              </a:tabLst>
            </a:pPr>
            <a:r>
              <a:rPr lang="en-US" sz="2400" dirty="0">
                <a:latin typeface="Calibri" panose="020F0502020204030204" pitchFamily="34" charset="0"/>
                <a:cs typeface="Calibri" panose="020F0502020204030204" pitchFamily="34" charset="0"/>
              </a:rPr>
              <a:t> Most </a:t>
            </a:r>
            <a:r>
              <a:rPr lang="en-US" sz="2400" dirty="0" err="1">
                <a:latin typeface="Calibri" panose="020F0502020204030204" pitchFamily="34" charset="0"/>
                <a:cs typeface="Calibri" panose="020F0502020204030204" pitchFamily="34" charset="0"/>
              </a:rPr>
              <a:t>fibres</a:t>
            </a:r>
            <a:r>
              <a:rPr lang="en-US" sz="2400" dirty="0">
                <a:latin typeface="Calibri" panose="020F0502020204030204" pitchFamily="34" charset="0"/>
                <a:cs typeface="Calibri" panose="020F0502020204030204" pitchFamily="34" charset="0"/>
              </a:rPr>
              <a:t> of skeletal muscles are myelinated.</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endParaRPr lang="en-US" sz="2400" dirty="0"/>
          </a:p>
        </p:txBody>
      </p:sp>
    </p:spTree>
    <p:extLst>
      <p:ext uri="{BB962C8B-B14F-4D97-AF65-F5344CB8AC3E}">
        <p14:creationId xmlns:p14="http://schemas.microsoft.com/office/powerpoint/2010/main" val="653558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IN" sz="8000" b="1" dirty="0" smtClean="0">
                <a:ln w="22225">
                  <a:solidFill>
                    <a:schemeClr val="accent2"/>
                  </a:solidFill>
                  <a:prstDash val="solid"/>
                </a:ln>
                <a:solidFill>
                  <a:schemeClr val="accent2">
                    <a:lumMod val="40000"/>
                    <a:lumOff val="60000"/>
                  </a:schemeClr>
                </a:solidFill>
              </a:rPr>
              <a:t>THANK YOU</a:t>
            </a:r>
            <a:endParaRPr lang="en-US" sz="8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36028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2627441"/>
              </p:ext>
            </p:extLst>
          </p:nvPr>
        </p:nvGraphicFramePr>
        <p:xfrm>
          <a:off x="838200" y="1825625"/>
          <a:ext cx="100634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236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Autonomic Nervous System: General considerations</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85633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86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b="1" dirty="0" smtClean="0">
                <a:solidFill>
                  <a:srgbClr val="FF0000"/>
                </a:solidFill>
              </a:rPr>
              <a:t>Nervous system division</a:t>
            </a:r>
            <a:endParaRPr lang="en-US" b="1" dirty="0">
              <a:solidFill>
                <a:srgbClr val="FF0000"/>
              </a:solidFill>
            </a:endParaRPr>
          </a:p>
        </p:txBody>
      </p:sp>
      <p:pic>
        <p:nvPicPr>
          <p:cNvPr id="4" name="Content Placeholder 3"/>
          <p:cNvPicPr>
            <a:picLocks noGrp="1" noChangeAspect="1"/>
          </p:cNvPicPr>
          <p:nvPr>
            <p:ph sz="half" idx="1"/>
          </p:nvPr>
        </p:nvPicPr>
        <p:blipFill>
          <a:blip r:embed="rId3"/>
          <a:stretch>
            <a:fillRect/>
          </a:stretch>
        </p:blipFill>
        <p:spPr>
          <a:xfrm>
            <a:off x="838200" y="2058194"/>
            <a:ext cx="5181600" cy="3886200"/>
          </a:xfrm>
          <a:prstGeom prst="rect">
            <a:avLst/>
          </a:prstGeom>
        </p:spPr>
      </p:pic>
      <p:sp>
        <p:nvSpPr>
          <p:cNvPr id="8" name="Content Placeholder 7"/>
          <p:cNvSpPr>
            <a:spLocks noGrp="1"/>
          </p:cNvSpPr>
          <p:nvPr>
            <p:ph sz="half" idx="2"/>
          </p:nvPr>
        </p:nvSpPr>
        <p:spPr/>
        <p:txBody>
          <a:bodyPr>
            <a:normAutofit lnSpcReduction="10000"/>
          </a:bodyPr>
          <a:lstStyle/>
          <a:p>
            <a:pPr algn="just">
              <a:buFont typeface="Wingdings" panose="05000000000000000000" pitchFamily="2" charset="2"/>
              <a:buChar char="Ø"/>
            </a:pPr>
            <a:r>
              <a:rPr lang="en-IN" b="1" dirty="0" smtClean="0">
                <a:solidFill>
                  <a:srgbClr val="FF0000"/>
                </a:solidFill>
              </a:rPr>
              <a:t>CNS</a:t>
            </a:r>
            <a:r>
              <a:rPr lang="en-IN" dirty="0" smtClean="0"/>
              <a:t>: Brain and spinal chord</a:t>
            </a:r>
          </a:p>
          <a:p>
            <a:pPr algn="just">
              <a:buFont typeface="Wingdings" panose="05000000000000000000" pitchFamily="2" charset="2"/>
              <a:buChar char="Ø"/>
            </a:pPr>
            <a:r>
              <a:rPr lang="en-IN" b="1" dirty="0" smtClean="0">
                <a:solidFill>
                  <a:srgbClr val="FF0000"/>
                </a:solidFill>
              </a:rPr>
              <a:t>PNS(ANS+SNS</a:t>
            </a:r>
            <a:r>
              <a:rPr lang="en-IN" dirty="0" smtClean="0"/>
              <a:t>): 12 pair of cranial nerve attached to brain, 36 pairs of spinal nerve in dog and cat attached to spinal chord and Autonomic ganglia</a:t>
            </a:r>
          </a:p>
          <a:p>
            <a:pPr algn="just">
              <a:buFont typeface="Wingdings" panose="05000000000000000000" pitchFamily="2" charset="2"/>
              <a:buChar char="Ø"/>
            </a:pPr>
            <a:r>
              <a:rPr lang="en-IN" b="1" dirty="0" smtClean="0">
                <a:solidFill>
                  <a:srgbClr val="FF0000"/>
                </a:solidFill>
              </a:rPr>
              <a:t>PNS</a:t>
            </a:r>
            <a:r>
              <a:rPr lang="en-IN" dirty="0" smtClean="0"/>
              <a:t>: Peripheral Nervous system</a:t>
            </a:r>
          </a:p>
          <a:p>
            <a:pPr algn="just">
              <a:buFont typeface="Wingdings" panose="05000000000000000000" pitchFamily="2" charset="2"/>
              <a:buChar char="Ø"/>
            </a:pPr>
            <a:r>
              <a:rPr lang="en-IN" b="1" dirty="0" smtClean="0">
                <a:solidFill>
                  <a:srgbClr val="FF0000"/>
                </a:solidFill>
              </a:rPr>
              <a:t>ANS</a:t>
            </a:r>
            <a:r>
              <a:rPr lang="en-IN" dirty="0" smtClean="0"/>
              <a:t>: Autonomic Nervous system</a:t>
            </a:r>
          </a:p>
          <a:p>
            <a:pPr algn="just">
              <a:buFont typeface="Wingdings" panose="05000000000000000000" pitchFamily="2" charset="2"/>
              <a:buChar char="Ø"/>
            </a:pPr>
            <a:r>
              <a:rPr lang="en-IN" b="1" dirty="0" smtClean="0">
                <a:solidFill>
                  <a:srgbClr val="FF0000"/>
                </a:solidFill>
              </a:rPr>
              <a:t>SNS</a:t>
            </a:r>
            <a:r>
              <a:rPr lang="en-IN" dirty="0" smtClean="0"/>
              <a:t>: Somatic Nervous System</a:t>
            </a:r>
            <a:endParaRPr lang="en-US" dirty="0"/>
          </a:p>
        </p:txBody>
      </p:sp>
      <p:sp>
        <p:nvSpPr>
          <p:cNvPr id="3" name="TextBox 2"/>
          <p:cNvSpPr txBox="1"/>
          <p:nvPr/>
        </p:nvSpPr>
        <p:spPr>
          <a:xfrm>
            <a:off x="2225040" y="6127234"/>
            <a:ext cx="2560320" cy="369332"/>
          </a:xfrm>
          <a:prstGeom prst="rect">
            <a:avLst/>
          </a:prstGeom>
          <a:noFill/>
        </p:spPr>
        <p:txBody>
          <a:bodyPr wrap="square" rtlCol="0">
            <a:spAutoFit/>
          </a:bodyPr>
          <a:lstStyle/>
          <a:p>
            <a:r>
              <a:rPr lang="en-IN" dirty="0" smtClean="0"/>
              <a:t>Source: Google image</a:t>
            </a:r>
            <a:endParaRPr lang="en-US" dirty="0"/>
          </a:p>
        </p:txBody>
      </p:sp>
    </p:spTree>
    <p:extLst>
      <p:ext uri="{BB962C8B-B14F-4D97-AF65-F5344CB8AC3E}">
        <p14:creationId xmlns:p14="http://schemas.microsoft.com/office/powerpoint/2010/main" val="3935381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6" name="Picture 2" descr="Nervous System&#10;Central nervous&#10;system&#10;Peripheral&#10;nervous system&#10;Afferent division&#10;(Sensory)&#10;Efferent division&#10;(Motor)&#10;So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391" y="780585"/>
            <a:ext cx="9590048" cy="53963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058400" y="5397190"/>
            <a:ext cx="1940312" cy="646331"/>
          </a:xfrm>
          <a:prstGeom prst="rect">
            <a:avLst/>
          </a:prstGeom>
          <a:noFill/>
        </p:spPr>
        <p:txBody>
          <a:bodyPr wrap="square" rtlCol="0">
            <a:spAutoFit/>
          </a:bodyPr>
          <a:lstStyle/>
          <a:p>
            <a:r>
              <a:rPr lang="en-IN" dirty="0" smtClean="0"/>
              <a:t>Source: Goole Image</a:t>
            </a:r>
            <a:endParaRPr lang="en-US" dirty="0"/>
          </a:p>
        </p:txBody>
      </p:sp>
    </p:spTree>
    <p:extLst>
      <p:ext uri="{BB962C8B-B14F-4D97-AF65-F5344CB8AC3E}">
        <p14:creationId xmlns:p14="http://schemas.microsoft.com/office/powerpoint/2010/main" val="3041489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Organisation and Function of ANS</a:t>
            </a:r>
            <a:endParaRPr lang="en-US" b="1" dirty="0">
              <a:solidFill>
                <a:srgbClr val="FF0000"/>
              </a:solidFill>
            </a:endParaRPr>
          </a:p>
        </p:txBody>
      </p:sp>
      <p:sp>
        <p:nvSpPr>
          <p:cNvPr id="3" name="Content Placeholder 2"/>
          <p:cNvSpPr>
            <a:spLocks noGrp="1"/>
          </p:cNvSpPr>
          <p:nvPr>
            <p:ph idx="1"/>
          </p:nvPr>
        </p:nvSpPr>
        <p:spPr/>
        <p:txBody>
          <a:bodyPr/>
          <a:lstStyle/>
          <a:p>
            <a:r>
              <a:rPr lang="en-IN" dirty="0" smtClean="0"/>
              <a:t>ANS </a:t>
            </a:r>
            <a:r>
              <a:rPr lang="en-IN" dirty="0" smtClean="0">
                <a:solidFill>
                  <a:srgbClr val="00B050"/>
                </a:solidFill>
              </a:rPr>
              <a:t>functions below the level of consciousness</a:t>
            </a:r>
          </a:p>
          <a:p>
            <a:r>
              <a:rPr lang="en-IN" dirty="0" smtClean="0"/>
              <a:t>Control Visceral functions</a:t>
            </a:r>
          </a:p>
          <a:p>
            <a:r>
              <a:rPr lang="en-IN" dirty="0" smtClean="0"/>
              <a:t>Also called </a:t>
            </a:r>
            <a:r>
              <a:rPr lang="en-IN" dirty="0" smtClean="0">
                <a:solidFill>
                  <a:srgbClr val="00B050"/>
                </a:solidFill>
              </a:rPr>
              <a:t>Visceral, vegetative and involuntary nervous system</a:t>
            </a:r>
          </a:p>
          <a:p>
            <a:r>
              <a:rPr lang="en-IN" dirty="0" smtClean="0"/>
              <a:t>In the periphery its representation consist of </a:t>
            </a:r>
            <a:r>
              <a:rPr lang="en-IN" dirty="0" smtClean="0">
                <a:solidFill>
                  <a:srgbClr val="00B050"/>
                </a:solidFill>
              </a:rPr>
              <a:t>nerves, ganglia and plexuses that provide innervation to visceral tissue</a:t>
            </a:r>
          </a:p>
          <a:p>
            <a:r>
              <a:rPr lang="en-IN" dirty="0" smtClean="0"/>
              <a:t>The </a:t>
            </a:r>
            <a:r>
              <a:rPr lang="en-IN" dirty="0" smtClean="0">
                <a:solidFill>
                  <a:srgbClr val="FF0000"/>
                </a:solidFill>
              </a:rPr>
              <a:t>efferent division of ANS </a:t>
            </a:r>
            <a:r>
              <a:rPr lang="en-IN" dirty="0" smtClean="0"/>
              <a:t>supply </a:t>
            </a:r>
            <a:r>
              <a:rPr lang="en-IN" dirty="0" smtClean="0">
                <a:solidFill>
                  <a:srgbClr val="FF0000"/>
                </a:solidFill>
              </a:rPr>
              <a:t>all innervated structure of body except skeletal muscle</a:t>
            </a:r>
          </a:p>
          <a:p>
            <a:r>
              <a:rPr lang="en-IN" dirty="0" smtClean="0">
                <a:solidFill>
                  <a:srgbClr val="FF0000"/>
                </a:solidFill>
              </a:rPr>
              <a:t>Skeletal muscle is supplied by somatic nerve</a:t>
            </a:r>
          </a:p>
          <a:p>
            <a:endParaRPr lang="en-US" dirty="0"/>
          </a:p>
        </p:txBody>
      </p:sp>
    </p:spTree>
    <p:extLst>
      <p:ext uri="{BB962C8B-B14F-4D97-AF65-F5344CB8AC3E}">
        <p14:creationId xmlns:p14="http://schemas.microsoft.com/office/powerpoint/2010/main" val="1838566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Function of ANS</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lgn="just">
              <a:buNone/>
            </a:pPr>
            <a:r>
              <a:rPr lang="en-US" dirty="0" smtClean="0"/>
              <a:t>•The autonomic nervous system in periphery is a </a:t>
            </a:r>
            <a:r>
              <a:rPr lang="en-US" dirty="0" smtClean="0">
                <a:solidFill>
                  <a:srgbClr val="00B050"/>
                </a:solidFill>
              </a:rPr>
              <a:t>complex of nerve, plexuses and ganglia</a:t>
            </a:r>
            <a:r>
              <a:rPr lang="en-US" dirty="0" smtClean="0"/>
              <a:t> that are organized to modulate </a:t>
            </a:r>
            <a:r>
              <a:rPr lang="en-US" dirty="0" smtClean="0">
                <a:solidFill>
                  <a:srgbClr val="00B050"/>
                </a:solidFill>
              </a:rPr>
              <a:t>the involuntary activity of secretory glands, smooth muscle and visceral organ</a:t>
            </a:r>
          </a:p>
          <a:p>
            <a:pPr marL="0" indent="0" algn="just">
              <a:buNone/>
            </a:pPr>
            <a:r>
              <a:rPr lang="en-US" dirty="0" smtClean="0"/>
              <a:t> • The autonomic nervous system (ANS) is a complex set of neurons that mediate </a:t>
            </a:r>
            <a:r>
              <a:rPr lang="en-US" u="sng" dirty="0" smtClean="0">
                <a:solidFill>
                  <a:srgbClr val="7030A0"/>
                </a:solidFill>
              </a:rPr>
              <a:t>internal homeostasis without conscious intervention or voluntary control.</a:t>
            </a:r>
          </a:p>
          <a:p>
            <a:pPr marL="0" indent="0" algn="just">
              <a:buNone/>
            </a:pPr>
            <a:r>
              <a:rPr lang="en-US" dirty="0" smtClean="0"/>
              <a:t>•</a:t>
            </a:r>
            <a:r>
              <a:rPr lang="en-US" dirty="0" smtClean="0">
                <a:solidFill>
                  <a:srgbClr val="FF0000"/>
                </a:solidFill>
              </a:rPr>
              <a:t>Thus </a:t>
            </a:r>
            <a:r>
              <a:rPr lang="en-US" dirty="0">
                <a:solidFill>
                  <a:srgbClr val="FF0000"/>
                </a:solidFill>
              </a:rPr>
              <a:t>respiration, circulation, digestion, body </a:t>
            </a:r>
            <a:r>
              <a:rPr lang="en-US" dirty="0" smtClean="0">
                <a:solidFill>
                  <a:srgbClr val="FF0000"/>
                </a:solidFill>
              </a:rPr>
              <a:t>temperature, </a:t>
            </a:r>
            <a:r>
              <a:rPr lang="en-US" dirty="0">
                <a:solidFill>
                  <a:srgbClr val="FF0000"/>
                </a:solidFill>
              </a:rPr>
              <a:t>metabolism</a:t>
            </a:r>
            <a:r>
              <a:rPr lang="en-US" dirty="0" smtClean="0">
                <a:solidFill>
                  <a:srgbClr val="FF0000"/>
                </a:solidFill>
              </a:rPr>
              <a:t>, sweating </a:t>
            </a:r>
            <a:r>
              <a:rPr lang="en-US" dirty="0">
                <a:solidFill>
                  <a:srgbClr val="FF0000"/>
                </a:solidFill>
              </a:rPr>
              <a:t>and the secretion of certain endocrine gland are regulated in part or entirely by </a:t>
            </a:r>
            <a:r>
              <a:rPr lang="en-US" dirty="0" smtClean="0">
                <a:solidFill>
                  <a:srgbClr val="FF0000"/>
                </a:solidFill>
              </a:rPr>
              <a:t>ANS.</a:t>
            </a:r>
            <a:endParaRPr lang="en-US" dirty="0">
              <a:solidFill>
                <a:srgbClr val="FF0000"/>
              </a:solidFill>
            </a:endParaRPr>
          </a:p>
          <a:p>
            <a:pPr marL="0" indent="0" algn="just">
              <a:buNone/>
            </a:pPr>
            <a:endParaRPr lang="en-US" dirty="0">
              <a:solidFill>
                <a:srgbClr val="FF0000"/>
              </a:solidFill>
            </a:endParaRPr>
          </a:p>
        </p:txBody>
      </p:sp>
    </p:spTree>
    <p:extLst>
      <p:ext uri="{BB962C8B-B14F-4D97-AF65-F5344CB8AC3E}">
        <p14:creationId xmlns:p14="http://schemas.microsoft.com/office/powerpoint/2010/main" val="3323127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IN" dirty="0" smtClean="0"/>
              <a:t>ANS function </a:t>
            </a:r>
            <a:r>
              <a:rPr lang="en-IN" dirty="0" smtClean="0">
                <a:solidFill>
                  <a:srgbClr val="00B050"/>
                </a:solidFill>
              </a:rPr>
              <a:t>to sustain homeostatic condition</a:t>
            </a:r>
            <a:r>
              <a:rPr lang="en-IN" dirty="0" smtClean="0"/>
              <a:t> </a:t>
            </a:r>
            <a:r>
              <a:rPr lang="en-IN" dirty="0" smtClean="0">
                <a:solidFill>
                  <a:srgbClr val="00B050"/>
                </a:solidFill>
              </a:rPr>
              <a:t>during the period of reduced physical activity and also assist in internal bodily reaction to stressful circumstances.</a:t>
            </a:r>
          </a:p>
          <a:p>
            <a:endParaRPr lang="en-IN" dirty="0" smtClean="0"/>
          </a:p>
          <a:p>
            <a:r>
              <a:rPr lang="en-IN" dirty="0" smtClean="0"/>
              <a:t>In relation </a:t>
            </a:r>
            <a:r>
              <a:rPr lang="en-IN" dirty="0" smtClean="0">
                <a:solidFill>
                  <a:srgbClr val="FF0000"/>
                </a:solidFill>
              </a:rPr>
              <a:t>to clinical Pharmacology the most important components of nervous system are the outflow(efferent) nerve track.</a:t>
            </a:r>
          </a:p>
          <a:p>
            <a:endParaRPr lang="en-IN" dirty="0" smtClean="0"/>
          </a:p>
          <a:p>
            <a:r>
              <a:rPr lang="en-IN" dirty="0" smtClean="0"/>
              <a:t>Efferent nerve tracks supply motor innervation to visceral structures</a:t>
            </a:r>
            <a:endParaRPr lang="en-US" dirty="0"/>
          </a:p>
        </p:txBody>
      </p:sp>
    </p:spTree>
    <p:extLst>
      <p:ext uri="{BB962C8B-B14F-4D97-AF65-F5344CB8AC3E}">
        <p14:creationId xmlns:p14="http://schemas.microsoft.com/office/powerpoint/2010/main" val="2290094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2443</TotalTime>
  <Words>1051</Words>
  <Application>Microsoft Office PowerPoint</Application>
  <PresentationFormat>Widescreen</PresentationFormat>
  <Paragraphs>106</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Century</vt:lpstr>
      <vt:lpstr>Courier New</vt:lpstr>
      <vt:lpstr>Times New Roman</vt:lpstr>
      <vt:lpstr>Wingdings</vt:lpstr>
      <vt:lpstr>Office Theme</vt:lpstr>
      <vt:lpstr>ANS Pharmacology: General Considerations(Part-I)</vt:lpstr>
      <vt:lpstr>PowerPoint Presentation</vt:lpstr>
      <vt:lpstr>PowerPoint Presentation</vt:lpstr>
      <vt:lpstr>Autonomic Nervous System: General considerations</vt:lpstr>
      <vt:lpstr>Nervous system division</vt:lpstr>
      <vt:lpstr>PowerPoint Presentation</vt:lpstr>
      <vt:lpstr>Organisation and Function of ANS</vt:lpstr>
      <vt:lpstr>Function of ANS</vt:lpstr>
      <vt:lpstr>PowerPoint Presentation</vt:lpstr>
      <vt:lpstr>PowerPoint Presentation</vt:lpstr>
      <vt:lpstr>Components of ANS </vt:lpstr>
      <vt:lpstr>PowerPoint Presentation</vt:lpstr>
      <vt:lpstr>Autonomic afferents/Visceral afferent fibers( mostly nonmyelinated)</vt:lpstr>
      <vt:lpstr>Central autonomic connection</vt:lpstr>
      <vt:lpstr>Neurotransmitters of Afferent fibers</vt:lpstr>
      <vt:lpstr>PowerPoint Presentation</vt:lpstr>
      <vt:lpstr>Autonomic Efferent/Visceral Efferent Fibers</vt:lpstr>
      <vt:lpstr>PowerPoint Presentation</vt:lpstr>
      <vt:lpstr>PowerPoint Presentation</vt:lpstr>
      <vt:lpstr>PowerPoint Presentation</vt:lpstr>
      <vt:lpstr>Comparison between Autonomic and Somatic nerve</vt:lpstr>
      <vt:lpstr>Comparison between Autonomic and Somatic nerve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 Pharmacology</dc:title>
  <dc:creator>Rev IND</dc:creator>
  <cp:lastModifiedBy>Rev IND</cp:lastModifiedBy>
  <cp:revision>40</cp:revision>
  <dcterms:created xsi:type="dcterms:W3CDTF">2020-12-05T09:59:26Z</dcterms:created>
  <dcterms:modified xsi:type="dcterms:W3CDTF">2020-12-16T09:04:16Z</dcterms:modified>
</cp:coreProperties>
</file>