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84495-7C50-44D0-B231-70958C5AD0E5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5B97E-3D11-4708-A1CF-3D0D256FB0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43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4298-7D1D-4CD6-81AA-1F2EEC71BC03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99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43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51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50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40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3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6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909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69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25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23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617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2B2D0-7755-4990-9045-D5CBFB6401F6}" type="datetimeFigureOut">
              <a:rPr lang="en-IN" smtClean="0"/>
              <a:pPr/>
              <a:t>25-12-2020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D679-7083-4ADE-AE5F-6A7E136B0A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2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909805"/>
            <a:ext cx="9143999" cy="1752834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Penicillins</a:t>
            </a:r>
            <a:r>
              <a:rPr lang="en-US" sz="5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haroni" pitchFamily="2" charset="-79"/>
              </a:rPr>
              <a:t>Part 1)</a:t>
            </a:r>
            <a:r>
              <a:rPr lang="en-US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105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2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Chemotherapy (VPT-411)</a:t>
            </a:r>
            <a: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  <a:t/>
            </a:r>
            <a:b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</a:br>
            <a:r>
              <a:rPr lang="en-IN" sz="2700" b="1" dirty="0">
                <a:solidFill>
                  <a:srgbClr val="000099"/>
                </a:solidFill>
                <a:latin typeface="Comic Sans MS" panose="030F0702030302020204" pitchFamily="66" charset="0"/>
              </a:rPr>
              <a:t>(</a:t>
            </a:r>
            <a:r>
              <a:rPr lang="en-IN" sz="27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Lecture-10)</a:t>
            </a:r>
            <a:endParaRPr lang="en-IN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3575" y="3984463"/>
            <a:ext cx="8343900" cy="1241822"/>
          </a:xfrm>
        </p:spPr>
        <p:txBody>
          <a:bodyPr>
            <a:noAutofit/>
          </a:bodyPr>
          <a:lstStyle/>
          <a:p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Dr.</a:t>
            </a:r>
            <a:r>
              <a:rPr lang="en-IN" sz="21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Kumari</a:t>
            </a:r>
            <a:r>
              <a:rPr lang="en-IN" sz="21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1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Anjana</a:t>
            </a:r>
            <a:endParaRPr lang="en-IN" sz="21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IN" sz="2100" dirty="0">
                <a:latin typeface="Comic Sans MS" panose="030F0702030302020204" pitchFamily="66" charset="0"/>
              </a:rPr>
              <a:t>Asstt. Professor</a:t>
            </a:r>
          </a:p>
          <a:p>
            <a:r>
              <a:rPr lang="en-IN" sz="2100" dirty="0" err="1">
                <a:latin typeface="Comic Sans MS" panose="030F0702030302020204" pitchFamily="66" charset="0"/>
              </a:rPr>
              <a:t>Deptt</a:t>
            </a:r>
            <a:r>
              <a:rPr lang="en-IN" sz="2100" dirty="0">
                <a:latin typeface="Comic Sans MS" panose="030F0702030302020204" pitchFamily="66" charset="0"/>
              </a:rPr>
              <a:t>. of Veterinary Pharmacology &amp; Toxicology</a:t>
            </a:r>
          </a:p>
          <a:p>
            <a:r>
              <a:rPr lang="en-IN" sz="2100" dirty="0">
                <a:latin typeface="Comic Sans MS" panose="030F0702030302020204" pitchFamily="66" charset="0"/>
              </a:rPr>
              <a:t>Bihar Veterinary College, Bihar Animal Sciences University, Patna</a:t>
            </a:r>
          </a:p>
          <a:p>
            <a:endParaRPr lang="en-IN" sz="21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2249" y="3660020"/>
            <a:ext cx="1091228" cy="987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874" y="3756116"/>
            <a:ext cx="678170" cy="7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Antibacterial spectrum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3" y="1825625"/>
            <a:ext cx="1105193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Benzylpenicillin </a:t>
            </a:r>
            <a:r>
              <a:rPr lang="en-US" dirty="0">
                <a:latin typeface="Comic Sans MS" panose="030F0702030302020204" pitchFamily="66" charset="0"/>
              </a:rPr>
              <a:t>has narrow </a:t>
            </a:r>
            <a:r>
              <a:rPr lang="en-US" sz="2600" dirty="0">
                <a:latin typeface="Comic Sans MS" panose="030F0702030302020204" pitchFamily="66" charset="0"/>
              </a:rPr>
              <a:t>spectrum activity; </a:t>
            </a:r>
            <a:r>
              <a:rPr lang="en-US" sz="2600" dirty="0">
                <a:solidFill>
                  <a:srgbClr val="92D050"/>
                </a:solidFill>
                <a:latin typeface="Comic Sans MS" panose="030F0702030302020204" pitchFamily="66" charset="0"/>
              </a:rPr>
              <a:t>effective against Gram positive organisms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especially against cocci</a:t>
            </a:r>
            <a:r>
              <a:rPr lang="en-US" sz="2600" dirty="0">
                <a:latin typeface="Comic Sans MS" panose="030F0702030302020204" pitchFamily="66" charset="0"/>
              </a:rPr>
              <a:t>, but </a:t>
            </a:r>
            <a:r>
              <a:rPr lang="en-US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not against Gram negative organisms, except, a few. </a:t>
            </a:r>
            <a:endParaRPr lang="en-US" sz="26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r>
              <a:rPr lang="en-US" sz="2600" dirty="0" smtClean="0">
                <a:latin typeface="Comic Sans MS" panose="030F0702030302020204" pitchFamily="66" charset="0"/>
              </a:rPr>
              <a:t>In </a:t>
            </a:r>
            <a:r>
              <a:rPr lang="en-US" sz="2600" dirty="0">
                <a:latin typeface="Comic Sans MS" panose="030F0702030302020204" pitchFamily="66" charset="0"/>
              </a:rPr>
              <a:t>general, viruses, fungi, rickettsiae, </a:t>
            </a:r>
            <a:r>
              <a:rPr lang="en-US" sz="2600" dirty="0" smtClean="0">
                <a:latin typeface="Comic Sans MS" panose="030F0702030302020204" pitchFamily="66" charset="0"/>
              </a:rPr>
              <a:t>Chlamydia, </a:t>
            </a:r>
            <a:r>
              <a:rPr lang="en-US" sz="2600" dirty="0">
                <a:latin typeface="Comic Sans MS" panose="030F0702030302020204" pitchFamily="66" charset="0"/>
              </a:rPr>
              <a:t>acid fast bacilli and majority of Gram negative bacteria are insensitive to </a:t>
            </a:r>
            <a:r>
              <a:rPr lang="en-US" sz="2600" dirty="0" smtClean="0">
                <a:latin typeface="Comic Sans MS" panose="030F0702030302020204" pitchFamily="66" charset="0"/>
              </a:rPr>
              <a:t>penicillin G</a:t>
            </a:r>
            <a:r>
              <a:rPr lang="en-US" sz="2600" dirty="0">
                <a:latin typeface="Comic Sans MS" panose="030F0702030302020204" pitchFamily="66" charset="0"/>
              </a:rPr>
              <a:t>. </a:t>
            </a:r>
            <a:endParaRPr lang="en-US" sz="2600" dirty="0" smtClean="0">
              <a:latin typeface="Comic Sans MS" panose="030F0702030302020204" pitchFamily="66" charset="0"/>
            </a:endParaRPr>
          </a:p>
          <a:p>
            <a:r>
              <a:rPr lang="en-US" sz="2600" dirty="0" smtClean="0">
                <a:latin typeface="Comic Sans MS" panose="030F0702030302020204" pitchFamily="66" charset="0"/>
              </a:rPr>
              <a:t>It </a:t>
            </a:r>
            <a:r>
              <a:rPr lang="en-US" sz="2600" dirty="0">
                <a:latin typeface="Comic Sans MS" panose="030F0702030302020204" pitchFamily="66" charset="0"/>
              </a:rPr>
              <a:t>is bactericidal at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0.5 U/ml </a:t>
            </a:r>
            <a:r>
              <a:rPr lang="en-US" sz="2600" dirty="0">
                <a:latin typeface="Comic Sans MS" panose="030F0702030302020204" pitchFamily="66" charset="0"/>
              </a:rPr>
              <a:t>concentration</a:t>
            </a:r>
            <a:r>
              <a:rPr lang="en-US" sz="2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Its </a:t>
            </a:r>
            <a:r>
              <a:rPr lang="en-US" sz="2600" dirty="0">
                <a:latin typeface="Comic Sans MS" panose="030F0702030302020204" pitchFamily="66" charset="0"/>
              </a:rPr>
              <a:t>action is unaltered by blood, pus or tissue breakdown </a:t>
            </a:r>
            <a:r>
              <a:rPr lang="en-US" sz="2600" dirty="0" smtClean="0">
                <a:latin typeface="Comic Sans MS" panose="030F0702030302020204" pitchFamily="66" charset="0"/>
              </a:rPr>
              <a:t>products.</a:t>
            </a: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r>
              <a:rPr lang="en-US" sz="2600" dirty="0" smtClean="0">
                <a:latin typeface="Comic Sans MS" panose="030F0702030302020204" pitchFamily="66" charset="0"/>
              </a:rPr>
              <a:t>The </a:t>
            </a:r>
            <a:r>
              <a:rPr lang="en-US" sz="2600" dirty="0">
                <a:latin typeface="Comic Sans MS" panose="030F0702030302020204" pitchFamily="66" charset="0"/>
              </a:rPr>
              <a:t>extended spectrum penicillins are active against both Gram positive and Gram negative organisms.</a:t>
            </a:r>
            <a:endParaRPr lang="en-IN" sz="2600" dirty="0">
              <a:latin typeface="Comic Sans MS" panose="030F0702030302020204" pitchFamily="6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425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38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Classification </a:t>
            </a:r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of </a:t>
            </a:r>
            <a:r>
              <a:rPr 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penicillins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508"/>
            <a:ext cx="10515600" cy="538968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1.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penicillins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dirty="0">
                <a:latin typeface="Comic Sans MS" panose="030F0702030302020204" pitchFamily="66" charset="0"/>
              </a:rPr>
              <a:t>Penicillin G 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0"/>
            <a:r>
              <a:rPr lang="en-US" dirty="0" smtClean="0">
                <a:latin typeface="Comic Sans MS" panose="030F0702030302020204" pitchFamily="66" charset="0"/>
              </a:rPr>
              <a:t>Repository </a:t>
            </a:r>
            <a:r>
              <a:rPr lang="en-US" dirty="0">
                <a:latin typeface="Comic Sans MS" panose="030F0702030302020204" pitchFamily="66" charset="0"/>
              </a:rPr>
              <a:t>Penicillins or Sparingly soluble organic salts of penicillin G: </a:t>
            </a:r>
            <a:endParaRPr lang="en-IN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</a:t>
            </a:r>
            <a:r>
              <a:rPr lang="en-US" dirty="0" err="1" smtClean="0">
                <a:latin typeface="Comic Sans MS" panose="030F0702030302020204" pitchFamily="66" charset="0"/>
              </a:rPr>
              <a:t>Procain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penicillin </a:t>
            </a:r>
            <a:r>
              <a:rPr lang="en-US" dirty="0" smtClean="0">
                <a:latin typeface="Comic Sans MS" panose="030F0702030302020204" pitchFamily="66" charset="0"/>
              </a:rPr>
              <a:t>G</a:t>
            </a:r>
          </a:p>
          <a:p>
            <a:pPr marL="0" lv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err="1" smtClean="0">
                <a:latin typeface="Comic Sans MS" panose="030F0702030302020204" pitchFamily="66" charset="0"/>
              </a:rPr>
              <a:t>Benzathine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penicillin </a:t>
            </a:r>
            <a:r>
              <a:rPr lang="en-US" dirty="0" smtClean="0">
                <a:latin typeface="Comic Sans MS" panose="030F0702030302020204" pitchFamily="66" charset="0"/>
              </a:rPr>
              <a:t>G</a:t>
            </a:r>
          </a:p>
          <a:p>
            <a:pPr marL="0" lv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2.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Semisynthetic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penicillin: 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) Acid-stable penicillin’s</a:t>
            </a: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err="1">
                <a:latin typeface="Comic Sans MS" panose="030F0702030302020204" pitchFamily="66" charset="0"/>
              </a:rPr>
              <a:t>Phenoxymethyl</a:t>
            </a:r>
            <a:r>
              <a:rPr lang="en-US" dirty="0">
                <a:latin typeface="Comic Sans MS" panose="030F0702030302020204" pitchFamily="66" charset="0"/>
              </a:rPr>
              <a:t> penicillin (penicillin v) </a:t>
            </a:r>
            <a:endParaRPr lang="en-IN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ii) </a:t>
            </a:r>
            <a:r>
              <a:rPr lang="en-US" dirty="0" err="1">
                <a:latin typeface="Comic Sans MS" panose="030F0702030302020204" pitchFamily="66" charset="0"/>
              </a:rPr>
              <a:t>Phenoxyethyl</a:t>
            </a:r>
            <a:r>
              <a:rPr lang="en-US" dirty="0">
                <a:latin typeface="Comic Sans MS" panose="030F0702030302020204" pitchFamily="66" charset="0"/>
              </a:rPr>
              <a:t> penicillin (</a:t>
            </a:r>
            <a:r>
              <a:rPr lang="en-US" dirty="0" err="1">
                <a:latin typeface="Comic Sans MS" panose="030F0702030302020204" pitchFamily="66" charset="0"/>
              </a:rPr>
              <a:t>Phenethicillin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IN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b) </a:t>
            </a:r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Penicillinase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-resistant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penicillins : </a:t>
            </a: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Acid </a:t>
            </a:r>
            <a:r>
              <a:rPr lang="en-US" dirty="0">
                <a:latin typeface="Comic Sans MS" panose="030F0702030302020204" pitchFamily="66" charset="0"/>
              </a:rPr>
              <a:t>labile penicillins:  Methicillin, </a:t>
            </a:r>
            <a:r>
              <a:rPr lang="en-US" dirty="0" err="1">
                <a:latin typeface="Comic Sans MS" panose="030F0702030302020204" pitchFamily="66" charset="0"/>
              </a:rPr>
              <a:t>nafcillin</a:t>
            </a:r>
            <a:endParaRPr lang="en-IN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Acid </a:t>
            </a:r>
            <a:r>
              <a:rPr lang="en-US" dirty="0">
                <a:latin typeface="Comic Sans MS" panose="030F0702030302020204" pitchFamily="66" charset="0"/>
              </a:rPr>
              <a:t>resistant penicillins: (</a:t>
            </a:r>
            <a:r>
              <a:rPr lang="en-US" dirty="0" err="1">
                <a:latin typeface="Comic Sans MS" panose="030F0702030302020204" pitchFamily="66" charset="0"/>
              </a:rPr>
              <a:t>Oxacillin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cloxacillin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dicloxacillin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flucoxacillin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3.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Extended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spectrum penicillins: These are not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Penicillinase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-resistant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en-IN" dirty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Amino 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penicillins</a:t>
            </a:r>
            <a:r>
              <a:rPr lang="en-US" dirty="0">
                <a:latin typeface="Comic Sans MS" panose="030F0702030302020204" pitchFamily="66" charset="0"/>
              </a:rPr>
              <a:t>:  Ampicillin, amoxicillin, and </a:t>
            </a:r>
            <a:r>
              <a:rPr lang="en-US" dirty="0" err="1" smtClean="0">
                <a:latin typeface="Comic Sans MS" panose="030F0702030302020204" pitchFamily="66" charset="0"/>
              </a:rPr>
              <a:t>hetacillin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Carboxypenicillin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en-US" dirty="0" err="1">
                <a:latin typeface="Comic Sans MS" panose="030F0702030302020204" pitchFamily="66" charset="0"/>
              </a:rPr>
              <a:t>Carbenicillin</a:t>
            </a:r>
            <a:r>
              <a:rPr lang="en-US" dirty="0">
                <a:latin typeface="Comic Sans MS" panose="030F0702030302020204" pitchFamily="66" charset="0"/>
              </a:rPr>
              <a:t> and </a:t>
            </a:r>
            <a:r>
              <a:rPr lang="en-US" dirty="0" smtClean="0">
                <a:latin typeface="Comic Sans MS" panose="030F0702030302020204" pitchFamily="66" charset="0"/>
              </a:rPr>
              <a:t>ticarcillin</a:t>
            </a:r>
          </a:p>
          <a:p>
            <a:r>
              <a:rPr lang="en-US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Ureidopenicillins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 : </a:t>
            </a:r>
            <a:r>
              <a:rPr lang="en-US" dirty="0" err="1">
                <a:latin typeface="Comic Sans MS" panose="030F0702030302020204" pitchFamily="66" charset="0"/>
              </a:rPr>
              <a:t>Azlocillin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Mezlocillin</a:t>
            </a:r>
            <a:r>
              <a:rPr lang="en-US" dirty="0">
                <a:latin typeface="Comic Sans MS" panose="030F0702030302020204" pitchFamily="66" charset="0"/>
              </a:rPr>
              <a:t>, and Piperacillin</a:t>
            </a:r>
            <a:endParaRPr lang="en-IN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3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6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Mechanism of action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29862"/>
            <a:ext cx="6617678" cy="507538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All β-lactam antibiotics interfere with the synthesis of bacterial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cell wall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bacteria synthesize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UDP-N-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acetylmuramic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acid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pentapeptide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 called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park nucleotide</a:t>
            </a:r>
            <a:r>
              <a:rPr lang="en-US" b="1" dirty="0">
                <a:latin typeface="Comic Sans MS" panose="030F0702030302020204" pitchFamily="66" charset="0"/>
              </a:rPr>
              <a:t>’</a:t>
            </a:r>
            <a:r>
              <a:rPr lang="en-US" dirty="0">
                <a:latin typeface="Comic Sans MS" panose="030F0702030302020204" pitchFamily="66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UDP-N-acetyl glucosamine. 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peptidoglycan residues are linked together forming long strands and UDP is split off.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final step is cleavage of the terminal D-alanine of the peptide chains by </a:t>
            </a:r>
            <a:r>
              <a:rPr lang="en-US" dirty="0" err="1">
                <a:latin typeface="Comic Sans MS" panose="030F0702030302020204" pitchFamily="66" charset="0"/>
              </a:rPr>
              <a:t>transpeptidases</a:t>
            </a:r>
            <a:r>
              <a:rPr lang="en-US" dirty="0">
                <a:latin typeface="Comic Sans MS" panose="030F0702030302020204" pitchFamily="66" charset="0"/>
              </a:rPr>
              <a:t>; the energy so released is utilized for establishment of cross linkages between peptide chains of the neighboring strands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This </a:t>
            </a:r>
            <a:r>
              <a:rPr lang="en-US" dirty="0">
                <a:latin typeface="Comic Sans MS" panose="030F0702030302020204" pitchFamily="66" charset="0"/>
              </a:rPr>
              <a:t>cross linking provides stability and rigidity to the cell wall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The β-lactam antibiotics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inhibit the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transpeptidases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so that cross linking does not take place.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8047" y="1307841"/>
            <a:ext cx="3873500" cy="4772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9337" y="6220499"/>
            <a:ext cx="3752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Source: </a:t>
            </a:r>
            <a:r>
              <a:rPr lang="en-GB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Essential of Medical </a:t>
            </a:r>
            <a:r>
              <a:rPr lang="en-GB" sz="1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Pharmacology</a:t>
            </a:r>
            <a:endParaRPr lang="en-GB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When susceptible bacteria divide in the presence of a β-lactam antibiotic-cell wall deficient (CWD) forms are produced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Because the interior of the bacterium is hyperosmotic, the CWD forms swell and burst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bacterial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lysis. 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how β-lactam antibiotics exert bactericidal action. 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Under certain conditions and in case of certain organisms, bizarre shaped or </a:t>
            </a:r>
            <a: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filamentous forms, </a:t>
            </a:r>
            <a:r>
              <a:rPr lang="en-US" dirty="0">
                <a:latin typeface="Comic Sans MS" panose="030F0702030302020204" pitchFamily="66" charset="0"/>
              </a:rPr>
              <a:t>which are incapable of multiplying, result.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Grown </a:t>
            </a:r>
            <a:r>
              <a:rPr lang="en-US" dirty="0">
                <a:latin typeface="Comic Sans MS" panose="030F0702030302020204" pitchFamily="66" charset="0"/>
              </a:rPr>
              <a:t>in hyperosmotic medium, globular ‘</a:t>
            </a:r>
            <a: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giant’ forms or protoplasts are produced</a:t>
            </a: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Lytic effect of these antibiotics may also be due to depression of some 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bacterial autolysins </a:t>
            </a:r>
            <a:r>
              <a:rPr lang="en-US" dirty="0">
                <a:latin typeface="Comic Sans MS" panose="030F0702030302020204" pitchFamily="66" charset="0"/>
              </a:rPr>
              <a:t>which normally function during cell division.</a:t>
            </a:r>
            <a:endParaRPr lang="en-IN" dirty="0">
              <a:latin typeface="Comic Sans MS" panose="030F0702030302020204" pitchFamily="66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315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3721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Salient features related with MOA</a:t>
            </a:r>
            <a:endParaRPr lang="en-I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1069"/>
            <a:ext cx="5181600" cy="47918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r>
              <a:rPr lang="en-US" sz="2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enicillin </a:t>
            </a: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binding proteins</a:t>
            </a:r>
          </a:p>
          <a:p>
            <a:pPr algn="just"/>
            <a:r>
              <a:rPr lang="en-US" sz="2600" dirty="0" smtClean="0">
                <a:latin typeface="Comic Sans MS" panose="030F0702030302020204" pitchFamily="66" charset="0"/>
              </a:rPr>
              <a:t>These </a:t>
            </a:r>
            <a:r>
              <a:rPr lang="en-US" sz="2600" dirty="0">
                <a:latin typeface="Comic Sans MS" panose="030F0702030302020204" pitchFamily="66" charset="0"/>
              </a:rPr>
              <a:t>enzymes and related proteins constitute the penicillin binding proteins </a:t>
            </a:r>
            <a:r>
              <a:rPr lang="en-US" sz="2600" dirty="0">
                <a:solidFill>
                  <a:srgbClr val="92D050"/>
                </a:solidFill>
                <a:latin typeface="Comic Sans MS" panose="030F0702030302020204" pitchFamily="66" charset="0"/>
              </a:rPr>
              <a:t>(PBPs) which have been located in the bacterial cell membrane</a:t>
            </a:r>
            <a:r>
              <a:rPr lang="en-US" sz="26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algn="just"/>
            <a:r>
              <a:rPr lang="en-US" sz="2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Each </a:t>
            </a:r>
            <a:r>
              <a:rPr lang="en-US" sz="2600" dirty="0">
                <a:solidFill>
                  <a:srgbClr val="FFC000"/>
                </a:solidFill>
                <a:latin typeface="Comic Sans MS" panose="030F0702030302020204" pitchFamily="66" charset="0"/>
              </a:rPr>
              <a:t>organism has several PBP</a:t>
            </a:r>
            <a:r>
              <a:rPr lang="en-US" sz="2600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en-US" sz="2600" dirty="0">
                <a:solidFill>
                  <a:srgbClr val="FFC000"/>
                </a:solidFill>
                <a:latin typeface="Comic Sans MS" panose="030F0702030302020204" pitchFamily="66" charset="0"/>
              </a:rPr>
              <a:t> and PBP</a:t>
            </a:r>
            <a:r>
              <a:rPr lang="en-US" sz="2600" baseline="-25000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en-US" sz="26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2600" dirty="0">
                <a:latin typeface="Comic Sans MS" panose="030F0702030302020204" pitchFamily="66" charset="0"/>
              </a:rPr>
              <a:t>obtained from different species differ in their affinity towards different β-lactam antibiotics. </a:t>
            </a: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algn="just"/>
            <a:r>
              <a:rPr lang="en-US" sz="2600" dirty="0" smtClean="0">
                <a:latin typeface="Comic Sans MS" panose="030F0702030302020204" pitchFamily="66" charset="0"/>
              </a:rPr>
              <a:t>This fact probably </a:t>
            </a:r>
            <a:r>
              <a:rPr lang="en-US" sz="2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explains their differing sensitivity </a:t>
            </a:r>
            <a:r>
              <a:rPr lang="en-US" sz="2600" dirty="0" smtClean="0">
                <a:latin typeface="Comic Sans MS" panose="030F0702030302020204" pitchFamily="66" charset="0"/>
              </a:rPr>
              <a:t>to the various β-lactam antibiotics.</a:t>
            </a:r>
            <a:endParaRPr lang="en-IN" sz="2600" dirty="0" smtClean="0">
              <a:latin typeface="Comic Sans MS" panose="030F0702030302020204" pitchFamily="66" charset="0"/>
            </a:endParaRPr>
          </a:p>
          <a:p>
            <a:endParaRPr lang="en-IN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1500"/>
            <a:ext cx="5384800" cy="4064000"/>
          </a:xfrm>
        </p:spPr>
      </p:pic>
    </p:spTree>
    <p:extLst>
      <p:ext uri="{BB962C8B-B14F-4D97-AF65-F5344CB8AC3E}">
        <p14:creationId xmlns:p14="http://schemas.microsoft.com/office/powerpoint/2010/main" val="74018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1900"/>
            <a:ext cx="10972800" cy="50927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Rapid cell wall synthesis occurs the organisms are actively multiplying;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β-lactam antibiotics are more lethal in this phase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peptidoglycan cell wall is unique to bacteria. </a:t>
            </a:r>
            <a:r>
              <a:rPr lang="en-US" dirty="0" smtClean="0">
                <a:latin typeface="Comic Sans MS" panose="030F0702030302020204" pitchFamily="66" charset="0"/>
              </a:rPr>
              <a:t>No </a:t>
            </a:r>
            <a:r>
              <a:rPr lang="en-US" dirty="0">
                <a:latin typeface="Comic Sans MS" panose="030F0702030302020204" pitchFamily="66" charset="0"/>
              </a:rPr>
              <a:t>such substance is synthesized (particularly, D-alanine is not utilized) by higher animals. This is why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penicillin is practically nontoxic to man and animals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Ampicillin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can penetrate Gram negative bacterial cell wall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Blood, pus, and tissue fluids do not interfere </a:t>
            </a:r>
            <a:r>
              <a:rPr lang="en-US" dirty="0">
                <a:latin typeface="Comic Sans MS" panose="030F0702030302020204" pitchFamily="66" charset="0"/>
              </a:rPr>
              <a:t>with the antibacterial action of β-lactam antibiotics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The hypersensitive reaction of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penicillin- </a:t>
            </a: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degradation products of penicillin which combine with host protein to act as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hapten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and become antigenic. 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73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5188"/>
            <a:ext cx="10972800" cy="75641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Cell wall of Gram positive bacteria and Gram negative bacteria </a:t>
            </a:r>
            <a:endParaRPr lang="en-IN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040"/>
            <a:ext cx="5181600" cy="4610345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Comic Sans MS" panose="030F0702030302020204" pitchFamily="66" charset="0"/>
              </a:rPr>
              <a:t>Penicillin G is ineffective against Gram negative bacteria as it cannot penetrate their cell wall which contains an extra lipopolysaccharide layer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In gram-positive bacteria, </a:t>
            </a:r>
            <a:r>
              <a:rPr lang="en-US" sz="2000" dirty="0">
                <a:latin typeface="Comic Sans MS" panose="030F0702030302020204" pitchFamily="66" charset="0"/>
              </a:rPr>
              <a:t>the cell wall is almost entirely made of peptidoglycan, which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is &gt;50 layers thick </a:t>
            </a:r>
            <a:r>
              <a:rPr lang="en-US" sz="2000" dirty="0">
                <a:latin typeface="Comic Sans MS" panose="030F0702030302020204" pitchFamily="66" charset="0"/>
              </a:rPr>
              <a:t>and extensively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cross linked, </a:t>
            </a:r>
            <a:r>
              <a:rPr lang="en-US" sz="2000" dirty="0">
                <a:latin typeface="Comic Sans MS" panose="030F0702030302020204" pitchFamily="66" charset="0"/>
              </a:rPr>
              <a:t>so that it may be regarded as a single giant </a:t>
            </a:r>
            <a:r>
              <a:rPr lang="en-US" sz="2000" dirty="0" err="1">
                <a:latin typeface="Comic Sans MS" panose="030F0702030302020204" pitchFamily="66" charset="0"/>
              </a:rPr>
              <a:t>mucopeptide</a:t>
            </a:r>
            <a:r>
              <a:rPr lang="en-US" sz="2000" dirty="0">
                <a:latin typeface="Comic Sans MS" panose="030F0702030302020204" pitchFamily="66" charset="0"/>
              </a:rPr>
              <a:t> molecule. </a:t>
            </a:r>
            <a:endParaRPr lang="en-US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978270"/>
            <a:ext cx="5334000" cy="2908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1792" y="5537199"/>
            <a:ext cx="10151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gram-negative bacteria, </a:t>
            </a:r>
            <a:r>
              <a:rPr lang="en-US" sz="2000" dirty="0" smtClean="0">
                <a:latin typeface="Comic Sans MS" panose="030F0702030302020204" pitchFamily="66" charset="0"/>
              </a:rPr>
              <a:t>it consists of alternating layers of lipoprotein and </a:t>
            </a:r>
            <a:r>
              <a:rPr lang="en-US" sz="2000" dirty="0" err="1" smtClean="0">
                <a:latin typeface="Comic Sans MS" panose="030F0702030302020204" pitchFamily="66" charset="0"/>
              </a:rPr>
              <a:t>peptidoglycan</a:t>
            </a:r>
            <a:r>
              <a:rPr lang="en-US" sz="2000" dirty="0" smtClean="0">
                <a:latin typeface="Comic Sans MS" panose="030F0702030302020204" pitchFamily="66" charset="0"/>
              </a:rPr>
              <a:t> (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 layer 1-2 molecule thick with little cross linking).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0600" y="4916093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Source  : Google image </a:t>
            </a:r>
            <a:endParaRPr lang="en-IN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0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Summary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Penicillin discovered by </a:t>
            </a:r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Sir Alexander Fleming.</a:t>
            </a:r>
          </a:p>
          <a:p>
            <a:r>
              <a:rPr lang="en-GB" dirty="0" smtClean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Alexander Fleming,</a:t>
            </a:r>
            <a:r>
              <a:rPr lang="en-GB" dirty="0" smtClean="0">
                <a:latin typeface="Comic Sans MS" pitchFamily="66" charset="0"/>
                <a:cs typeface="Arial" panose="020B0604020202020204" pitchFamily="34" charset="0"/>
              </a:rPr>
              <a:t> Ernst B. Chain and Howard Florey – Awarded Nobel Prize.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Comic Sans MS" panose="030F0702030302020204" pitchFamily="66" charset="0"/>
              </a:rPr>
              <a:t>All β-</a:t>
            </a:r>
            <a:r>
              <a:rPr lang="en-US" dirty="0" err="1" smtClean="0">
                <a:latin typeface="Comic Sans MS" panose="030F0702030302020204" pitchFamily="66" charset="0"/>
              </a:rPr>
              <a:t>lactam</a:t>
            </a:r>
            <a:r>
              <a:rPr lang="en-US" dirty="0" smtClean="0">
                <a:latin typeface="Comic Sans MS" panose="030F0702030302020204" pitchFamily="66" charset="0"/>
              </a:rPr>
              <a:t> antibiotics interfere with the synthesis of bacterial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cell wall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ew larger image of Pro-Pen-G Injectable for Cattle, Sheep, Swine and Hor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31" y="1795661"/>
            <a:ext cx="65503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9993" y="3048000"/>
            <a:ext cx="3306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68656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Content of the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057400"/>
            <a:ext cx="8382000" cy="4356100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Beta-Lactam Antibiotics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cs typeface="Aharoni" pitchFamily="2" charset="-79"/>
            </a:endParaRPr>
          </a:p>
          <a:p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Penicillins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Introduction,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Hitory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chemistry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endParaRPr lang="en-US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classification</a:t>
            </a:r>
          </a:p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spectrum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MOA of Penicillins</a:t>
            </a:r>
            <a:endParaRPr lang="en-IN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6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88188"/>
            <a:ext cx="10972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Beta-Lactam Antibiotics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49670"/>
            <a:ext cx="10881946" cy="510833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Beta-lactam </a:t>
            </a:r>
            <a:r>
              <a:rPr lang="en-US" dirty="0">
                <a:latin typeface="Comic Sans MS" panose="030F0702030302020204" pitchFamily="66" charset="0"/>
              </a:rPr>
              <a:t>antibiotics constitute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one of the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most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commonly prescribed drug classes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IN" dirty="0">
                <a:latin typeface="Comic Sans MS" panose="030F0702030302020204" pitchFamily="66" charset="0"/>
              </a:rPr>
              <a:t>with numerous clinical indications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These </a:t>
            </a:r>
            <a:r>
              <a:rPr lang="en-US" dirty="0">
                <a:latin typeface="Comic Sans MS" panose="030F0702030302020204" pitchFamily="66" charset="0"/>
              </a:rPr>
              <a:t>antibiotics have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 beta-lactam ring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as the essential antibacterial component in their chemical structure. </a:t>
            </a:r>
            <a:endParaRPr lang="en-US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antibiotics under this group consist of: </a:t>
            </a:r>
            <a:endParaRPr lang="en-IN" dirty="0">
              <a:latin typeface="Comic Sans MS" panose="030F0702030302020204" pitchFamily="66" charset="0"/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Penicillins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ephalosporins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ephamycins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onobactams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and </a:t>
            </a: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arbapenems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5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Penicillins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711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sz="2400" dirty="0">
                <a:latin typeface="Comic Sans MS" panose="030F0702030302020204" pitchFamily="66" charset="0"/>
              </a:rPr>
              <a:t>penicillins are a large group of naturally occurring and semi-synthetic antibiotics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  </a:t>
            </a:r>
            <a:endParaRPr lang="en-IN" sz="2400" dirty="0">
              <a:latin typeface="Comic Sans MS" panose="030F0702030302020204" pitchFamily="66" charset="0"/>
            </a:endParaRPr>
          </a:p>
          <a:p>
            <a:pPr algn="just"/>
            <a:r>
              <a:rPr lang="en-US" sz="2400" dirty="0">
                <a:latin typeface="Comic Sans MS" panose="030F0702030302020204" pitchFamily="66" charset="0"/>
              </a:rPr>
              <a:t>It was discovered by </a:t>
            </a:r>
            <a:r>
              <a:rPr lang="en-US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Sir Alexander Fleming</a:t>
            </a: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in the filtrate of culture medium of mold </a:t>
            </a:r>
            <a:r>
              <a:rPr lang="en-US" sz="2400" i="1" dirty="0" err="1">
                <a:latin typeface="Comic Sans MS" panose="030F0702030302020204" pitchFamily="66" charset="0"/>
              </a:rPr>
              <a:t>Penicillium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notatum</a:t>
            </a:r>
            <a:r>
              <a:rPr lang="en-US" sz="2400" dirty="0">
                <a:latin typeface="Comic Sans MS" panose="030F0702030302020204" pitchFamily="66" charset="0"/>
              </a:rPr>
              <a:t>  having bacterial action on </a:t>
            </a:r>
            <a:r>
              <a:rPr lang="en-US" sz="2400" i="1" dirty="0">
                <a:latin typeface="Comic Sans MS" panose="030F0702030302020204" pitchFamily="66" charset="0"/>
              </a:rPr>
              <a:t>Staphylococcal </a:t>
            </a:r>
            <a:r>
              <a:rPr lang="en-US" sz="2400" dirty="0">
                <a:latin typeface="Comic Sans MS" panose="030F0702030302020204" pitchFamily="66" charset="0"/>
              </a:rPr>
              <a:t>in 1929.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sz="2400" dirty="0">
              <a:latin typeface="Comic Sans MS" panose="030F0702030302020204" pitchFamily="66" charset="0"/>
            </a:endParaRPr>
          </a:p>
          <a:p>
            <a:pPr algn="just"/>
            <a:r>
              <a:rPr lang="en-US" sz="2400" i="1" dirty="0">
                <a:solidFill>
                  <a:srgbClr val="00B0F0"/>
                </a:solidFill>
                <a:latin typeface="Comic Sans MS" panose="030F0702030302020204" pitchFamily="66" charset="0"/>
              </a:rPr>
              <a:t>P. </a:t>
            </a:r>
            <a:r>
              <a:rPr lang="en-US" sz="2400" i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Chrysogenum</a:t>
            </a:r>
            <a:r>
              <a:rPr lang="en-US" sz="2400" i="1" dirty="0">
                <a:latin typeface="Comic Sans MS" panose="030F0702030302020204" pitchFamily="66" charset="0"/>
              </a:rPr>
              <a:t>, </a:t>
            </a:r>
            <a:r>
              <a:rPr lang="en-US" sz="2400" dirty="0">
                <a:latin typeface="Comic Sans MS" panose="030F0702030302020204" pitchFamily="66" charset="0"/>
              </a:rPr>
              <a:t>a mutant of </a:t>
            </a:r>
            <a:r>
              <a:rPr lang="en-US" sz="2400" b="1" i="1" dirty="0">
                <a:latin typeface="Comic Sans MS" panose="030F0702030302020204" pitchFamily="66" charset="0"/>
              </a:rPr>
              <a:t>P. </a:t>
            </a:r>
            <a:r>
              <a:rPr lang="en-US" sz="2400" b="1" i="1" dirty="0" err="1">
                <a:latin typeface="Comic Sans MS" panose="030F0702030302020204" pitchFamily="66" charset="0"/>
              </a:rPr>
              <a:t>notatum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is presently used for commercial production</a:t>
            </a:r>
            <a:r>
              <a:rPr lang="en-US" sz="2400" dirty="0">
                <a:latin typeface="Comic Sans MS" panose="030F0702030302020204" pitchFamily="66" charset="0"/>
              </a:rPr>
              <a:t> of the antibiotic.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sz="2400" dirty="0">
              <a:latin typeface="Comic Sans MS" panose="030F0702030302020204" pitchFamily="66" charset="0"/>
            </a:endParaRPr>
          </a:p>
          <a:p>
            <a:pPr algn="just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Penicillin was the first antibiotic to be used clinically in </a:t>
            </a:r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1941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  <a:endParaRPr lang="en-IN" sz="2400" dirty="0">
              <a:latin typeface="Comic Sans MS" panose="030F0702030302020204" pitchFamily="66" charset="0"/>
            </a:endParaRPr>
          </a:p>
          <a:p>
            <a:endParaRPr lang="en-IN" dirty="0"/>
          </a:p>
        </p:txBody>
      </p:sp>
      <p:sp>
        <p:nvSpPr>
          <p:cNvPr id="4" name="5-Point Star 3"/>
          <p:cNvSpPr/>
          <p:nvPr/>
        </p:nvSpPr>
        <p:spPr>
          <a:xfrm>
            <a:off x="949570" y="4193930"/>
            <a:ext cx="246185" cy="2461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48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87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Discovery of </a:t>
            </a:r>
            <a:r>
              <a:rPr lang="en-GB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Penicillin (</a:t>
            </a: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First beta- lactam drug)</a:t>
            </a:r>
            <a:endParaRPr lang="en-IN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Science and Society Who owns antibiotics? | Morning St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638300"/>
            <a:ext cx="54991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6970" y="1587500"/>
            <a:ext cx="535183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B3835"/>
                </a:solidFill>
                <a:latin typeface="Comic Sans MS" pitchFamily="66" charset="0"/>
                <a:cs typeface="Arial" panose="020B0604020202020204" pitchFamily="34" charset="0"/>
              </a:rPr>
              <a:t>Penicillin is the </a:t>
            </a:r>
            <a:r>
              <a:rPr lang="en-GB" sz="2000" dirty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first natural antibiotic discovered by Alexander Fleming in </a:t>
            </a:r>
            <a:r>
              <a:rPr lang="en-GB" sz="2000" dirty="0" smtClean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1928.</a:t>
            </a:r>
          </a:p>
          <a:p>
            <a:pPr marL="285750" indent="-285750" algn="just"/>
            <a:endParaRPr lang="en-GB" sz="2000" dirty="0" smtClean="0">
              <a:solidFill>
                <a:srgbClr val="00B0F0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itchFamily="66" charset="0"/>
                <a:cs typeface="Arial" panose="020B0604020202020204" pitchFamily="34" charset="0"/>
              </a:rPr>
              <a:t>While </a:t>
            </a:r>
            <a:r>
              <a:rPr lang="en-GB" sz="2000" dirty="0">
                <a:latin typeface="Comic Sans MS" pitchFamily="66" charset="0"/>
                <a:cs typeface="Arial" panose="020B0604020202020204" pitchFamily="34" charset="0"/>
              </a:rPr>
              <a:t>working in his lab, trying to kill a deadly bacteria</a:t>
            </a:r>
            <a:r>
              <a:rPr lang="en-GB" sz="2000" dirty="0" smtClean="0">
                <a:latin typeface="Comic Sans MS" pitchFamily="66" charset="0"/>
                <a:cs typeface="Arial" panose="020B0604020202020204" pitchFamily="34" charset="0"/>
              </a:rPr>
              <a:t>, he </a:t>
            </a:r>
            <a:r>
              <a:rPr lang="en-GB" sz="2000" dirty="0">
                <a:latin typeface="Comic Sans MS" pitchFamily="66" charset="0"/>
                <a:cs typeface="Arial" panose="020B0604020202020204" pitchFamily="34" charset="0"/>
              </a:rPr>
              <a:t>noticed a blue </a:t>
            </a:r>
            <a:r>
              <a:rPr lang="en-GB" sz="2000" dirty="0" err="1">
                <a:latin typeface="Comic Sans MS" pitchFamily="66" charset="0"/>
                <a:cs typeface="Arial" panose="020B0604020202020204" pitchFamily="34" charset="0"/>
              </a:rPr>
              <a:t>mold</a:t>
            </a:r>
            <a:r>
              <a:rPr lang="en-GB" sz="2000" dirty="0">
                <a:latin typeface="Comic Sans MS" pitchFamily="66" charset="0"/>
                <a:cs typeface="Arial" panose="020B0604020202020204" pitchFamily="34" charset="0"/>
              </a:rPr>
              <a:t> growing on the </a:t>
            </a:r>
            <a:r>
              <a:rPr lang="en-GB" sz="2000" dirty="0" smtClean="0">
                <a:latin typeface="Comic Sans MS" pitchFamily="66" charset="0"/>
                <a:cs typeface="Arial" panose="020B0604020202020204" pitchFamily="34" charset="0"/>
              </a:rPr>
              <a:t>dish. </a:t>
            </a:r>
          </a:p>
          <a:p>
            <a:pPr marL="285750" indent="-285750" algn="just"/>
            <a:endParaRPr lang="en-GB" sz="2000" dirty="0" smtClean="0">
              <a:latin typeface="Comic Sans MS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itchFamily="66" charset="0"/>
                <a:cs typeface="Arial" panose="020B0604020202020204" pitchFamily="34" charset="0"/>
              </a:rPr>
              <a:t>Noticed that the bacteria around the </a:t>
            </a:r>
            <a:r>
              <a:rPr lang="en-GB" sz="2000" dirty="0" err="1" smtClean="0">
                <a:latin typeface="Comic Sans MS" pitchFamily="66" charset="0"/>
                <a:cs typeface="Arial" panose="020B0604020202020204" pitchFamily="34" charset="0"/>
              </a:rPr>
              <a:t>mold</a:t>
            </a:r>
            <a:r>
              <a:rPr lang="en-GB" sz="2000" dirty="0" smtClean="0">
                <a:latin typeface="Comic Sans MS" pitchFamily="66" charset="0"/>
                <a:cs typeface="Arial" panose="020B0604020202020204" pitchFamily="34" charset="0"/>
              </a:rPr>
              <a:t> was dissolving.</a:t>
            </a:r>
          </a:p>
          <a:p>
            <a:pPr marL="285750" indent="-285750" algn="just"/>
            <a:endParaRPr lang="en-GB" sz="2000" dirty="0" smtClean="0">
              <a:latin typeface="Comic Sans MS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itchFamily="66" charset="0"/>
                <a:cs typeface="Arial" panose="020B0604020202020204" pitchFamily="34" charset="0"/>
              </a:rPr>
              <a:t>Learned </a:t>
            </a:r>
            <a:r>
              <a:rPr lang="en-GB" sz="2000" dirty="0">
                <a:latin typeface="Comic Sans MS" pitchFamily="66" charset="0"/>
                <a:cs typeface="Arial" panose="020B0604020202020204" pitchFamily="34" charset="0"/>
              </a:rPr>
              <a:t>that it was the </a:t>
            </a:r>
            <a:r>
              <a:rPr lang="en-GB" sz="2000" dirty="0" err="1">
                <a:latin typeface="Comic Sans MS" pitchFamily="66" charset="0"/>
                <a:cs typeface="Arial" panose="020B0604020202020204" pitchFamily="34" charset="0"/>
              </a:rPr>
              <a:t>mold</a:t>
            </a:r>
            <a:r>
              <a:rPr lang="en-GB" sz="2000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Comic Sans MS" pitchFamily="66" charset="0"/>
                <a:cs typeface="Arial" panose="020B0604020202020204" pitchFamily="34" charset="0"/>
              </a:rPr>
              <a:t>Penicillum</a:t>
            </a:r>
            <a:r>
              <a:rPr lang="en-GB" sz="2000" dirty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Comic Sans MS" pitchFamily="66" charset="0"/>
                <a:cs typeface="Arial" panose="020B0604020202020204" pitchFamily="34" charset="0"/>
              </a:rPr>
              <a:t>Notatum</a:t>
            </a:r>
            <a:r>
              <a:rPr lang="en-GB" sz="2000" dirty="0" smtClean="0">
                <a:latin typeface="Comic Sans MS" pitchFamily="66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endParaRPr lang="en-GB" sz="2000" dirty="0" smtClean="0">
              <a:latin typeface="Comic Sans MS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itchFamily="66" charset="0"/>
                <a:cs typeface="Arial" panose="020B0604020202020204" pitchFamily="34" charset="0"/>
              </a:rPr>
              <a:t>Penicillin </a:t>
            </a:r>
            <a:r>
              <a:rPr lang="en-GB" sz="2000" dirty="0">
                <a:latin typeface="Comic Sans MS" pitchFamily="66" charset="0"/>
                <a:cs typeface="Arial" panose="020B0604020202020204" pitchFamily="34" charset="0"/>
              </a:rPr>
              <a:t>is found in this </a:t>
            </a:r>
            <a:r>
              <a:rPr lang="en-GB" sz="2000" dirty="0" err="1">
                <a:latin typeface="Comic Sans MS" pitchFamily="66" charset="0"/>
                <a:cs typeface="Arial" panose="020B0604020202020204" pitchFamily="34" charset="0"/>
              </a:rPr>
              <a:t>mold</a:t>
            </a:r>
            <a:r>
              <a:rPr lang="en-GB" sz="2000" dirty="0">
                <a:latin typeface="Comic Sans MS" pitchFamily="66" charset="0"/>
                <a:cs typeface="Arial" panose="020B0604020202020204" pitchFamily="34" charset="0"/>
              </a:rPr>
              <a:t>. </a:t>
            </a:r>
            <a:endParaRPr lang="en-GB" sz="2000" dirty="0" smtClean="0">
              <a:latin typeface="Comic Sans MS" pitchFamily="66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6488723" y="5670034"/>
            <a:ext cx="5195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Alexander Fleming; </a:t>
            </a:r>
            <a:r>
              <a:rPr lang="en-GB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Source  </a:t>
            </a:r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: Google image </a:t>
            </a:r>
            <a:r>
              <a:rPr lang="en-GB" dirty="0" smtClean="0">
                <a:solidFill>
                  <a:srgbClr val="00B0F0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8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82800"/>
            <a:ext cx="4876800" cy="427212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itchFamily="66" charset="0"/>
                <a:cs typeface="Arial" panose="020B0604020202020204" pitchFamily="34" charset="0"/>
              </a:rPr>
              <a:t>For 9 years, nobody could purify the </a:t>
            </a:r>
            <a:r>
              <a:rPr lang="en-GB" sz="2400" dirty="0" err="1" smtClean="0">
                <a:latin typeface="Comic Sans MS" pitchFamily="66" charset="0"/>
                <a:cs typeface="Arial" panose="020B0604020202020204" pitchFamily="34" charset="0"/>
              </a:rPr>
              <a:t>Penicillum</a:t>
            </a:r>
            <a:r>
              <a:rPr lang="en-GB" sz="2400" dirty="0" smtClean="0"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Comic Sans MS" pitchFamily="66" charset="0"/>
                <a:cs typeface="Arial" panose="020B0604020202020204" pitchFamily="34" charset="0"/>
              </a:rPr>
              <a:t>Notatum</a:t>
            </a:r>
            <a:r>
              <a:rPr lang="en-GB" sz="2400" dirty="0" smtClean="0">
                <a:latin typeface="Comic Sans MS" pitchFamily="66" charset="0"/>
                <a:cs typeface="Arial" panose="020B0604020202020204" pitchFamily="34" charset="0"/>
              </a:rPr>
              <a:t> to get the pure penicillin.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 smtClean="0">
              <a:latin typeface="Comic Sans MS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itchFamily="66" charset="0"/>
                <a:cs typeface="Arial" panose="020B0604020202020204" pitchFamily="34" charset="0"/>
              </a:rPr>
              <a:t>Finally, in 1938, a team of Oxford University Scientists, headed by Howard Florey and Ernst B. Chain helped to develop penicillin.</a:t>
            </a:r>
            <a:endParaRPr lang="en-GB" sz="2400" dirty="0" smtClean="0">
              <a:solidFill>
                <a:srgbClr val="3B3835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51900" y="2074069"/>
            <a:ext cx="2667000" cy="3771900"/>
          </a:xfrm>
          <a:prstGeom prst="rect">
            <a:avLst/>
          </a:prstGeom>
        </p:spPr>
      </p:pic>
      <p:pic>
        <p:nvPicPr>
          <p:cNvPr id="6" name="Picture 6" descr="Ernst Chai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2082800"/>
            <a:ext cx="2570284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492313" y="6073544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itchFamily="66" charset="0"/>
                <a:cs typeface="Arial" panose="020B0604020202020204" pitchFamily="34" charset="0"/>
              </a:rPr>
              <a:t>Howard Florey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10296" y="607354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itchFamily="66" charset="0"/>
                <a:cs typeface="Arial" panose="020B0604020202020204" pitchFamily="34" charset="0"/>
              </a:rPr>
              <a:t>Ernst B. Chain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41469" y="6388237"/>
            <a:ext cx="3622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Source  : Google image </a:t>
            </a:r>
            <a:endParaRPr lang="en-IN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1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2100" y="1066800"/>
            <a:ext cx="5118099" cy="5074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261" y="952500"/>
            <a:ext cx="50995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omic Sans MS" pitchFamily="66" charset="0"/>
              </a:rPr>
              <a:t>Penicillins</a:t>
            </a:r>
            <a:r>
              <a:rPr lang="en-GB" sz="2400" dirty="0" smtClean="0">
                <a:latin typeface="Comic Sans MS" pitchFamily="66" charset="0"/>
              </a:rPr>
              <a:t> role in WWII gave it a miracle drug reputation that led to its ubiquitous use. </a:t>
            </a:r>
          </a:p>
          <a:p>
            <a:pPr algn="just"/>
            <a:endParaRPr lang="en-GB" sz="2400" dirty="0" smtClean="0">
              <a:latin typeface="Comic Sans MS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In </a:t>
            </a:r>
            <a:r>
              <a:rPr lang="en-GB" sz="2400" dirty="0">
                <a:latin typeface="Comic Sans MS" pitchFamily="66" charset="0"/>
              </a:rPr>
              <a:t>the war, penicillin proved its mettle. </a:t>
            </a:r>
            <a:endParaRPr lang="en-GB" sz="2400" dirty="0" smtClean="0">
              <a:latin typeface="Comic Sans MS" pitchFamily="66" charset="0"/>
            </a:endParaRPr>
          </a:p>
          <a:p>
            <a:pPr algn="just"/>
            <a:endParaRPr lang="en-GB" sz="2400" dirty="0" smtClean="0">
              <a:latin typeface="Comic Sans MS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Throughout </a:t>
            </a:r>
            <a:r>
              <a:rPr lang="en-GB" sz="2400" dirty="0">
                <a:latin typeface="Comic Sans MS" pitchFamily="66" charset="0"/>
              </a:rPr>
              <a:t>history, the major killer in wars had been infection rather than battle injuries. </a:t>
            </a:r>
            <a:endParaRPr lang="en-GB" sz="2400" dirty="0" smtClean="0">
              <a:latin typeface="Comic Sans MS" pitchFamily="66" charset="0"/>
            </a:endParaRPr>
          </a:p>
          <a:p>
            <a:pPr algn="just"/>
            <a:endParaRPr lang="en-GB" sz="2400" dirty="0" smtClean="0">
              <a:latin typeface="Comic Sans MS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In </a:t>
            </a:r>
            <a:r>
              <a:rPr lang="en-GB" sz="2400" dirty="0">
                <a:latin typeface="Comic Sans MS" pitchFamily="66" charset="0"/>
              </a:rPr>
              <a:t>World War I,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the death rate from bacterial pneumonia was 18 percent; in World War II, it fell, to less than 1 percent.</a:t>
            </a:r>
            <a:endParaRPr lang="en-IN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2292" y="6215479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Comic Sans MS" panose="030F0702030302020204" pitchFamily="66" charset="0"/>
              </a:rPr>
              <a:t>Source  : Google image </a:t>
            </a:r>
            <a:endParaRPr lang="en-IN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5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92" y="365126"/>
            <a:ext cx="10202008" cy="85700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Chemistry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310054"/>
            <a:ext cx="5246077" cy="48669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The basic structure of penicillin comprises of a 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thiazolidine ring (A) </a:t>
            </a:r>
            <a:r>
              <a:rPr lang="en-US" sz="2400" dirty="0" smtClean="0">
                <a:latin typeface="Comic Sans MS" panose="030F0702030302020204" pitchFamily="66" charset="0"/>
              </a:rPr>
              <a:t>connected to a 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beta-lactam ring (B)</a:t>
            </a:r>
            <a:r>
              <a:rPr lang="en-US" sz="2400" dirty="0" smtClean="0">
                <a:latin typeface="Comic Sans MS" panose="030F0702030302020204" pitchFamily="66" charset="0"/>
              </a:rPr>
              <a:t>, to which </a:t>
            </a:r>
            <a:r>
              <a:rPr lang="en-US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side chain (R) </a:t>
            </a:r>
            <a:r>
              <a:rPr lang="en-US" sz="2400" dirty="0" smtClean="0">
                <a:latin typeface="Comic Sans MS" panose="030F0702030302020204" pitchFamily="66" charset="0"/>
              </a:rPr>
              <a:t>is attached through an amide linkage. </a:t>
            </a:r>
          </a:p>
          <a:p>
            <a:pPr marL="0" indent="0" algn="just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2400" dirty="0">
                <a:latin typeface="Comic Sans MS" panose="030F0702030302020204" pitchFamily="66" charset="0"/>
              </a:rPr>
              <a:t>The side chain of natural penicillin can be split off </a:t>
            </a:r>
            <a:r>
              <a:rPr 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by amidase to produce 6-aminopenicillanic acid (weak antibacterial activity). </a:t>
            </a:r>
            <a:endParaRPr lang="en-US" sz="24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2400" dirty="0">
                <a:latin typeface="Comic Sans MS" panose="030F0702030302020204" pitchFamily="66" charset="0"/>
              </a:rPr>
              <a:t>The enzyme breaks the 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beta-lactam ring (BL) and inactivates penicillin </a:t>
            </a:r>
            <a:r>
              <a:rPr lang="en-US" sz="2400" dirty="0">
                <a:latin typeface="Comic Sans MS" panose="030F0702030302020204" pitchFamily="66" charset="0"/>
              </a:rPr>
              <a:t>through formation of </a:t>
            </a:r>
            <a:r>
              <a:rPr 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penicilloic acid, which does not possess antibacterial </a:t>
            </a:r>
            <a:r>
              <a:rPr lang="en-US" sz="2400" dirty="0">
                <a:latin typeface="Comic Sans MS" panose="030F0702030302020204" pitchFamily="66" charset="0"/>
              </a:rPr>
              <a:t>activity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IN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Content Placeholder 4" descr="F:\peniciliin 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77" y="1310055"/>
            <a:ext cx="5081954" cy="49324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559062" y="6330462"/>
            <a:ext cx="5517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Source: Essential </a:t>
            </a:r>
            <a:r>
              <a:rPr lang="en-GB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of </a:t>
            </a:r>
            <a:r>
              <a:rPr lang="en-GB" sz="14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Vety</a:t>
            </a:r>
            <a:r>
              <a:rPr lang="en-GB" sz="1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Pharmacology and Therapeutics</a:t>
            </a:r>
            <a:endParaRPr lang="en-GB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8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8362"/>
            <a:ext cx="10972800" cy="53662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natural penicillin is known as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benzylpenicillin or Penicillin G </a:t>
            </a:r>
            <a:r>
              <a:rPr lang="en-US" dirty="0">
                <a:latin typeface="Comic Sans MS" panose="030F0702030302020204" pitchFamily="66" charset="0"/>
              </a:rPr>
              <a:t>and it is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thermolabile and acid labile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Penicillin salts are formed by replacing H with Na and K from the carboxyl group attached to the thiazolidine ring.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These </a:t>
            </a:r>
            <a:r>
              <a:rPr lang="en-US" dirty="0">
                <a:latin typeface="Comic Sans MS" panose="030F0702030302020204" pitchFamily="66" charset="0"/>
              </a:rPr>
              <a:t>salts are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highly soluble </a:t>
            </a:r>
            <a:r>
              <a:rPr lang="en-US" dirty="0">
                <a:latin typeface="Comic Sans MS" panose="030F0702030302020204" pitchFamily="66" charset="0"/>
              </a:rPr>
              <a:t>and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more stable than the parent acid. </a:t>
            </a:r>
            <a:r>
              <a:rPr lang="en-US" dirty="0">
                <a:latin typeface="Comic Sans MS" panose="030F0702030302020204" pitchFamily="66" charset="0"/>
              </a:rPr>
              <a:t>They are stable in dry state, but deteriorate rapidly at room temperature. Therefore, </a:t>
            </a:r>
            <a: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penicillin G solutions are always prepared freshly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en-US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The semisynthetic penicillin’s have been developed by adding different side chains to it, with unique antibacterial activity and variable pharmacokinetic properties.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dirty="0">
              <a:latin typeface="Comic Sans MS" panose="030F0702030302020204" pitchFamily="66" charset="0"/>
            </a:endParaRP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The bacteria, which elaborate the enzyme penicillinase, a beta-lactamase, are resistant to penicillins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endParaRPr lang="en-IN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698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1217</Words>
  <Application>Microsoft Office PowerPoint</Application>
  <PresentationFormat>Widescreen</PresentationFormat>
  <Paragraphs>146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Comic Sans MS</vt:lpstr>
      <vt:lpstr>Office Theme</vt:lpstr>
      <vt:lpstr>Penicillins (Part 1)  …………………………………………………………………………………………………………………………………………………………………………………………………………………………………………… Chemotherapy (VPT-411) (Lecture-10)</vt:lpstr>
      <vt:lpstr>Content of the chapter</vt:lpstr>
      <vt:lpstr>Beta-Lactam Antibiotics</vt:lpstr>
      <vt:lpstr>Penicillins </vt:lpstr>
      <vt:lpstr>Discovery of Penicillin (First beta- lactam drug)</vt:lpstr>
      <vt:lpstr>PowerPoint Presentation</vt:lpstr>
      <vt:lpstr>PowerPoint Presentation</vt:lpstr>
      <vt:lpstr>Chemistry</vt:lpstr>
      <vt:lpstr>PowerPoint Presentation</vt:lpstr>
      <vt:lpstr>Antibacterial spectrum</vt:lpstr>
      <vt:lpstr> Classification of penicillins  </vt:lpstr>
      <vt:lpstr>Mechanism of action</vt:lpstr>
      <vt:lpstr>PowerPoint Presentation</vt:lpstr>
      <vt:lpstr>Salient features related with MOA</vt:lpstr>
      <vt:lpstr>PowerPoint Presentation</vt:lpstr>
      <vt:lpstr>Cell wall of Gram positive bacteria and Gram negative bacteria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Anjana</dc:creator>
  <cp:lastModifiedBy>Dr. Nirbhay Kumar</cp:lastModifiedBy>
  <cp:revision>9</cp:revision>
  <dcterms:created xsi:type="dcterms:W3CDTF">2020-12-21T11:15:37Z</dcterms:created>
  <dcterms:modified xsi:type="dcterms:W3CDTF">2020-12-25T11:06:33Z</dcterms:modified>
</cp:coreProperties>
</file>