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5" r:id="rId2"/>
    <p:sldId id="272" r:id="rId3"/>
    <p:sldId id="266" r:id="rId4"/>
    <p:sldId id="267" r:id="rId5"/>
    <p:sldId id="268" r:id="rId6"/>
    <p:sldId id="269" r:id="rId7"/>
    <p:sldId id="296" r:id="rId8"/>
    <p:sldId id="297" r:id="rId9"/>
    <p:sldId id="270" r:id="rId10"/>
    <p:sldId id="277" r:id="rId11"/>
    <p:sldId id="278" r:id="rId12"/>
    <p:sldId id="279" r:id="rId13"/>
    <p:sldId id="292" r:id="rId14"/>
    <p:sldId id="280" r:id="rId15"/>
    <p:sldId id="298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22C54-451F-471F-9889-BA903F159409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B4671-6ABA-41C5-A857-DC936F0AA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99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085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338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965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20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610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05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37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85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12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93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1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CD796-AE60-4A31-8CBA-796A4B3488EB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1EBDE-5EB3-467C-BE5C-08AE1BA83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8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909805"/>
            <a:ext cx="9143999" cy="1752834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Penicillins</a:t>
            </a:r>
            <a:r>
              <a:rPr lang="en-US" sz="54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36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itchFamily="2" charset="-79"/>
              </a:rPr>
              <a:t>Part 2)</a:t>
            </a:r>
            <a:r>
              <a:rPr lang="en-US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Lecture-11)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6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Adverse Reactions and Toxicity of Penicillin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Hypersensitive</a:t>
            </a:r>
            <a:r>
              <a:rPr lang="en-US" dirty="0">
                <a:latin typeface="Comic Sans MS" panose="030F0702030302020204" pitchFamily="66" charset="0"/>
              </a:rPr>
              <a:t>, allergic or anaphylactic reactions (mostly along with streptomycin) are reported in dog, cattle and horse following prior sensitization to the antibiotic.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GI disturbances</a:t>
            </a: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Platelet dysfunction</a:t>
            </a: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Organ toxicity</a:t>
            </a: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Cation Toxicity</a:t>
            </a:r>
            <a:endParaRPr lang="en-IN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76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Beta-lactamases</a:t>
            </a:r>
            <a:endParaRPr lang="en-IN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>
                <a:latin typeface="Comic Sans MS" panose="030F0702030302020204" pitchFamily="66" charset="0"/>
              </a:rPr>
              <a:t>Beta-lactamases </a:t>
            </a:r>
            <a:r>
              <a:rPr lang="en-US" dirty="0">
                <a:latin typeface="Comic Sans MS" panose="030F0702030302020204" pitchFamily="66" charset="0"/>
              </a:rPr>
              <a:t>are enzymes produced by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penicillin-resistant bacteria,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which break the antibiotic into inactive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penicilloic acid.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They </a:t>
            </a:r>
            <a:r>
              <a:rPr lang="en-US" dirty="0">
                <a:latin typeface="Comic Sans MS" panose="030F0702030302020204" pitchFamily="66" charset="0"/>
              </a:rPr>
              <a:t>are named as beta-lactamases as they act by splitting the beta-lactam ring present in beta-lactam antibiotics, penicillins and </a:t>
            </a:r>
            <a:r>
              <a:rPr lang="en-US" dirty="0" err="1" smtClean="0">
                <a:latin typeface="Comic Sans MS" panose="030F0702030302020204" pitchFamily="66" charset="0"/>
              </a:rPr>
              <a:t>cephalosporins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>
                <a:latin typeface="Comic Sans MS" panose="030F0702030302020204" pitchFamily="66" charset="0"/>
              </a:rPr>
              <a:t>enzyme is of two types</a:t>
            </a:r>
            <a:r>
              <a:rPr lang="en-US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	 </a:t>
            </a:r>
            <a:r>
              <a:rPr lang="en-US" dirty="0">
                <a:latin typeface="Comic Sans MS" panose="030F0702030302020204" pitchFamily="66" charset="0"/>
              </a:rPr>
              <a:t>Penicillinase and </a:t>
            </a:r>
            <a:r>
              <a:rPr lang="en-US" dirty="0" err="1">
                <a:latin typeface="Comic Sans MS" panose="030F0702030302020204" pitchFamily="66" charset="0"/>
              </a:rPr>
              <a:t>Cephalosporinase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4624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Beta-lactamase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inhibitors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731"/>
            <a:ext cx="10515600" cy="47262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>
                <a:latin typeface="Comic Sans MS" pitchFamily="66" charset="0"/>
              </a:rPr>
              <a:t>Beta-lactamase inhibitors:</a:t>
            </a:r>
            <a:r>
              <a:rPr lang="en-US" dirty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These </a:t>
            </a:r>
            <a:r>
              <a:rPr lang="en-US" dirty="0">
                <a:latin typeface="Comic Sans MS" pitchFamily="66" charset="0"/>
              </a:rPr>
              <a:t>potentiate or reestablish the antibacterial </a:t>
            </a:r>
            <a:r>
              <a:rPr lang="en-US" dirty="0" smtClean="0">
                <a:latin typeface="Comic Sans MS" pitchFamily="66" charset="0"/>
              </a:rPr>
              <a:t>potency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penicillinase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sensitive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penicillins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It is active against beta-lactamase producing organisms by inhibition of the enzyme (suicidal inhibition).</a:t>
            </a:r>
          </a:p>
          <a:p>
            <a:pPr marL="0" indent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 These inhibitors are structurally similar to penicillin and act as substitutes for </a:t>
            </a:r>
            <a:r>
              <a:rPr lang="en-US" dirty="0" err="1" smtClean="0">
                <a:latin typeface="Comic Sans MS" pitchFamily="66" charset="0"/>
              </a:rPr>
              <a:t>penicillinase</a:t>
            </a:r>
            <a:r>
              <a:rPr lang="en-US" dirty="0" smtClean="0">
                <a:latin typeface="Comic Sans MS" pitchFamily="66" charset="0"/>
              </a:rPr>
              <a:t> (B-lactamase) causing inhibition of the enzyme. </a:t>
            </a:r>
            <a:endParaRPr lang="en-IN" dirty="0" smtClean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7142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Clavulanic acid: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Obtained from </a:t>
            </a:r>
            <a:r>
              <a:rPr lang="en-US" i="1" dirty="0">
                <a:latin typeface="Comic Sans MS" panose="030F0702030302020204" pitchFamily="66" charset="0"/>
              </a:rPr>
              <a:t>Streptomyces </a:t>
            </a:r>
            <a:r>
              <a:rPr lang="en-US" i="1" dirty="0" err="1">
                <a:latin typeface="Comic Sans MS" panose="030F0702030302020204" pitchFamily="66" charset="0"/>
              </a:rPr>
              <a:t>clavuligerus</a:t>
            </a:r>
            <a:r>
              <a:rPr lang="en-US" dirty="0">
                <a:latin typeface="Comic Sans MS" panose="030F0702030302020204" pitchFamily="66" charset="0"/>
              </a:rPr>
              <a:t>, has no antibacterial activity of its own. It is generally combined with amoxicillin (Augmentin) or ticarcillin (</a:t>
            </a:r>
            <a:r>
              <a:rPr lang="en-US" dirty="0" err="1">
                <a:latin typeface="Comic Sans MS" panose="030F0702030302020204" pitchFamily="66" charset="0"/>
              </a:rPr>
              <a:t>Timentin</a:t>
            </a:r>
            <a:r>
              <a:rPr lang="en-US" dirty="0">
                <a:latin typeface="Comic Sans MS" panose="030F0702030302020204" pitchFamily="66" charset="0"/>
              </a:rPr>
              <a:t>).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lv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lvl="0" algn="just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Sulbactam: </a:t>
            </a:r>
            <a:r>
              <a:rPr lang="en-US" dirty="0">
                <a:latin typeface="Comic Sans MS" panose="030F0702030302020204" pitchFamily="66" charset="0"/>
              </a:rPr>
              <a:t>A semisynthetic beta-lactamase inhibitor, related chemically and in activity to clavulanic acid. It is combined with </a:t>
            </a:r>
            <a:r>
              <a:rPr lang="en-US" dirty="0" err="1">
                <a:latin typeface="Comic Sans MS" panose="030F0702030302020204" pitchFamily="66" charset="0"/>
              </a:rPr>
              <a:t>ampicllin</a:t>
            </a:r>
            <a:r>
              <a:rPr lang="en-US" dirty="0">
                <a:latin typeface="Comic Sans MS" panose="030F0702030302020204" pitchFamily="66" charset="0"/>
              </a:rPr>
              <a:t> and preferably for oral and parenteral administration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lv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  <a:endParaRPr lang="en-IN" dirty="0">
              <a:latin typeface="Comic Sans MS" panose="030F0702030302020204" pitchFamily="66" charset="0"/>
            </a:endParaRPr>
          </a:p>
          <a:p>
            <a:pPr lvl="0" algn="just"/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Tazobactam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It is similar to sulbactam and combined with piperacillin. 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5988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Potentiated Penicillins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Comic Sans MS" pitchFamily="66" charset="0"/>
              </a:rPr>
              <a:t>Potentiated Penicillins:</a:t>
            </a:r>
            <a:r>
              <a:rPr lang="en-US" dirty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P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enicillins + </a:t>
            </a:r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β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-lactamase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inhibitors 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= 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P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otentiated Penicillins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>
                <a:latin typeface="Comic Sans MS" pitchFamily="66" charset="0"/>
              </a:rPr>
              <a:t>combinations are: </a:t>
            </a:r>
            <a:endParaRPr lang="en-IN" dirty="0">
              <a:latin typeface="Comic Sans MS" pitchFamily="66" charset="0"/>
            </a:endParaRPr>
          </a:p>
          <a:p>
            <a:pPr lvl="1"/>
            <a:r>
              <a:rPr lang="en-US" dirty="0" smtClean="0">
                <a:latin typeface="Comic Sans MS" pitchFamily="66" charset="0"/>
              </a:rPr>
              <a:t>Amoxicillin-Clavulanic acid </a:t>
            </a:r>
            <a:r>
              <a:rPr lang="en-US" b="1" dirty="0" smtClean="0">
                <a:latin typeface="Comic Sans MS" pitchFamily="66" charset="0"/>
              </a:rPr>
              <a:t>(4:1),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Ticarcillin-clavulanic </a:t>
            </a:r>
            <a:r>
              <a:rPr lang="en-US" dirty="0">
                <a:latin typeface="Comic Sans MS" pitchFamily="66" charset="0"/>
              </a:rPr>
              <a:t>acid- </a:t>
            </a:r>
            <a:r>
              <a:rPr lang="en-US" b="1" dirty="0" smtClean="0">
                <a:latin typeface="Comic Sans MS" pitchFamily="66" charset="0"/>
              </a:rPr>
              <a:t>(15:1</a:t>
            </a:r>
            <a:r>
              <a:rPr lang="en-US" b="1" dirty="0">
                <a:latin typeface="Comic Sans MS" pitchFamily="66" charset="0"/>
              </a:rPr>
              <a:t>)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and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Ampicillin-sulbactam. </a:t>
            </a:r>
            <a:endParaRPr lang="en-IN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Dose: Potassium clavulanate: amoxicillin </a:t>
            </a:r>
            <a:r>
              <a:rPr lang="en-US" b="1" dirty="0">
                <a:latin typeface="Comic Sans MS" pitchFamily="66" charset="0"/>
              </a:rPr>
              <a:t>(1:4</a:t>
            </a:r>
            <a:r>
              <a:rPr lang="en-US" dirty="0">
                <a:latin typeface="Comic Sans MS" pitchFamily="66" charset="0"/>
              </a:rPr>
              <a:t>) @ 10-20 mg/kg (amoxicillin) and ;2.5-5 mg/kg (clavulanate) orally at 12 hr. </a:t>
            </a:r>
            <a:endParaRPr lang="en-IN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Penicillins with sulbactam and tazobactum are administered IV; 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	with </a:t>
            </a:r>
            <a:r>
              <a:rPr lang="en-US" dirty="0">
                <a:latin typeface="Comic Sans MS" pitchFamily="66" charset="0"/>
              </a:rPr>
              <a:t>clavulanic acid are administered orally or IV.</a:t>
            </a:r>
            <a:endParaRPr lang="en-IN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58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(1 mg – 1667 Oxford units). </a:t>
            </a:r>
            <a:endParaRPr lang="en-US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 marL="0" indent="0" algn="just"/>
            <a:r>
              <a:rPr lang="en-US" b="1" dirty="0" smtClean="0">
                <a:latin typeface="Comic Sans MS" pitchFamily="66" charset="0"/>
              </a:rPr>
              <a:t>Beta-</a:t>
            </a:r>
            <a:r>
              <a:rPr lang="en-US" b="1" dirty="0" err="1" smtClean="0">
                <a:latin typeface="Comic Sans MS" pitchFamily="66" charset="0"/>
              </a:rPr>
              <a:t>lactamase</a:t>
            </a:r>
            <a:r>
              <a:rPr lang="en-US" b="1" dirty="0" smtClean="0">
                <a:latin typeface="Comic Sans MS" pitchFamily="66" charset="0"/>
              </a:rPr>
              <a:t> inhibitors:</a:t>
            </a:r>
            <a:r>
              <a:rPr lang="en-US" dirty="0" smtClean="0">
                <a:latin typeface="Comic Sans MS" pitchFamily="66" charset="0"/>
              </a:rPr>
              <a:t> These potentiate or reestablish the antibacterial potency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penicillinase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sensitive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penicillins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Potentiated </a:t>
            </a:r>
            <a:r>
              <a:rPr lang="en-US" b="1" dirty="0" err="1" smtClean="0">
                <a:latin typeface="Comic Sans MS" pitchFamily="66" charset="0"/>
              </a:rPr>
              <a:t>Penicillins</a:t>
            </a:r>
            <a:r>
              <a:rPr lang="en-US" b="1" dirty="0" smtClean="0">
                <a:latin typeface="Comic Sans MS" pitchFamily="66" charset="0"/>
              </a:rPr>
              <a:t>: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Penicillins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+ </a:t>
            </a:r>
            <a:r>
              <a:rPr lang="el-GR" dirty="0" smtClean="0">
                <a:solidFill>
                  <a:srgbClr val="0070C0"/>
                </a:solidFill>
                <a:latin typeface="Comic Sans MS" pitchFamily="66" charset="0"/>
              </a:rPr>
              <a:t>β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-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lactamase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inhibitors = Potentiated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Penicillins</a:t>
            </a:r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iew larger image of Pro-Pen-G Injectable for Cattle, Sheep, Swine and Hors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31" y="1795661"/>
            <a:ext cx="655033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9993" y="3048000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68656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9575800" cy="4800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  <a:latin typeface="Comic Sans MS" pitchFamily="66" charset="0"/>
              </a:rPr>
              <a:t>Penicillins –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92D050"/>
                </a:solidFill>
                <a:latin typeface="Comic Sans MS" pitchFamily="66" charset="0"/>
              </a:rPr>
              <a:t>Pharmacokinetics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92D050"/>
                </a:solidFill>
                <a:latin typeface="Comic Sans MS" pitchFamily="66" charset="0"/>
              </a:rPr>
              <a:t>Clinical </a:t>
            </a:r>
            <a:r>
              <a:rPr lang="en-US" b="1" dirty="0">
                <a:solidFill>
                  <a:srgbClr val="92D050"/>
                </a:solidFill>
                <a:latin typeface="Comic Sans MS" pitchFamily="66" charset="0"/>
              </a:rPr>
              <a:t>Uses of Penicillins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endParaRPr lang="en-US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>
                <a:solidFill>
                  <a:srgbClr val="FFC000"/>
                </a:solidFill>
                <a:latin typeface="Comic Sans MS" pitchFamily="66" charset="0"/>
              </a:rPr>
              <a:t>Administration and Dosages of </a:t>
            </a:r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Penicillins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Comic Sans MS" pitchFamily="66" charset="0"/>
              </a:rPr>
              <a:t>	Adverse Reactions and Toxicity of </a:t>
            </a:r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</a:rPr>
              <a:t>Penicillin</a:t>
            </a: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Beta-lactamases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	</a:t>
            </a:r>
            <a:endParaRPr lang="en-US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	Beta-lactamase </a:t>
            </a: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inhibitors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	Potentiated 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Penicillins</a:t>
            </a:r>
            <a:endParaRPr lang="en-US" b="1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0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Pharmacokinetics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Penicillin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G</a:t>
            </a:r>
            <a:r>
              <a:rPr lang="en-US" dirty="0">
                <a:latin typeface="Comic Sans MS" pitchFamily="66" charset="0"/>
              </a:rPr>
              <a:t>, its salts and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methicillin</a:t>
            </a:r>
            <a:r>
              <a:rPr lang="en-US" dirty="0">
                <a:latin typeface="Comic Sans MS" pitchFamily="66" charset="0"/>
              </a:rPr>
              <a:t> are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destroyed by</a:t>
            </a:r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gastric acid </a:t>
            </a:r>
            <a:r>
              <a:rPr lang="en-US" dirty="0">
                <a:latin typeface="Comic Sans MS" pitchFamily="66" charset="0"/>
              </a:rPr>
              <a:t>and are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orally ineffective. 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Only </a:t>
            </a:r>
            <a:r>
              <a:rPr lang="en-US" dirty="0">
                <a:latin typeface="Comic Sans MS" pitchFamily="66" charset="0"/>
              </a:rPr>
              <a:t>the acid resistant Penicillins can be given orally and their peak plasma concentration is reached within about two hours. </a:t>
            </a: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Most </a:t>
            </a:r>
            <a:r>
              <a:rPr lang="en-US" dirty="0">
                <a:latin typeface="Comic Sans MS" pitchFamily="66" charset="0"/>
              </a:rPr>
              <a:t>of the Penicillins including repository Penicillins are administered parenterally (usually IM).</a:t>
            </a:r>
            <a:endParaRPr lang="en-IN" dirty="0">
              <a:latin typeface="Comic Sans MS" pitchFamily="66" charset="0"/>
            </a:endParaRPr>
          </a:p>
          <a:p>
            <a:pPr algn="just"/>
            <a:r>
              <a:rPr lang="en-US" dirty="0">
                <a:latin typeface="Comic Sans MS" pitchFamily="66" charset="0"/>
              </a:rPr>
              <a:t>Penicillins are widely distributed in the body fluid and </a:t>
            </a:r>
            <a:r>
              <a:rPr lang="en-US" dirty="0" smtClean="0">
                <a:latin typeface="Comic Sans MS" pitchFamily="66" charset="0"/>
              </a:rPr>
              <a:t>tissue. 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581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Clinical Uses of Penicillins</a:t>
            </a: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7875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>
                <a:latin typeface="Comic Sans MS" pitchFamily="66" charset="0"/>
              </a:rPr>
              <a:t>penicillins are used in the treatment of local and systemic infections caused by the sensitive bacteria. </a:t>
            </a:r>
            <a:endParaRPr lang="en-IN" dirty="0">
              <a:latin typeface="Comic Sans MS" pitchFamily="66" charset="0"/>
            </a:endParaRPr>
          </a:p>
          <a:p>
            <a:pPr lvl="0" algn="just"/>
            <a:r>
              <a:rPr lang="en-US" dirty="0">
                <a:latin typeface="Comic Sans MS" pitchFamily="66" charset="0"/>
              </a:rPr>
              <a:t>Penicillin G is of value in the treatment of </a:t>
            </a:r>
            <a:endParaRPr lang="en-US" dirty="0" smtClean="0">
              <a:latin typeface="Comic Sans MS" pitchFamily="66" charset="0"/>
            </a:endParaRPr>
          </a:p>
          <a:p>
            <a:pPr lvl="1"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Bovine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mastitis </a:t>
            </a:r>
            <a:r>
              <a:rPr lang="en-US" dirty="0">
                <a:latin typeface="Comic Sans MS" pitchFamily="66" charset="0"/>
              </a:rPr>
              <a:t>(primarily in streptococcal mastitis),</a:t>
            </a:r>
            <a:endParaRPr lang="en-IN" dirty="0">
              <a:latin typeface="Comic Sans MS" pitchFamily="66" charset="0"/>
            </a:endParaRPr>
          </a:p>
          <a:p>
            <a:pPr lvl="1" algn="just"/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nthrax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,</a:t>
            </a:r>
            <a:r>
              <a:rPr lang="en-US" dirty="0">
                <a:latin typeface="Comic Sans MS" pitchFamily="66" charset="0"/>
              </a:rPr>
              <a:t> </a:t>
            </a:r>
            <a:endParaRPr lang="en-IN" dirty="0">
              <a:latin typeface="Comic Sans MS" pitchFamily="66" charset="0"/>
            </a:endParaRPr>
          </a:p>
          <a:p>
            <a:pPr lvl="1" algn="just"/>
            <a:r>
              <a:rPr lang="en-US" dirty="0" err="1">
                <a:solidFill>
                  <a:srgbClr val="92D050"/>
                </a:solidFill>
                <a:latin typeface="Comic Sans MS" pitchFamily="66" charset="0"/>
              </a:rPr>
              <a:t>Erysipelothrix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 infection in sheep, pigs and birds.</a:t>
            </a:r>
            <a:endParaRPr lang="en-IN" dirty="0">
              <a:solidFill>
                <a:srgbClr val="92D050"/>
              </a:solidFill>
              <a:latin typeface="Comic Sans MS" pitchFamily="66" charset="0"/>
            </a:endParaRPr>
          </a:p>
          <a:p>
            <a:pPr lvl="1" algn="just"/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Strangles in horses, </a:t>
            </a:r>
            <a:endParaRPr lang="en-IN" dirty="0">
              <a:solidFill>
                <a:srgbClr val="92D050"/>
              </a:solidFill>
              <a:latin typeface="Comic Sans MS" pitchFamily="66" charset="0"/>
            </a:endParaRPr>
          </a:p>
          <a:p>
            <a:pPr lvl="1" algn="just"/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C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lostridial </a:t>
            </a:r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infections (tetanus and black quarter),</a:t>
            </a:r>
            <a:endParaRPr lang="en-IN" dirty="0">
              <a:solidFill>
                <a:srgbClr val="FFC000"/>
              </a:solidFill>
              <a:latin typeface="Comic Sans MS" pitchFamily="66" charset="0"/>
            </a:endParaRPr>
          </a:p>
          <a:p>
            <a:pPr lvl="1" algn="just"/>
            <a:r>
              <a:rPr lang="en-US" dirty="0" err="1">
                <a:solidFill>
                  <a:srgbClr val="FFC000"/>
                </a:solidFill>
                <a:latin typeface="Comic Sans MS" pitchFamily="66" charset="0"/>
              </a:rPr>
              <a:t>P</a:t>
            </a:r>
            <a:r>
              <a:rPr lang="en-US" dirty="0" err="1" smtClean="0">
                <a:solidFill>
                  <a:srgbClr val="FFC000"/>
                </a:solidFill>
                <a:latin typeface="Comic Sans MS" pitchFamily="66" charset="0"/>
              </a:rPr>
              <a:t>yelonephritis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and lumpy jaw in cattle</a:t>
            </a:r>
            <a:r>
              <a:rPr lang="en-US" dirty="0">
                <a:latin typeface="Comic Sans MS" pitchFamily="66" charset="0"/>
              </a:rPr>
              <a:t>, </a:t>
            </a:r>
            <a:endParaRPr lang="en-IN" dirty="0">
              <a:latin typeface="Comic Sans MS" pitchFamily="66" charset="0"/>
            </a:endParaRPr>
          </a:p>
          <a:p>
            <a:pPr lvl="1" algn="just"/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B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eta-</a:t>
            </a:r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haemolytic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streptococcal infection in puppies, 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  <a:p>
            <a:pPr lvl="1" algn="just"/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Meningococcal meningitis and </a:t>
            </a:r>
            <a:endParaRPr lang="en-US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lvl="1" algn="just"/>
            <a:r>
              <a:rPr lang="en-US" dirty="0" err="1" smtClean="0">
                <a:solidFill>
                  <a:srgbClr val="7030A0"/>
                </a:solidFill>
                <a:latin typeface="Comic Sans MS" pitchFamily="66" charset="0"/>
              </a:rPr>
              <a:t>Leptospirosis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. </a:t>
            </a:r>
            <a:endParaRPr lang="en-IN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9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Administration and Dosages of Penicillins</a:t>
            </a:r>
            <a:endParaRPr lang="en-IN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>
                <a:latin typeface="Comic Sans MS" pitchFamily="66" charset="0"/>
              </a:rPr>
              <a:t>dosage of penicillin G is usually expressed as units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One </a:t>
            </a:r>
            <a:r>
              <a:rPr lang="en-US" dirty="0">
                <a:latin typeface="Comic Sans MS" pitchFamily="66" charset="0"/>
              </a:rPr>
              <a:t>standard unit of penicillin is defined as the amount of antibacterial activity present in 0.6 µgm of pure crystalline standard sodium penicillin G (1 mg – 1667 Oxford units). </a:t>
            </a:r>
            <a:endParaRPr lang="en-US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The </a:t>
            </a:r>
            <a:r>
              <a:rPr lang="en-US" dirty="0">
                <a:latin typeface="Comic Sans MS" pitchFamily="66" charset="0"/>
              </a:rPr>
              <a:t>dosage of semisynthetic penicillins is expressed in mg/kg.</a:t>
            </a:r>
            <a:endParaRPr lang="en-IN" dirty="0">
              <a:latin typeface="Comic Sans MS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486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48942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Comic Sans MS" pitchFamily="66" charset="0"/>
              </a:rPr>
              <a:t>Sodium </a:t>
            </a:r>
            <a:r>
              <a:rPr lang="en-US" sz="2400" dirty="0">
                <a:latin typeface="Comic Sans MS" pitchFamily="66" charset="0"/>
              </a:rPr>
              <a:t>penicillin G  -- 10,000-20,000 IU/kg, IM or IV repeated after  </a:t>
            </a:r>
            <a:r>
              <a:rPr lang="en-US" sz="2400" dirty="0" smtClean="0">
                <a:latin typeface="Comic Sans MS" pitchFamily="66" charset="0"/>
              </a:rPr>
              <a:t>				6 </a:t>
            </a:r>
            <a:r>
              <a:rPr lang="en-US" sz="2400" dirty="0">
                <a:latin typeface="Comic Sans MS" pitchFamily="66" charset="0"/>
              </a:rPr>
              <a:t>hr. </a:t>
            </a:r>
            <a:r>
              <a:rPr lang="en-US" sz="2400" dirty="0" smtClean="0">
                <a:latin typeface="Comic Sans MS" pitchFamily="66" charset="0"/>
              </a:rPr>
              <a:t>interval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B</a:t>
            </a:r>
            <a:r>
              <a:rPr lang="en-US" sz="2400" dirty="0" smtClean="0">
                <a:latin typeface="Comic Sans MS" pitchFamily="66" charset="0"/>
              </a:rPr>
              <a:t>enzathine  </a:t>
            </a:r>
            <a:r>
              <a:rPr lang="en-US" sz="2400" dirty="0">
                <a:latin typeface="Comic Sans MS" pitchFamily="66" charset="0"/>
              </a:rPr>
              <a:t>penicillin G  </a:t>
            </a:r>
            <a:r>
              <a:rPr lang="en-US" sz="2400" dirty="0" smtClean="0">
                <a:latin typeface="Comic Sans MS" pitchFamily="66" charset="0"/>
              </a:rPr>
              <a:t>-10,000-40,000 IU/kg </a:t>
            </a:r>
            <a:r>
              <a:rPr lang="en-US" sz="2400" dirty="0">
                <a:latin typeface="Comic Sans MS" pitchFamily="66" charset="0"/>
              </a:rPr>
              <a:t>IM in horse </a:t>
            </a:r>
            <a:r>
              <a:rPr lang="en-US" sz="2400" dirty="0" smtClean="0">
                <a:latin typeface="Comic Sans MS" pitchFamily="66" charset="0"/>
              </a:rPr>
              <a:t>					and </a:t>
            </a:r>
            <a:r>
              <a:rPr lang="en-US" sz="2400" dirty="0">
                <a:latin typeface="Comic Sans MS" pitchFamily="66" charset="0"/>
              </a:rPr>
              <a:t>SC in cattle repeated after </a:t>
            </a:r>
            <a:r>
              <a:rPr lang="en-US" sz="2400" dirty="0" smtClean="0">
                <a:latin typeface="Comic Sans MS" pitchFamily="66" charset="0"/>
              </a:rPr>
              <a:t>48-72 </a:t>
            </a:r>
            <a:r>
              <a:rPr lang="en-US" sz="2400" dirty="0">
                <a:latin typeface="Comic Sans MS" pitchFamily="66" charset="0"/>
              </a:rPr>
              <a:t>hr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marL="0" indent="0" algn="just">
              <a:buNone/>
            </a:pPr>
            <a:endParaRPr lang="en-IN" sz="2400" dirty="0">
              <a:latin typeface="Comic Sans MS" pitchFamily="66" charset="0"/>
            </a:endParaRPr>
          </a:p>
          <a:p>
            <a:pPr algn="just"/>
            <a:r>
              <a:rPr lang="en-US" sz="2400" dirty="0">
                <a:latin typeface="Comic Sans MS" pitchFamily="66" charset="0"/>
              </a:rPr>
              <a:t>Penicillin-V</a:t>
            </a:r>
            <a:r>
              <a:rPr lang="en-US" sz="2400" dirty="0" smtClean="0">
                <a:latin typeface="Comic Sans MS" pitchFamily="66" charset="0"/>
              </a:rPr>
              <a:t>— 15000 </a:t>
            </a:r>
            <a:r>
              <a:rPr lang="en-US" sz="2400" dirty="0">
                <a:latin typeface="Comic Sans MS" pitchFamily="66" charset="0"/>
              </a:rPr>
              <a:t>IU/kg oral repeated at 8 </a:t>
            </a:r>
            <a:r>
              <a:rPr lang="en-US" sz="2400" dirty="0" smtClean="0">
                <a:latin typeface="Comic Sans MS" pitchFamily="66" charset="0"/>
              </a:rPr>
              <a:t>hr. intervals.</a:t>
            </a:r>
          </a:p>
          <a:p>
            <a:pPr marL="0" indent="0" algn="just">
              <a:buNone/>
            </a:pPr>
            <a:endParaRPr lang="en-IN" sz="2400" dirty="0">
              <a:latin typeface="Comic Sans MS" pitchFamily="66" charset="0"/>
            </a:endParaRPr>
          </a:p>
          <a:p>
            <a:pPr algn="just"/>
            <a:r>
              <a:rPr lang="en-US" sz="2400" dirty="0" smtClean="0">
                <a:latin typeface="Comic Sans MS" pitchFamily="66" charset="0"/>
              </a:rPr>
              <a:t>Amoxicillin-</a:t>
            </a:r>
            <a:r>
              <a:rPr lang="en-US" sz="2400" dirty="0">
                <a:latin typeface="Comic Sans MS" pitchFamily="66" charset="0"/>
              </a:rPr>
              <a:t>- </a:t>
            </a:r>
            <a:r>
              <a:rPr lang="en-US" sz="2400" dirty="0" smtClean="0">
                <a:latin typeface="Comic Sans MS" pitchFamily="66" charset="0"/>
              </a:rPr>
              <a:t>   4-8 </a:t>
            </a:r>
            <a:r>
              <a:rPr lang="en-US" sz="2400" dirty="0">
                <a:latin typeface="Comic Sans MS" pitchFamily="66" charset="0"/>
              </a:rPr>
              <a:t>mg/kg  IM  repeated after  12-24 </a:t>
            </a:r>
            <a:r>
              <a:rPr lang="en-US" sz="2400" dirty="0" smtClean="0">
                <a:latin typeface="Comic Sans MS" pitchFamily="66" charset="0"/>
              </a:rPr>
              <a:t>hr. </a:t>
            </a:r>
            <a:r>
              <a:rPr lang="en-US" sz="2400" dirty="0">
                <a:latin typeface="Comic Sans MS" pitchFamily="66" charset="0"/>
              </a:rPr>
              <a:t>interval.</a:t>
            </a:r>
            <a:endParaRPr lang="en-IN" sz="2400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Comic Sans MS" pitchFamily="66" charset="0"/>
              </a:rPr>
              <a:t>	                   12 </a:t>
            </a:r>
            <a:r>
              <a:rPr lang="en-US" sz="2400" dirty="0">
                <a:latin typeface="Comic Sans MS" pitchFamily="66" charset="0"/>
              </a:rPr>
              <a:t>mg/kg  oral  repeated after  12 </a:t>
            </a:r>
            <a:r>
              <a:rPr lang="en-US" sz="2400" dirty="0" smtClean="0">
                <a:latin typeface="Comic Sans MS" pitchFamily="66" charset="0"/>
              </a:rPr>
              <a:t>hr. </a:t>
            </a:r>
            <a:r>
              <a:rPr lang="en-US" sz="2400" dirty="0">
                <a:latin typeface="Comic Sans MS" pitchFamily="66" charset="0"/>
              </a:rPr>
              <a:t>interval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IN" sz="2400" dirty="0">
              <a:latin typeface="Comic Sans MS" pitchFamily="66" charset="0"/>
            </a:endParaRPr>
          </a:p>
          <a:p>
            <a:pPr algn="just"/>
            <a:r>
              <a:rPr lang="en-US" sz="2400" dirty="0" smtClean="0">
                <a:latin typeface="Comic Sans MS" pitchFamily="66" charset="0"/>
              </a:rPr>
              <a:t>Carbenicillin-10-20 </a:t>
            </a:r>
            <a:r>
              <a:rPr lang="en-US" sz="2400" dirty="0">
                <a:latin typeface="Comic Sans MS" pitchFamily="66" charset="0"/>
              </a:rPr>
              <a:t>mg/kg  IV or  IM  repeated after 8- 12 </a:t>
            </a:r>
            <a:r>
              <a:rPr lang="en-US" sz="2400" dirty="0" smtClean="0">
                <a:latin typeface="Comic Sans MS" pitchFamily="66" charset="0"/>
              </a:rPr>
              <a:t>hr. </a:t>
            </a:r>
            <a:r>
              <a:rPr lang="en-US" sz="2400" dirty="0">
                <a:latin typeface="Comic Sans MS" pitchFamily="66" charset="0"/>
              </a:rPr>
              <a:t>interval.</a:t>
            </a:r>
            <a:endParaRPr lang="en-IN" sz="2400" dirty="0">
              <a:latin typeface="Comic Sans MS" pitchFamily="66" charset="0"/>
            </a:endParaRPr>
          </a:p>
          <a:p>
            <a:pPr algn="just"/>
            <a:r>
              <a:rPr lang="en-US" sz="2400" dirty="0">
                <a:latin typeface="Comic Sans MS" pitchFamily="66" charset="0"/>
              </a:rPr>
              <a:t>Cloxacillin-- </a:t>
            </a:r>
            <a:r>
              <a:rPr lang="en-US" sz="2400" dirty="0" smtClean="0">
                <a:latin typeface="Comic Sans MS" pitchFamily="66" charset="0"/>
              </a:rPr>
              <a:t>        10 </a:t>
            </a:r>
            <a:r>
              <a:rPr lang="en-US" sz="2400" dirty="0">
                <a:latin typeface="Comic Sans MS" pitchFamily="66" charset="0"/>
              </a:rPr>
              <a:t>mg/kg  IM or oral  repeated after  12 </a:t>
            </a:r>
            <a:r>
              <a:rPr lang="en-US" sz="2400" dirty="0" smtClean="0">
                <a:latin typeface="Comic Sans MS" pitchFamily="66" charset="0"/>
              </a:rPr>
              <a:t>hr. </a:t>
            </a:r>
            <a:r>
              <a:rPr lang="en-US" sz="2400" dirty="0">
                <a:latin typeface="Comic Sans MS" pitchFamily="66" charset="0"/>
              </a:rPr>
              <a:t>interval.</a:t>
            </a:r>
            <a:endParaRPr lang="en-IN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140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revivalanimal.com/images/popup/22360-1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631" y="1825625"/>
            <a:ext cx="2448168" cy="286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12177" y="1825625"/>
            <a:ext cx="78691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  <a:latin typeface="Comic Sans MS" pitchFamily="66" charset="0"/>
              </a:rPr>
              <a:t>Procaine penicillin G – </a:t>
            </a:r>
          </a:p>
          <a:p>
            <a:pPr algn="just"/>
            <a:endParaRPr lang="en-US" sz="2400" dirty="0">
              <a:latin typeface="Comic Sans MS" pitchFamily="66" charset="0"/>
            </a:endParaRPr>
          </a:p>
          <a:p>
            <a:pPr algn="just"/>
            <a:r>
              <a:rPr lang="en-US" sz="2400" dirty="0" smtClean="0">
                <a:latin typeface="Comic Sans MS" pitchFamily="66" charset="0"/>
              </a:rPr>
              <a:t>25,000 IU/kg,  oral  repeated after  6 hr. interval</a:t>
            </a:r>
            <a:endParaRPr lang="en-IN" sz="2400" dirty="0" smtClean="0">
              <a:latin typeface="Comic Sans MS" pitchFamily="66" charset="0"/>
            </a:endParaRPr>
          </a:p>
          <a:p>
            <a:pPr algn="just"/>
            <a:r>
              <a:rPr lang="en-US" sz="2400" dirty="0" smtClean="0">
                <a:latin typeface="Comic Sans MS" pitchFamily="66" charset="0"/>
              </a:rPr>
              <a:t>10,000-30,000 IU/kg IM or SC repeated after 12-24 hr. interval.</a:t>
            </a:r>
            <a:endParaRPr lang="en-IN" sz="2400" dirty="0">
              <a:latin typeface="Comic Sans MS" pitchFamily="66" charset="0"/>
            </a:endParaRPr>
          </a:p>
        </p:txBody>
      </p:sp>
      <p:pic>
        <p:nvPicPr>
          <p:cNvPr id="5" name="Picture 2" descr="https://pbsanimalhealth-prod-weblinc.netdna-ssl.com/product_images/penicillin-g-injectable-antibiotic/G/5dd3f8977295910164047611/zoom.jpg?c=15741728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08" y="3631893"/>
            <a:ext cx="2916115" cy="239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668131" y="5250934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3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etnil.com.br/idiomas/wp-content/uploads/2012/05/Ampicilina-50g_pe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685" y="1295401"/>
            <a:ext cx="3380370" cy="28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7847" y="1587500"/>
            <a:ext cx="579315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Ampicillin –             </a:t>
            </a:r>
          </a:p>
          <a:p>
            <a:pPr algn="just"/>
            <a:r>
              <a:rPr lang="en-US" sz="2400" dirty="0" smtClean="0">
                <a:latin typeface="Comic Sans MS" pitchFamily="66" charset="0"/>
              </a:rPr>
              <a:t>5-10 mg/kg IV, IM or SC repeated after  6 hr. interval.</a:t>
            </a:r>
            <a:endParaRPr lang="en-IN" sz="2400" dirty="0">
              <a:latin typeface="Comic Sans MS" pitchFamily="66" charset="0"/>
            </a:endParaRPr>
          </a:p>
          <a:p>
            <a:pPr algn="just"/>
            <a:r>
              <a:rPr lang="en-US" sz="2400" dirty="0" smtClean="0">
                <a:latin typeface="Comic Sans MS" pitchFamily="66" charset="0"/>
              </a:rPr>
              <a:t>10- 25 mg/kg oral repeated after  6 -12 hr. interval.</a:t>
            </a:r>
            <a:endParaRPr lang="en-IN" sz="24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49031" y="4806434"/>
            <a:ext cx="2678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Source  : Google image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6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Repository Penicillins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Benzathine </a:t>
            </a:r>
            <a:r>
              <a:rPr lang="en-US" dirty="0">
                <a:latin typeface="Comic Sans MS" panose="030F0702030302020204" pitchFamily="66" charset="0"/>
              </a:rPr>
              <a:t>penicilline G and procaine penicillin G in oil.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These </a:t>
            </a:r>
            <a:r>
              <a:rPr lang="en-US" dirty="0">
                <a:latin typeface="Comic Sans MS" panose="030F0702030302020204" pitchFamily="66" charset="0"/>
              </a:rPr>
              <a:t>are the penicillins which are slowly absorbed over a period of 5-7 days following a single IM injection.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GB" dirty="0">
                <a:latin typeface="Comic Sans MS" panose="030F0702030302020204" pitchFamily="66" charset="0"/>
              </a:rPr>
              <a:t>Probenecid was developed as an alternative to </a:t>
            </a:r>
            <a:r>
              <a:rPr lang="en-GB" dirty="0" err="1" smtClean="0">
                <a:latin typeface="Comic Sans MS" panose="030F0702030302020204" pitchFamily="66" charset="0"/>
              </a:rPr>
              <a:t>caronamide</a:t>
            </a:r>
            <a:r>
              <a:rPr lang="en-GB" dirty="0">
                <a:latin typeface="Comic Sans MS" panose="030F0702030302020204" pitchFamily="66" charset="0"/>
              </a:rPr>
              <a:t> to competitively inhibit renal excretion of some drugs, thereby increasing their plasma concentration and prolonging their effects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Probenecid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delays renal excretion of penicillins and prolongs the blood levels of penicillins with short plasma half-life.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</a:t>
            </a:r>
            <a:r>
              <a:rPr lang="en-US" dirty="0">
                <a:latin typeface="Comic Sans MS" panose="030F0702030302020204" pitchFamily="66" charset="0"/>
              </a:rPr>
              <a:t>is added @ 1-2 mg/1000IU of penicillin G for oral dosing in dog at 6 </a:t>
            </a:r>
            <a:r>
              <a:rPr lang="en-US" dirty="0" smtClean="0">
                <a:latin typeface="Comic Sans MS" panose="030F0702030302020204" pitchFamily="66" charset="0"/>
              </a:rPr>
              <a:t>hr. </a:t>
            </a:r>
            <a:r>
              <a:rPr lang="en-US" dirty="0">
                <a:latin typeface="Comic Sans MS" panose="030F0702030302020204" pitchFamily="66" charset="0"/>
              </a:rPr>
              <a:t>intervals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repository forms of penicillin should never be injected IV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670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611</Words>
  <Application>Microsoft Office PowerPoint</Application>
  <PresentationFormat>Widescreen</PresentationFormat>
  <Paragraphs>112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Aharoni</vt:lpstr>
      <vt:lpstr>Arial</vt:lpstr>
      <vt:lpstr>Calibri</vt:lpstr>
      <vt:lpstr>Calibri Light</vt:lpstr>
      <vt:lpstr>Comic Sans MS</vt:lpstr>
      <vt:lpstr>Office Theme</vt:lpstr>
      <vt:lpstr>Penicillins (Part 2)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(Lecture-11)</vt:lpstr>
      <vt:lpstr>Content of the chapter</vt:lpstr>
      <vt:lpstr>Pharmacokinetics</vt:lpstr>
      <vt:lpstr>Clinical Uses of Penicillins  </vt:lpstr>
      <vt:lpstr>Administration and Dosages of Penicillins</vt:lpstr>
      <vt:lpstr>PowerPoint Presentation</vt:lpstr>
      <vt:lpstr>PowerPoint Presentation</vt:lpstr>
      <vt:lpstr>PowerPoint Presentation</vt:lpstr>
      <vt:lpstr>Repository Penicillins</vt:lpstr>
      <vt:lpstr>Adverse Reactions and Toxicity of Penicillin</vt:lpstr>
      <vt:lpstr>Beta-lactamases</vt:lpstr>
      <vt:lpstr>Beta-lactamase inhibitors</vt:lpstr>
      <vt:lpstr>PowerPoint Presentation</vt:lpstr>
      <vt:lpstr>Potentiated Penicillins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Nirbhay Kumar</cp:lastModifiedBy>
  <cp:revision>67</cp:revision>
  <dcterms:created xsi:type="dcterms:W3CDTF">2020-11-25T09:45:25Z</dcterms:created>
  <dcterms:modified xsi:type="dcterms:W3CDTF">2020-12-25T11:07:17Z</dcterms:modified>
</cp:coreProperties>
</file>