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5" r:id="rId2"/>
    <p:sldId id="283" r:id="rId3"/>
    <p:sldId id="257" r:id="rId4"/>
    <p:sldId id="284" r:id="rId5"/>
    <p:sldId id="285" r:id="rId6"/>
    <p:sldId id="259" r:id="rId7"/>
    <p:sldId id="286" r:id="rId8"/>
    <p:sldId id="260" r:id="rId9"/>
    <p:sldId id="296" r:id="rId10"/>
    <p:sldId id="261" r:id="rId11"/>
    <p:sldId id="297" r:id="rId12"/>
    <p:sldId id="262" r:id="rId13"/>
    <p:sldId id="263" r:id="rId14"/>
    <p:sldId id="290" r:id="rId15"/>
    <p:sldId id="264" r:id="rId16"/>
    <p:sldId id="299" r:id="rId17"/>
    <p:sldId id="265" r:id="rId18"/>
    <p:sldId id="266" r:id="rId19"/>
    <p:sldId id="287" r:id="rId20"/>
    <p:sldId id="293" r:id="rId21"/>
    <p:sldId id="267" r:id="rId22"/>
    <p:sldId id="289" r:id="rId23"/>
    <p:sldId id="279" r:id="rId24"/>
    <p:sldId id="280" r:id="rId25"/>
    <p:sldId id="281" r:id="rId26"/>
    <p:sldId id="294" r:id="rId27"/>
    <p:sldId id="298" r:id="rId28"/>
    <p:sldId id="300" r:id="rId29"/>
    <p:sldId id="27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0EBD8-AE4E-4CA6-AE10-AF979578A129}" type="doc">
      <dgm:prSet loTypeId="urn:diagrams.loki3.com/BracketList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E1C6668-5215-4B15-AD3F-3D1534E82BE2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0070C0"/>
              </a:solidFill>
              <a:latin typeface="Comic Sans MS" panose="030F0702030302020204" pitchFamily="66" charset="0"/>
            </a:rPr>
            <a:t>First Generation</a:t>
          </a:r>
          <a:endParaRPr lang="en-US" sz="1800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724E77F4-0A51-41FD-BEC4-E5EB351EB74C}" type="parTrans" cxnId="{3F2A2211-532C-4901-839D-E7AC77CDE0AD}">
      <dgm:prSet/>
      <dgm:spPr/>
      <dgm:t>
        <a:bodyPr/>
        <a:lstStyle/>
        <a:p>
          <a:endParaRPr lang="en-US"/>
        </a:p>
      </dgm:t>
    </dgm:pt>
    <dgm:pt modelId="{DABABFC1-45BA-41CF-B732-F7B5ABE51890}" type="sibTrans" cxnId="{3F2A2211-532C-4901-839D-E7AC77CDE0AD}">
      <dgm:prSet/>
      <dgm:spPr/>
      <dgm:t>
        <a:bodyPr/>
        <a:lstStyle/>
        <a:p>
          <a:endParaRPr lang="en-US"/>
        </a:p>
      </dgm:t>
    </dgm:pt>
    <dgm:pt modelId="{7697632E-8A63-468E-B42D-4259CF10454E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C00000"/>
              </a:solidFill>
              <a:latin typeface="Comic Sans MS" panose="030F0702030302020204" pitchFamily="66" charset="0"/>
            </a:rPr>
            <a:t>Oral : </a:t>
          </a:r>
          <a:r>
            <a:rPr lang="en-IN" sz="1800" b="1" dirty="0" smtClean="0">
              <a:solidFill>
                <a:srgbClr val="002060"/>
              </a:solidFill>
              <a:latin typeface="Comic Sans MS" panose="030F0702030302020204" pitchFamily="66" charset="0"/>
            </a:rPr>
            <a:t>Cephalexin, cephradine,cefadroxil,cephalogylcin</a:t>
          </a:r>
          <a:endParaRPr lang="en-US" sz="1800" b="1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22E0C654-B3A2-4276-9529-4F289691A39B}" type="parTrans" cxnId="{EA43541F-E4D1-4134-B235-253097B8AE52}">
      <dgm:prSet/>
      <dgm:spPr/>
      <dgm:t>
        <a:bodyPr/>
        <a:lstStyle/>
        <a:p>
          <a:endParaRPr lang="en-US"/>
        </a:p>
      </dgm:t>
    </dgm:pt>
    <dgm:pt modelId="{74EDBA4E-3717-40B6-810D-5F73E985CE53}" type="sibTrans" cxnId="{EA43541F-E4D1-4134-B235-253097B8AE52}">
      <dgm:prSet/>
      <dgm:spPr/>
      <dgm:t>
        <a:bodyPr/>
        <a:lstStyle/>
        <a:p>
          <a:endParaRPr lang="en-US"/>
        </a:p>
      </dgm:t>
    </dgm:pt>
    <dgm:pt modelId="{95CE5DB3-CC75-409F-8319-868B1D97FEF9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0070C0"/>
              </a:solidFill>
              <a:latin typeface="Comic Sans MS" panose="030F0702030302020204" pitchFamily="66" charset="0"/>
            </a:rPr>
            <a:t>Second Generation</a:t>
          </a:r>
          <a:endParaRPr lang="en-US" sz="1800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C84F7C57-08CC-475D-86A6-30F9B876FE2A}" type="parTrans" cxnId="{9F2D8EB2-6251-4669-8DD7-65A4FD7061CB}">
      <dgm:prSet/>
      <dgm:spPr/>
      <dgm:t>
        <a:bodyPr/>
        <a:lstStyle/>
        <a:p>
          <a:endParaRPr lang="en-US"/>
        </a:p>
      </dgm:t>
    </dgm:pt>
    <dgm:pt modelId="{EA6E9DD7-FBE3-43B6-BFF5-F6DF238D60A5}" type="sibTrans" cxnId="{9F2D8EB2-6251-4669-8DD7-65A4FD7061CB}">
      <dgm:prSet/>
      <dgm:spPr/>
      <dgm:t>
        <a:bodyPr/>
        <a:lstStyle/>
        <a:p>
          <a:endParaRPr lang="en-US"/>
        </a:p>
      </dgm:t>
    </dgm:pt>
    <dgm:pt modelId="{2A4139B0-3F58-489B-9711-0367DEEB4F69}">
      <dgm:prSet phldrT="[Text]" custT="1"/>
      <dgm:spPr/>
      <dgm:t>
        <a:bodyPr/>
        <a:lstStyle/>
        <a:p>
          <a:r>
            <a:rPr lang="en-IN" sz="1800" dirty="0" smtClean="0">
              <a:solidFill>
                <a:srgbClr val="C00000"/>
              </a:solidFill>
              <a:latin typeface="Comic Sans MS" panose="030F0702030302020204" pitchFamily="66" charset="0"/>
            </a:rPr>
            <a:t>Oral: </a:t>
          </a:r>
          <a:r>
            <a:rPr lang="en-IN" sz="1800" dirty="0" smtClean="0">
              <a:latin typeface="Comic Sans MS" panose="030F0702030302020204" pitchFamily="66" charset="0"/>
            </a:rPr>
            <a:t>Cefachlor, cefuroxime axetil </a:t>
          </a:r>
          <a:endParaRPr lang="en-US" sz="1800" dirty="0">
            <a:latin typeface="Comic Sans MS" panose="030F0702030302020204" pitchFamily="66" charset="0"/>
          </a:endParaRPr>
        </a:p>
      </dgm:t>
    </dgm:pt>
    <dgm:pt modelId="{D3B27EBC-3588-4096-92EA-CC81B085D6AB}" type="parTrans" cxnId="{D903AB4B-3A3A-40C2-8151-F655FDEB26C7}">
      <dgm:prSet/>
      <dgm:spPr/>
      <dgm:t>
        <a:bodyPr/>
        <a:lstStyle/>
        <a:p>
          <a:endParaRPr lang="en-US"/>
        </a:p>
      </dgm:t>
    </dgm:pt>
    <dgm:pt modelId="{8EB6F6C9-704C-4FC9-9AE4-42293B831621}" type="sibTrans" cxnId="{D903AB4B-3A3A-40C2-8151-F655FDEB26C7}">
      <dgm:prSet/>
      <dgm:spPr/>
      <dgm:t>
        <a:bodyPr/>
        <a:lstStyle/>
        <a:p>
          <a:endParaRPr lang="en-US"/>
        </a:p>
      </dgm:t>
    </dgm:pt>
    <dgm:pt modelId="{724C9D09-B008-43C9-B82B-319BB75461FE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0070C0"/>
              </a:solidFill>
              <a:latin typeface="Comic Sans MS" panose="030F0702030302020204" pitchFamily="66" charset="0"/>
            </a:rPr>
            <a:t>Fourth Generation</a:t>
          </a:r>
          <a:endParaRPr lang="en-US" sz="1800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25937E71-E243-4159-A92E-04C4F5A0A866}" type="parTrans" cxnId="{53345256-C4F1-4C1F-8A6B-A8D15BE23C7B}">
      <dgm:prSet/>
      <dgm:spPr/>
      <dgm:t>
        <a:bodyPr/>
        <a:lstStyle/>
        <a:p>
          <a:endParaRPr lang="en-US"/>
        </a:p>
      </dgm:t>
    </dgm:pt>
    <dgm:pt modelId="{7898A501-7C54-4CF2-BAD9-DB22C4B3E395}" type="sibTrans" cxnId="{53345256-C4F1-4C1F-8A6B-A8D15BE23C7B}">
      <dgm:prSet/>
      <dgm:spPr/>
      <dgm:t>
        <a:bodyPr/>
        <a:lstStyle/>
        <a:p>
          <a:endParaRPr lang="en-US"/>
        </a:p>
      </dgm:t>
    </dgm:pt>
    <dgm:pt modelId="{8053476C-7655-478E-B9A3-E605188A507B}">
      <dgm:prSet custT="1"/>
      <dgm:spPr/>
      <dgm:t>
        <a:bodyPr/>
        <a:lstStyle/>
        <a:p>
          <a:r>
            <a:rPr lang="en-IN" sz="1800" b="1" dirty="0" smtClean="0">
              <a:solidFill>
                <a:srgbClr val="0070C0"/>
              </a:solidFill>
              <a:latin typeface="Comic Sans MS" panose="030F0702030302020204" pitchFamily="66" charset="0"/>
            </a:rPr>
            <a:t>Third Generation </a:t>
          </a:r>
          <a:r>
            <a:rPr lang="en-IN" sz="1800" dirty="0" smtClean="0">
              <a:solidFill>
                <a:srgbClr val="0070C0"/>
              </a:solidFill>
              <a:latin typeface="Comic Sans MS" panose="030F0702030302020204" pitchFamily="66" charset="0"/>
            </a:rPr>
            <a:t> </a:t>
          </a:r>
          <a:endParaRPr lang="en-IN" sz="1800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2D05B1B0-EC39-4D60-8B94-18FE385D2249}" type="parTrans" cxnId="{05EABCAB-E19F-42F4-9D21-28C39F1F8C75}">
      <dgm:prSet/>
      <dgm:spPr/>
      <dgm:t>
        <a:bodyPr/>
        <a:lstStyle/>
        <a:p>
          <a:endParaRPr lang="en-US"/>
        </a:p>
      </dgm:t>
    </dgm:pt>
    <dgm:pt modelId="{9C082676-D6A1-4CD2-A446-B149161B0CCE}" type="sibTrans" cxnId="{05EABCAB-E19F-42F4-9D21-28C39F1F8C75}">
      <dgm:prSet/>
      <dgm:spPr/>
      <dgm:t>
        <a:bodyPr/>
        <a:lstStyle/>
        <a:p>
          <a:endParaRPr lang="en-US"/>
        </a:p>
      </dgm:t>
    </dgm:pt>
    <dgm:pt modelId="{1BA6AB2E-E2F8-4D25-A749-6E8ABE0F19D6}">
      <dgm:prSet custT="1"/>
      <dgm:spPr/>
      <dgm:t>
        <a:bodyPr/>
        <a:lstStyle/>
        <a:p>
          <a:r>
            <a:rPr lang="en-IN" sz="1800" b="1" dirty="0" smtClean="0">
              <a:solidFill>
                <a:srgbClr val="C00000"/>
              </a:solidFill>
              <a:latin typeface="Comic Sans MS" panose="030F0702030302020204" pitchFamily="66" charset="0"/>
            </a:rPr>
            <a:t>Parenteral: </a:t>
          </a:r>
          <a:r>
            <a:rPr lang="en-IN" sz="1800" b="1" dirty="0" smtClean="0">
              <a:solidFill>
                <a:srgbClr val="002060"/>
              </a:solidFill>
              <a:latin typeface="Comic Sans MS" panose="030F0702030302020204" pitchFamily="66" charset="0"/>
            </a:rPr>
            <a:t>Cefapirin, cefazolin, cephalothin, Cephalonia.</a:t>
          </a:r>
          <a:endParaRPr lang="en-US" sz="1800" b="1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64B4F6AB-5E1B-4007-896F-60ACD53FA7E2}" type="parTrans" cxnId="{900B3867-B4FD-4DB7-841C-A03C3612AE11}">
      <dgm:prSet/>
      <dgm:spPr/>
      <dgm:t>
        <a:bodyPr/>
        <a:lstStyle/>
        <a:p>
          <a:endParaRPr lang="en-US"/>
        </a:p>
      </dgm:t>
    </dgm:pt>
    <dgm:pt modelId="{FD52E1FA-E75C-4AC3-A342-40F715C73C20}" type="sibTrans" cxnId="{900B3867-B4FD-4DB7-841C-A03C3612AE11}">
      <dgm:prSet/>
      <dgm:spPr/>
      <dgm:t>
        <a:bodyPr/>
        <a:lstStyle/>
        <a:p>
          <a:endParaRPr lang="en-US"/>
        </a:p>
      </dgm:t>
    </dgm:pt>
    <dgm:pt modelId="{D95A3E91-F9A0-4951-8E09-A09F5E5111E9}">
      <dgm:prSet custT="1"/>
      <dgm:spPr/>
      <dgm:t>
        <a:bodyPr/>
        <a:lstStyle/>
        <a:p>
          <a:r>
            <a:rPr lang="en-IN" sz="1800" b="1" dirty="0" smtClean="0">
              <a:solidFill>
                <a:srgbClr val="C00000"/>
              </a:solidFill>
              <a:latin typeface="Comic Sans MS" panose="030F0702030302020204" pitchFamily="66" charset="0"/>
            </a:rPr>
            <a:t>Intramammary:  </a:t>
          </a:r>
          <a:r>
            <a:rPr lang="en-IN" sz="1800" b="1" dirty="0" smtClean="0">
              <a:solidFill>
                <a:srgbClr val="002060"/>
              </a:solidFill>
              <a:latin typeface="Comic Sans MS" panose="030F0702030302020204" pitchFamily="66" charset="0"/>
            </a:rPr>
            <a:t>Cefacetrile, cefapirin, cephalonium</a:t>
          </a:r>
          <a:endParaRPr lang="en-IN" sz="1800" b="1" dirty="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9CCD3DBC-B3FD-4662-98B2-4FAC06787C5A}" type="parTrans" cxnId="{69300BD7-D10D-4E44-B89B-491ABB0710D1}">
      <dgm:prSet/>
      <dgm:spPr/>
      <dgm:t>
        <a:bodyPr/>
        <a:lstStyle/>
        <a:p>
          <a:endParaRPr lang="en-US"/>
        </a:p>
      </dgm:t>
    </dgm:pt>
    <dgm:pt modelId="{BC0A7F0B-E04F-46F3-B10D-D315785EEAA4}" type="sibTrans" cxnId="{69300BD7-D10D-4E44-B89B-491ABB0710D1}">
      <dgm:prSet/>
      <dgm:spPr/>
      <dgm:t>
        <a:bodyPr/>
        <a:lstStyle/>
        <a:p>
          <a:endParaRPr lang="en-US"/>
        </a:p>
      </dgm:t>
    </dgm:pt>
    <dgm:pt modelId="{8165EA9E-640D-4C8F-81AE-0D7596EB38DB}">
      <dgm:prSet custT="1"/>
      <dgm:spPr/>
      <dgm:t>
        <a:bodyPr/>
        <a:lstStyle/>
        <a:p>
          <a:r>
            <a:rPr lang="en-IN" sz="1800" dirty="0" smtClean="0">
              <a:solidFill>
                <a:srgbClr val="C00000"/>
              </a:solidFill>
              <a:latin typeface="Comic Sans MS" panose="030F0702030302020204" pitchFamily="66" charset="0"/>
            </a:rPr>
            <a:t>Parenteral :</a:t>
          </a:r>
          <a:r>
            <a:rPr lang="en-IN" sz="1800" dirty="0" smtClean="0">
              <a:latin typeface="Comic Sans MS" panose="030F0702030302020204" pitchFamily="66" charset="0"/>
            </a:rPr>
            <a:t>Cefamandole, cefonicid, ceforonide, cefuroxime.</a:t>
          </a:r>
          <a:endParaRPr lang="en-US" sz="1800" dirty="0">
            <a:latin typeface="Comic Sans MS" panose="030F0702030302020204" pitchFamily="66" charset="0"/>
          </a:endParaRPr>
        </a:p>
      </dgm:t>
    </dgm:pt>
    <dgm:pt modelId="{3070E14F-BBDE-45C3-B8DD-1858975FC4F2}" type="parTrans" cxnId="{35395502-43F7-41EA-8682-43162FBF50CE}">
      <dgm:prSet/>
      <dgm:spPr/>
      <dgm:t>
        <a:bodyPr/>
        <a:lstStyle/>
        <a:p>
          <a:endParaRPr lang="en-US"/>
        </a:p>
      </dgm:t>
    </dgm:pt>
    <dgm:pt modelId="{8A1C69DF-7FC3-4343-BDA1-89A812F5EEB0}" type="sibTrans" cxnId="{35395502-43F7-41EA-8682-43162FBF50CE}">
      <dgm:prSet/>
      <dgm:spPr/>
      <dgm:t>
        <a:bodyPr/>
        <a:lstStyle/>
        <a:p>
          <a:endParaRPr lang="en-US"/>
        </a:p>
      </dgm:t>
    </dgm:pt>
    <dgm:pt modelId="{447B3B5D-4D9B-4EC5-9712-496427F5C08B}">
      <dgm:prSet custT="1"/>
      <dgm:spPr/>
      <dgm:t>
        <a:bodyPr/>
        <a:lstStyle/>
        <a:p>
          <a:r>
            <a:rPr lang="en-IN" sz="1800" dirty="0" smtClean="0">
              <a:solidFill>
                <a:srgbClr val="C00000"/>
              </a:solidFill>
              <a:latin typeface="Comic Sans MS" panose="030F0702030302020204" pitchFamily="66" charset="0"/>
            </a:rPr>
            <a:t>Intramammary: </a:t>
          </a:r>
          <a:r>
            <a:rPr lang="en-IN" sz="1800" dirty="0" smtClean="0">
              <a:latin typeface="Comic Sans MS" panose="030F0702030302020204" pitchFamily="66" charset="0"/>
            </a:rPr>
            <a:t>Cefuroxime</a:t>
          </a:r>
          <a:endParaRPr lang="en-US" sz="1800" dirty="0">
            <a:latin typeface="Comic Sans MS" panose="030F0702030302020204" pitchFamily="66" charset="0"/>
          </a:endParaRPr>
        </a:p>
      </dgm:t>
    </dgm:pt>
    <dgm:pt modelId="{47B2337D-6609-4B91-A149-D84C83553C50}" type="parTrans" cxnId="{DC54D85A-2E4F-47EB-BD88-D6D72D0AC0DC}">
      <dgm:prSet/>
      <dgm:spPr/>
      <dgm:t>
        <a:bodyPr/>
        <a:lstStyle/>
        <a:p>
          <a:endParaRPr lang="en-US"/>
        </a:p>
      </dgm:t>
    </dgm:pt>
    <dgm:pt modelId="{919461CE-B296-47C6-9EBB-1BFEEF79A4E2}" type="sibTrans" cxnId="{DC54D85A-2E4F-47EB-BD88-D6D72D0AC0DC}">
      <dgm:prSet/>
      <dgm:spPr/>
      <dgm:t>
        <a:bodyPr/>
        <a:lstStyle/>
        <a:p>
          <a:endParaRPr lang="en-US"/>
        </a:p>
      </dgm:t>
    </dgm:pt>
    <dgm:pt modelId="{339DB325-0A09-44AF-9B33-67ECD6FE4207}" type="pres">
      <dgm:prSet presAssocID="{0440EBD8-AE4E-4CA6-AE10-AF979578A1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4AC14-7B67-47BA-A716-B20788C6CB99}" type="pres">
      <dgm:prSet presAssocID="{6E1C6668-5215-4B15-AD3F-3D1534E82BE2}" presName="linNode" presStyleCnt="0"/>
      <dgm:spPr/>
    </dgm:pt>
    <dgm:pt modelId="{2511EAC8-7CF3-432B-8DD1-57940A581201}" type="pres">
      <dgm:prSet presAssocID="{6E1C6668-5215-4B15-AD3F-3D1534E82BE2}" presName="parTx" presStyleLbl="revTx" presStyleIdx="0" presStyleCnt="4" custLinFactNeighborX="-6494" custLinFactNeighborY="-349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DB700-F73C-40CC-B212-F6E6CCBAA824}" type="pres">
      <dgm:prSet presAssocID="{6E1C6668-5215-4B15-AD3F-3D1534E82BE2}" presName="bracket" presStyleLbl="parChTrans1D1" presStyleIdx="0" presStyleCnt="4" custScaleX="88399" custScaleY="100168" custLinFactNeighborX="-5218" custLinFactNeighborY="-16154"/>
      <dgm:spPr/>
    </dgm:pt>
    <dgm:pt modelId="{2869277D-3DCC-4966-864C-C476769D8163}" type="pres">
      <dgm:prSet presAssocID="{6E1C6668-5215-4B15-AD3F-3D1534E82BE2}" presName="spH" presStyleCnt="0"/>
      <dgm:spPr/>
    </dgm:pt>
    <dgm:pt modelId="{A21EF5B8-DCE6-4ADC-B86C-D9396089B777}" type="pres">
      <dgm:prSet presAssocID="{6E1C6668-5215-4B15-AD3F-3D1534E82BE2}" presName="desTx" presStyleLbl="node1" presStyleIdx="0" presStyleCnt="2" custScaleX="130404" custScaleY="116368" custLinFactNeighborX="0" custLinFactNeighborY="-39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968E8-DD77-4192-9F37-4A8EC6689D3F}" type="pres">
      <dgm:prSet presAssocID="{DABABFC1-45BA-41CF-B732-F7B5ABE51890}" presName="spV" presStyleCnt="0"/>
      <dgm:spPr/>
    </dgm:pt>
    <dgm:pt modelId="{79F58456-8E71-4F2C-B01B-CA04579C5E72}" type="pres">
      <dgm:prSet presAssocID="{95CE5DB3-CC75-409F-8319-868B1D97FEF9}" presName="linNode" presStyleCnt="0"/>
      <dgm:spPr/>
    </dgm:pt>
    <dgm:pt modelId="{8167289C-EA96-43DD-BA6C-CD5F81A414AB}" type="pres">
      <dgm:prSet presAssocID="{95CE5DB3-CC75-409F-8319-868B1D97FEF9}" presName="parTx" presStyleLbl="revTx" presStyleIdx="1" presStyleCnt="4" custScaleY="50583" custLinFactNeighborX="-8118" custLinFactNeighborY="-247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3E357-E583-4D35-B049-F24BE9522A10}" type="pres">
      <dgm:prSet presAssocID="{95CE5DB3-CC75-409F-8319-868B1D97FEF9}" presName="bracket" presStyleLbl="parChTrans1D1" presStyleIdx="1" presStyleCnt="4" custScaleX="88689" custScaleY="101012" custLinFactNeighborX="-34877" custLinFactNeighborY="-16645"/>
      <dgm:spPr/>
    </dgm:pt>
    <dgm:pt modelId="{49A588EA-1C43-43E6-AEC6-BE4F35540480}" type="pres">
      <dgm:prSet presAssocID="{95CE5DB3-CC75-409F-8319-868B1D97FEF9}" presName="spH" presStyleCnt="0"/>
      <dgm:spPr/>
    </dgm:pt>
    <dgm:pt modelId="{E7FDF306-EBE3-4833-A99F-A16B900F582A}" type="pres">
      <dgm:prSet presAssocID="{95CE5DB3-CC75-409F-8319-868B1D97FEF9}" presName="desTx" presStyleLbl="node1" presStyleIdx="1" presStyleCnt="2" custScaleX="124298" custScaleY="123915" custLinFactNeighborX="-53069" custLinFactNeighborY="-10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C20EF-03E6-4CFE-AB2E-18D0991D783F}" type="pres">
      <dgm:prSet presAssocID="{EA6E9DD7-FBE3-43B6-BFF5-F6DF238D60A5}" presName="spV" presStyleCnt="0"/>
      <dgm:spPr/>
    </dgm:pt>
    <dgm:pt modelId="{F93CA192-034E-4B7C-B149-2EB43AEB482D}" type="pres">
      <dgm:prSet presAssocID="{724C9D09-B008-43C9-B82B-319BB75461FE}" presName="linNode" presStyleCnt="0"/>
      <dgm:spPr/>
    </dgm:pt>
    <dgm:pt modelId="{887F7EFF-D723-45E5-8A55-733E3255C77A}" type="pres">
      <dgm:prSet presAssocID="{724C9D09-B008-43C9-B82B-319BB75461FE}" presName="parTx" presStyleLbl="revTx" presStyleIdx="2" presStyleCnt="4" custScaleX="88937" custScaleY="27566" custLinFactNeighborX="-31008" custLinFactNeighborY="859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8D16F-248E-4787-A777-854EDB6F77CE}" type="pres">
      <dgm:prSet presAssocID="{724C9D09-B008-43C9-B82B-319BB75461FE}" presName="bracket" presStyleLbl="parChTrans1D1" presStyleIdx="2" presStyleCnt="4" custAng="10630332" custFlipVert="1" custFlipHor="1" custScaleX="87950" custScaleY="92050" custLinFactNeighborX="-30319" custLinFactNeighborY="-11830"/>
      <dgm:spPr/>
    </dgm:pt>
    <dgm:pt modelId="{25CC154C-9F95-4BE0-A45D-0E69738F1957}" type="pres">
      <dgm:prSet presAssocID="{724C9D09-B008-43C9-B82B-319BB75461FE}" presName="spH" presStyleCnt="0"/>
      <dgm:spPr/>
    </dgm:pt>
    <dgm:pt modelId="{B47D6B74-E454-4854-A941-0A97A26DC3B8}" type="pres">
      <dgm:prSet presAssocID="{7898A501-7C54-4CF2-BAD9-DB22C4B3E395}" presName="spV" presStyleCnt="0"/>
      <dgm:spPr/>
    </dgm:pt>
    <dgm:pt modelId="{2B9F2DEA-E64E-41D2-A353-900FEF0E8B9A}" type="pres">
      <dgm:prSet presAssocID="{8053476C-7655-478E-B9A3-E605188A507B}" presName="linNode" presStyleCnt="0"/>
      <dgm:spPr/>
    </dgm:pt>
    <dgm:pt modelId="{BF69A08A-5AC4-43B6-ADB2-A0C828100AA3}" type="pres">
      <dgm:prSet presAssocID="{8053476C-7655-478E-B9A3-E605188A507B}" presName="parTx" presStyleLbl="revTx" presStyleIdx="3" presStyleCnt="4" custScaleX="81172" custScaleY="65462" custLinFactY="-39025" custLinFactNeighborX="575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BE2C0-0FFB-40D3-B2B9-80F7D3523819}" type="pres">
      <dgm:prSet presAssocID="{8053476C-7655-478E-B9A3-E605188A507B}" presName="bracket" presStyleLbl="parChTrans1D1" presStyleIdx="3" presStyleCnt="4" custScaleX="73970" custLinFactX="12115" custLinFactNeighborX="100000" custLinFactNeighborY="-883"/>
      <dgm:spPr/>
    </dgm:pt>
    <dgm:pt modelId="{A87F8C74-BD6D-4289-8FC5-98325F1C9A15}" type="pres">
      <dgm:prSet presAssocID="{8053476C-7655-478E-B9A3-E605188A507B}" presName="spH" presStyleCnt="0"/>
      <dgm:spPr/>
    </dgm:pt>
  </dgm:ptLst>
  <dgm:cxnLst>
    <dgm:cxn modelId="{3F2A2211-532C-4901-839D-E7AC77CDE0AD}" srcId="{0440EBD8-AE4E-4CA6-AE10-AF979578A129}" destId="{6E1C6668-5215-4B15-AD3F-3D1534E82BE2}" srcOrd="0" destOrd="0" parTransId="{724E77F4-0A51-41FD-BEC4-E5EB351EB74C}" sibTransId="{DABABFC1-45BA-41CF-B732-F7B5ABE51890}"/>
    <dgm:cxn modelId="{900B3867-B4FD-4DB7-841C-A03C3612AE11}" srcId="{6E1C6668-5215-4B15-AD3F-3D1534E82BE2}" destId="{1BA6AB2E-E2F8-4D25-A749-6E8ABE0F19D6}" srcOrd="1" destOrd="0" parTransId="{64B4F6AB-5E1B-4007-896F-60ACD53FA7E2}" sibTransId="{FD52E1FA-E75C-4AC3-A342-40F715C73C20}"/>
    <dgm:cxn modelId="{7210CD64-384F-4E01-98B4-5C9D80F3029C}" type="presOf" srcId="{8165EA9E-640D-4C8F-81AE-0D7596EB38DB}" destId="{E7FDF306-EBE3-4833-A99F-A16B900F582A}" srcOrd="0" destOrd="1" presId="urn:diagrams.loki3.com/BracketList"/>
    <dgm:cxn modelId="{05EABCAB-E19F-42F4-9D21-28C39F1F8C75}" srcId="{0440EBD8-AE4E-4CA6-AE10-AF979578A129}" destId="{8053476C-7655-478E-B9A3-E605188A507B}" srcOrd="3" destOrd="0" parTransId="{2D05B1B0-EC39-4D60-8B94-18FE385D2249}" sibTransId="{9C082676-D6A1-4CD2-A446-B149161B0CCE}"/>
    <dgm:cxn modelId="{A9C696DD-C189-44D2-A04D-CA2935BD2A48}" type="presOf" srcId="{1BA6AB2E-E2F8-4D25-A749-6E8ABE0F19D6}" destId="{A21EF5B8-DCE6-4ADC-B86C-D9396089B777}" srcOrd="0" destOrd="1" presId="urn:diagrams.loki3.com/BracketList"/>
    <dgm:cxn modelId="{9F2D8EB2-6251-4669-8DD7-65A4FD7061CB}" srcId="{0440EBD8-AE4E-4CA6-AE10-AF979578A129}" destId="{95CE5DB3-CC75-409F-8319-868B1D97FEF9}" srcOrd="1" destOrd="0" parTransId="{C84F7C57-08CC-475D-86A6-30F9B876FE2A}" sibTransId="{EA6E9DD7-FBE3-43B6-BFF5-F6DF238D60A5}"/>
    <dgm:cxn modelId="{817990F2-3E63-44EE-A7BE-2BA3AA8C07A2}" type="presOf" srcId="{6E1C6668-5215-4B15-AD3F-3D1534E82BE2}" destId="{2511EAC8-7CF3-432B-8DD1-57940A581201}" srcOrd="0" destOrd="0" presId="urn:diagrams.loki3.com/BracketList"/>
    <dgm:cxn modelId="{58DF6A79-8353-45E7-926C-2B9CB1E7DA75}" type="presOf" srcId="{7697632E-8A63-468E-B42D-4259CF10454E}" destId="{A21EF5B8-DCE6-4ADC-B86C-D9396089B777}" srcOrd="0" destOrd="0" presId="urn:diagrams.loki3.com/BracketList"/>
    <dgm:cxn modelId="{D57ED863-CD81-432E-B72F-CBE6C81D70F2}" type="presOf" srcId="{8053476C-7655-478E-B9A3-E605188A507B}" destId="{BF69A08A-5AC4-43B6-ADB2-A0C828100AA3}" srcOrd="0" destOrd="0" presId="urn:diagrams.loki3.com/BracketList"/>
    <dgm:cxn modelId="{8969ECD9-7382-43B7-B55C-F714A21DA189}" type="presOf" srcId="{95CE5DB3-CC75-409F-8319-868B1D97FEF9}" destId="{8167289C-EA96-43DD-BA6C-CD5F81A414AB}" srcOrd="0" destOrd="0" presId="urn:diagrams.loki3.com/BracketList"/>
    <dgm:cxn modelId="{69300BD7-D10D-4E44-B89B-491ABB0710D1}" srcId="{6E1C6668-5215-4B15-AD3F-3D1534E82BE2}" destId="{D95A3E91-F9A0-4951-8E09-A09F5E5111E9}" srcOrd="2" destOrd="0" parTransId="{9CCD3DBC-B3FD-4662-98B2-4FAC06787C5A}" sibTransId="{BC0A7F0B-E04F-46F3-B10D-D315785EEAA4}"/>
    <dgm:cxn modelId="{E8049CEC-0013-4415-9774-256E25EED82F}" type="presOf" srcId="{447B3B5D-4D9B-4EC5-9712-496427F5C08B}" destId="{E7FDF306-EBE3-4833-A99F-A16B900F582A}" srcOrd="0" destOrd="2" presId="urn:diagrams.loki3.com/BracketList"/>
    <dgm:cxn modelId="{EA43541F-E4D1-4134-B235-253097B8AE52}" srcId="{6E1C6668-5215-4B15-AD3F-3D1534E82BE2}" destId="{7697632E-8A63-468E-B42D-4259CF10454E}" srcOrd="0" destOrd="0" parTransId="{22E0C654-B3A2-4276-9529-4F289691A39B}" sibTransId="{74EDBA4E-3717-40B6-810D-5F73E985CE53}"/>
    <dgm:cxn modelId="{35395502-43F7-41EA-8682-43162FBF50CE}" srcId="{95CE5DB3-CC75-409F-8319-868B1D97FEF9}" destId="{8165EA9E-640D-4C8F-81AE-0D7596EB38DB}" srcOrd="1" destOrd="0" parTransId="{3070E14F-BBDE-45C3-B8DD-1858975FC4F2}" sibTransId="{8A1C69DF-7FC3-4343-BDA1-89A812F5EEB0}"/>
    <dgm:cxn modelId="{BF6E4788-80BB-4FE8-A5DB-418B49470A5E}" type="presOf" srcId="{2A4139B0-3F58-489B-9711-0367DEEB4F69}" destId="{E7FDF306-EBE3-4833-A99F-A16B900F582A}" srcOrd="0" destOrd="0" presId="urn:diagrams.loki3.com/BracketList"/>
    <dgm:cxn modelId="{0753F211-D8A3-45A7-A7E5-584A56D34A0E}" type="presOf" srcId="{D95A3E91-F9A0-4951-8E09-A09F5E5111E9}" destId="{A21EF5B8-DCE6-4ADC-B86C-D9396089B777}" srcOrd="0" destOrd="2" presId="urn:diagrams.loki3.com/BracketList"/>
    <dgm:cxn modelId="{53345256-C4F1-4C1F-8A6B-A8D15BE23C7B}" srcId="{0440EBD8-AE4E-4CA6-AE10-AF979578A129}" destId="{724C9D09-B008-43C9-B82B-319BB75461FE}" srcOrd="2" destOrd="0" parTransId="{25937E71-E243-4159-A92E-04C4F5A0A866}" sibTransId="{7898A501-7C54-4CF2-BAD9-DB22C4B3E395}"/>
    <dgm:cxn modelId="{D903AB4B-3A3A-40C2-8151-F655FDEB26C7}" srcId="{95CE5DB3-CC75-409F-8319-868B1D97FEF9}" destId="{2A4139B0-3F58-489B-9711-0367DEEB4F69}" srcOrd="0" destOrd="0" parTransId="{D3B27EBC-3588-4096-92EA-CC81B085D6AB}" sibTransId="{8EB6F6C9-704C-4FC9-9AE4-42293B831621}"/>
    <dgm:cxn modelId="{42BF1D72-CA6B-4720-8954-3A9977B65D6D}" type="presOf" srcId="{724C9D09-B008-43C9-B82B-319BB75461FE}" destId="{887F7EFF-D723-45E5-8A55-733E3255C77A}" srcOrd="0" destOrd="0" presId="urn:diagrams.loki3.com/BracketList"/>
    <dgm:cxn modelId="{19A6C50D-CB2E-41F5-B995-FEC068B75621}" type="presOf" srcId="{0440EBD8-AE4E-4CA6-AE10-AF979578A129}" destId="{339DB325-0A09-44AF-9B33-67ECD6FE4207}" srcOrd="0" destOrd="0" presId="urn:diagrams.loki3.com/BracketList"/>
    <dgm:cxn modelId="{DC54D85A-2E4F-47EB-BD88-D6D72D0AC0DC}" srcId="{95CE5DB3-CC75-409F-8319-868B1D97FEF9}" destId="{447B3B5D-4D9B-4EC5-9712-496427F5C08B}" srcOrd="2" destOrd="0" parTransId="{47B2337D-6609-4B91-A149-D84C83553C50}" sibTransId="{919461CE-B296-47C6-9EBB-1BFEEF79A4E2}"/>
    <dgm:cxn modelId="{64F9BDAD-5FFD-41E2-B3BD-5E9243CE1E2C}" type="presParOf" srcId="{339DB325-0A09-44AF-9B33-67ECD6FE4207}" destId="{AC84AC14-7B67-47BA-A716-B20788C6CB99}" srcOrd="0" destOrd="0" presId="urn:diagrams.loki3.com/BracketList"/>
    <dgm:cxn modelId="{CCB9C9E4-05EB-4D8A-AD7B-38DAEBA1AA68}" type="presParOf" srcId="{AC84AC14-7B67-47BA-A716-B20788C6CB99}" destId="{2511EAC8-7CF3-432B-8DD1-57940A581201}" srcOrd="0" destOrd="0" presId="urn:diagrams.loki3.com/BracketList"/>
    <dgm:cxn modelId="{F72210B6-7EA3-457E-854A-5D75F1F2E5B5}" type="presParOf" srcId="{AC84AC14-7B67-47BA-A716-B20788C6CB99}" destId="{CABDB700-F73C-40CC-B212-F6E6CCBAA824}" srcOrd="1" destOrd="0" presId="urn:diagrams.loki3.com/BracketList"/>
    <dgm:cxn modelId="{520D6C93-8930-481A-8A76-E00392C03470}" type="presParOf" srcId="{AC84AC14-7B67-47BA-A716-B20788C6CB99}" destId="{2869277D-3DCC-4966-864C-C476769D8163}" srcOrd="2" destOrd="0" presId="urn:diagrams.loki3.com/BracketList"/>
    <dgm:cxn modelId="{69FF68DC-8FBB-413D-9081-F797ECC9EF60}" type="presParOf" srcId="{AC84AC14-7B67-47BA-A716-B20788C6CB99}" destId="{A21EF5B8-DCE6-4ADC-B86C-D9396089B777}" srcOrd="3" destOrd="0" presId="urn:diagrams.loki3.com/BracketList"/>
    <dgm:cxn modelId="{DE4357D6-3F04-4889-A804-ADB51BB87279}" type="presParOf" srcId="{339DB325-0A09-44AF-9B33-67ECD6FE4207}" destId="{B93968E8-DD77-4192-9F37-4A8EC6689D3F}" srcOrd="1" destOrd="0" presId="urn:diagrams.loki3.com/BracketList"/>
    <dgm:cxn modelId="{A5070518-14A7-4264-B83C-7A1F47ECA498}" type="presParOf" srcId="{339DB325-0A09-44AF-9B33-67ECD6FE4207}" destId="{79F58456-8E71-4F2C-B01B-CA04579C5E72}" srcOrd="2" destOrd="0" presId="urn:diagrams.loki3.com/BracketList"/>
    <dgm:cxn modelId="{217A50E5-79F6-41CF-B758-F072DA2461A4}" type="presParOf" srcId="{79F58456-8E71-4F2C-B01B-CA04579C5E72}" destId="{8167289C-EA96-43DD-BA6C-CD5F81A414AB}" srcOrd="0" destOrd="0" presId="urn:diagrams.loki3.com/BracketList"/>
    <dgm:cxn modelId="{FF36AFCF-A341-4779-81E2-C0FB772BF2E7}" type="presParOf" srcId="{79F58456-8E71-4F2C-B01B-CA04579C5E72}" destId="{D4A3E357-E583-4D35-B049-F24BE9522A10}" srcOrd="1" destOrd="0" presId="urn:diagrams.loki3.com/BracketList"/>
    <dgm:cxn modelId="{E77E43DC-6DBA-4E03-AE30-5310B11EA4EC}" type="presParOf" srcId="{79F58456-8E71-4F2C-B01B-CA04579C5E72}" destId="{49A588EA-1C43-43E6-AEC6-BE4F35540480}" srcOrd="2" destOrd="0" presId="urn:diagrams.loki3.com/BracketList"/>
    <dgm:cxn modelId="{C533D7AD-50D1-418E-A2B2-3201600BAF7A}" type="presParOf" srcId="{79F58456-8E71-4F2C-B01B-CA04579C5E72}" destId="{E7FDF306-EBE3-4833-A99F-A16B900F582A}" srcOrd="3" destOrd="0" presId="urn:diagrams.loki3.com/BracketList"/>
    <dgm:cxn modelId="{F870025A-3B23-41C9-8111-65BF3FEF16AB}" type="presParOf" srcId="{339DB325-0A09-44AF-9B33-67ECD6FE4207}" destId="{265C20EF-03E6-4CFE-AB2E-18D0991D783F}" srcOrd="3" destOrd="0" presId="urn:diagrams.loki3.com/BracketList"/>
    <dgm:cxn modelId="{49346835-541B-497E-BB5B-6CA63867917D}" type="presParOf" srcId="{339DB325-0A09-44AF-9B33-67ECD6FE4207}" destId="{F93CA192-034E-4B7C-B149-2EB43AEB482D}" srcOrd="4" destOrd="0" presId="urn:diagrams.loki3.com/BracketList"/>
    <dgm:cxn modelId="{9B6FDC04-4501-424A-94DB-914AB56367D1}" type="presParOf" srcId="{F93CA192-034E-4B7C-B149-2EB43AEB482D}" destId="{887F7EFF-D723-45E5-8A55-733E3255C77A}" srcOrd="0" destOrd="0" presId="urn:diagrams.loki3.com/BracketList"/>
    <dgm:cxn modelId="{DF839864-FE9F-44AC-89F2-FE69763BEB49}" type="presParOf" srcId="{F93CA192-034E-4B7C-B149-2EB43AEB482D}" destId="{2F88D16F-248E-4787-A777-854EDB6F77CE}" srcOrd="1" destOrd="0" presId="urn:diagrams.loki3.com/BracketList"/>
    <dgm:cxn modelId="{1E5B320A-B698-4A03-8101-11A24219C2FA}" type="presParOf" srcId="{F93CA192-034E-4B7C-B149-2EB43AEB482D}" destId="{25CC154C-9F95-4BE0-A45D-0E69738F1957}" srcOrd="2" destOrd="0" presId="urn:diagrams.loki3.com/BracketList"/>
    <dgm:cxn modelId="{853CEB59-1D72-4CF1-B982-39F003716562}" type="presParOf" srcId="{339DB325-0A09-44AF-9B33-67ECD6FE4207}" destId="{B47D6B74-E454-4854-A941-0A97A26DC3B8}" srcOrd="5" destOrd="0" presId="urn:diagrams.loki3.com/BracketList"/>
    <dgm:cxn modelId="{51F83448-3AFD-4DDA-828F-3EB6D9A75FB9}" type="presParOf" srcId="{339DB325-0A09-44AF-9B33-67ECD6FE4207}" destId="{2B9F2DEA-E64E-41D2-A353-900FEF0E8B9A}" srcOrd="6" destOrd="0" presId="urn:diagrams.loki3.com/BracketList"/>
    <dgm:cxn modelId="{3C4166BF-55F2-493B-A8D7-FF872761B41C}" type="presParOf" srcId="{2B9F2DEA-E64E-41D2-A353-900FEF0E8B9A}" destId="{BF69A08A-5AC4-43B6-ADB2-A0C828100AA3}" srcOrd="0" destOrd="0" presId="urn:diagrams.loki3.com/BracketList"/>
    <dgm:cxn modelId="{978143B1-7AE9-4997-8295-97B3A7BAC282}" type="presParOf" srcId="{2B9F2DEA-E64E-41D2-A353-900FEF0E8B9A}" destId="{FDCBE2C0-0FFB-40D3-B2B9-80F7D3523819}" srcOrd="1" destOrd="0" presId="urn:diagrams.loki3.com/BracketList"/>
    <dgm:cxn modelId="{71BA0688-B6E9-4534-A7F3-C2C2AFE3E199}" type="presParOf" srcId="{2B9F2DEA-E64E-41D2-A353-900FEF0E8B9A}" destId="{A87F8C74-BD6D-4289-8FC5-98325F1C9A15}" srcOrd="2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1EAC8-7CF3-432B-8DD1-57940A581201}">
      <dsp:nvSpPr>
        <dsp:cNvPr id="0" name=""/>
        <dsp:cNvSpPr/>
      </dsp:nvSpPr>
      <dsp:spPr>
        <a:xfrm>
          <a:off x="0" y="0"/>
          <a:ext cx="2248289" cy="100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First Generation</a:t>
          </a:r>
          <a:endParaRPr lang="en-US" sz="18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0" y="0"/>
        <a:ext cx="2248289" cy="1009800"/>
      </dsp:txXfrm>
    </dsp:sp>
    <dsp:sp modelId="{CABDB700-F73C-40CC-B212-F6E6CCBAA824}">
      <dsp:nvSpPr>
        <dsp:cNvPr id="0" name=""/>
        <dsp:cNvSpPr/>
      </dsp:nvSpPr>
      <dsp:spPr>
        <a:xfrm>
          <a:off x="2239425" y="0"/>
          <a:ext cx="397493" cy="1106324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EF5B8-DCE6-4ADC-B86C-D9396089B777}">
      <dsp:nvSpPr>
        <dsp:cNvPr id="0" name=""/>
        <dsp:cNvSpPr/>
      </dsp:nvSpPr>
      <dsp:spPr>
        <a:xfrm>
          <a:off x="2826167" y="0"/>
          <a:ext cx="7974656" cy="1285248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b="1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Oral : </a:t>
          </a:r>
          <a:r>
            <a:rPr lang="en-IN" sz="1800" b="1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Cephalexin, cephradine,cefadroxil,cephalogylcin</a:t>
          </a:r>
          <a:endParaRPr lang="en-US" sz="1800" b="1" kern="1200" dirty="0">
            <a:solidFill>
              <a:srgbClr val="002060"/>
            </a:solidFill>
            <a:latin typeface="Comic Sans MS" panose="030F0702030302020204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b="1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Parenteral: </a:t>
          </a:r>
          <a:r>
            <a:rPr lang="en-IN" sz="1800" b="1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Cefapirin, cefazolin, cephalothin, Cephalonia.</a:t>
          </a:r>
          <a:endParaRPr lang="en-US" sz="1800" b="1" kern="1200" dirty="0">
            <a:solidFill>
              <a:srgbClr val="002060"/>
            </a:solidFill>
            <a:latin typeface="Comic Sans MS" panose="030F0702030302020204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b="1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Intramammary:  </a:t>
          </a:r>
          <a:r>
            <a:rPr lang="en-IN" sz="1800" b="1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Cefacetrile, cefapirin, cephalonium</a:t>
          </a:r>
          <a:endParaRPr lang="en-IN" sz="1800" b="1" kern="1200" dirty="0">
            <a:solidFill>
              <a:srgbClr val="002060"/>
            </a:solidFill>
            <a:latin typeface="Comic Sans MS" panose="030F0702030302020204" pitchFamily="66" charset="0"/>
          </a:endParaRPr>
        </a:p>
      </dsp:txBody>
      <dsp:txXfrm>
        <a:off x="2826167" y="0"/>
        <a:ext cx="7974656" cy="1285248"/>
      </dsp:txXfrm>
    </dsp:sp>
    <dsp:sp modelId="{8167289C-EA96-43DD-BA6C-CD5F81A414AB}">
      <dsp:nvSpPr>
        <dsp:cNvPr id="0" name=""/>
        <dsp:cNvSpPr/>
      </dsp:nvSpPr>
      <dsp:spPr>
        <a:xfrm>
          <a:off x="0" y="1652081"/>
          <a:ext cx="2330093" cy="51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Second Generation</a:t>
          </a:r>
          <a:endParaRPr lang="en-US" sz="18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0" y="1652081"/>
        <a:ext cx="2330093" cy="510787"/>
      </dsp:txXfrm>
    </dsp:sp>
    <dsp:sp modelId="{D4A3E357-E583-4D35-B049-F24BE9522A10}">
      <dsp:nvSpPr>
        <dsp:cNvPr id="0" name=""/>
        <dsp:cNvSpPr/>
      </dsp:nvSpPr>
      <dsp:spPr>
        <a:xfrm>
          <a:off x="2265601" y="1415647"/>
          <a:ext cx="413307" cy="111564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DF306-EBE3-4833-A99F-A16B900F582A}">
      <dsp:nvSpPr>
        <dsp:cNvPr id="0" name=""/>
        <dsp:cNvSpPr/>
      </dsp:nvSpPr>
      <dsp:spPr>
        <a:xfrm>
          <a:off x="2831405" y="1355658"/>
          <a:ext cx="7877825" cy="136860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Oral: </a:t>
          </a:r>
          <a:r>
            <a:rPr lang="en-IN" sz="1800" kern="1200" dirty="0" smtClean="0">
              <a:latin typeface="Comic Sans MS" panose="030F0702030302020204" pitchFamily="66" charset="0"/>
            </a:rPr>
            <a:t>Cefachlor, cefuroxime axetil </a:t>
          </a:r>
          <a:endParaRPr lang="en-US" sz="1800" kern="1200" dirty="0">
            <a:latin typeface="Comic Sans MS" panose="030F0702030302020204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Parenteral :</a:t>
          </a:r>
          <a:r>
            <a:rPr lang="en-IN" sz="1800" kern="1200" dirty="0" smtClean="0">
              <a:latin typeface="Comic Sans MS" panose="030F0702030302020204" pitchFamily="66" charset="0"/>
            </a:rPr>
            <a:t>Cefamandole, cefonicid, ceforonide, cefuroxime.</a:t>
          </a:r>
          <a:endParaRPr lang="en-US" sz="1800" kern="1200" dirty="0">
            <a:latin typeface="Comic Sans MS" panose="030F0702030302020204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>
              <a:solidFill>
                <a:srgbClr val="C00000"/>
              </a:solidFill>
              <a:latin typeface="Comic Sans MS" panose="030F0702030302020204" pitchFamily="66" charset="0"/>
            </a:rPr>
            <a:t>Intramammary: </a:t>
          </a:r>
          <a:r>
            <a:rPr lang="en-IN" sz="1800" kern="1200" dirty="0" smtClean="0">
              <a:latin typeface="Comic Sans MS" panose="030F0702030302020204" pitchFamily="66" charset="0"/>
            </a:rPr>
            <a:t>Cefuroxime</a:t>
          </a:r>
          <a:endParaRPr lang="en-US" sz="1800" kern="1200" dirty="0">
            <a:latin typeface="Comic Sans MS" panose="030F0702030302020204" pitchFamily="66" charset="0"/>
          </a:endParaRPr>
        </a:p>
      </dsp:txBody>
      <dsp:txXfrm>
        <a:off x="2831405" y="1355658"/>
        <a:ext cx="7877825" cy="1368602"/>
      </dsp:txXfrm>
    </dsp:sp>
    <dsp:sp modelId="{887F7EFF-D723-45E5-8A55-733E3255C77A}">
      <dsp:nvSpPr>
        <dsp:cNvPr id="0" name=""/>
        <dsp:cNvSpPr/>
      </dsp:nvSpPr>
      <dsp:spPr>
        <a:xfrm>
          <a:off x="0" y="4218269"/>
          <a:ext cx="2403228" cy="278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Fourth Generation</a:t>
          </a:r>
          <a:endParaRPr lang="en-US" sz="18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0" y="4218269"/>
        <a:ext cx="2403228" cy="278361"/>
      </dsp:txXfrm>
    </dsp:sp>
    <dsp:sp modelId="{2F88D16F-248E-4787-A777-854EDB6F77CE}">
      <dsp:nvSpPr>
        <dsp:cNvPr id="0" name=""/>
        <dsp:cNvSpPr/>
      </dsp:nvSpPr>
      <dsp:spPr>
        <a:xfrm rot="10630332" flipH="1" flipV="1">
          <a:off x="2338208" y="2905751"/>
          <a:ext cx="475311" cy="92952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9A08A-5AC4-43B6-ADB2-A0C828100AA3}">
      <dsp:nvSpPr>
        <dsp:cNvPr id="0" name=""/>
        <dsp:cNvSpPr/>
      </dsp:nvSpPr>
      <dsp:spPr>
        <a:xfrm>
          <a:off x="31645" y="2908839"/>
          <a:ext cx="2193404" cy="66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Third Generation </a:t>
          </a:r>
          <a:r>
            <a:rPr lang="en-IN" sz="18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 </a:t>
          </a:r>
          <a:endParaRPr lang="en-IN" sz="18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31645" y="2908839"/>
        <a:ext cx="2193404" cy="661035"/>
      </dsp:txXfrm>
    </dsp:sp>
    <dsp:sp modelId="{FDCBE2C0-0FFB-40D3-B2B9-80F7D3523819}">
      <dsp:nvSpPr>
        <dsp:cNvPr id="0" name=""/>
        <dsp:cNvSpPr/>
      </dsp:nvSpPr>
      <dsp:spPr>
        <a:xfrm>
          <a:off x="2475573" y="4129415"/>
          <a:ext cx="399758" cy="1009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A8B08-63AC-4AC9-A40E-80AD8310943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C6EA2-B599-4AAB-8D8C-2411350FD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9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3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20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2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18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80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92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549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52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8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6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07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5932-CD3A-4859-9BD3-673033B9F2D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7798-9D75-4CF2-80A9-258006EAD3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1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phalosporin" TargetMode="External"/><Relationship Id="rId2" Type="http://schemas.openxmlformats.org/officeDocument/2006/relationships/hyperlink" Target="https://en.wikipedia.org/wiki/%CE%92-lactam_antibiot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ephe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Cephalosporins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Lecture-12)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Biotransformation: </a:t>
            </a:r>
            <a:endParaRPr lang="en-IN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Most </a:t>
            </a:r>
            <a:r>
              <a:rPr lang="en-IN" dirty="0">
                <a:latin typeface="Comic Sans MS" pitchFamily="66" charset="0"/>
              </a:rPr>
              <a:t>cephalosporins do not undergo significant biotransformation and are excreted unchanged. 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Some </a:t>
            </a:r>
            <a:r>
              <a:rPr lang="en-IN" dirty="0">
                <a:latin typeface="Comic Sans MS" pitchFamily="66" charset="0"/>
              </a:rPr>
              <a:t>agents (e.g., cephalothin, cefotaxime) are actively </a:t>
            </a:r>
            <a:r>
              <a:rPr lang="en-IN" dirty="0" err="1">
                <a:latin typeface="Comic Sans MS" pitchFamily="66" charset="0"/>
              </a:rPr>
              <a:t>deacetylated</a:t>
            </a:r>
            <a:r>
              <a:rPr lang="en-IN" dirty="0">
                <a:latin typeface="Comic Sans MS" pitchFamily="66" charset="0"/>
              </a:rPr>
              <a:t> in the liver and some other tissues and are excreted as inactive or mildly active metabolites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Ceftiofur </a:t>
            </a:r>
            <a:r>
              <a:rPr lang="en-IN" dirty="0">
                <a:solidFill>
                  <a:srgbClr val="7030A0"/>
                </a:solidFill>
                <a:latin typeface="Comic Sans MS" pitchFamily="66" charset="0"/>
              </a:rPr>
              <a:t>metabolised in active metabolite- </a:t>
            </a:r>
            <a:r>
              <a:rPr lang="en-IN" dirty="0" err="1">
                <a:solidFill>
                  <a:srgbClr val="7030A0"/>
                </a:solidFill>
                <a:latin typeface="Comic Sans MS" pitchFamily="66" charset="0"/>
              </a:rPr>
              <a:t>desfluroylceftiofur</a:t>
            </a:r>
            <a:r>
              <a:rPr lang="en-IN" dirty="0" smtClean="0">
                <a:latin typeface="Comic Sans MS" pitchFamily="66" charset="0"/>
              </a:rPr>
              <a:t>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662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Excretion: </a:t>
            </a:r>
          </a:p>
          <a:p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and their metabolites are excreted mainly by the kidneys  (renal, and concentration in urine are usually high). </a:t>
            </a:r>
          </a:p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IN" baseline="30000" dirty="0" smtClean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-generation (e.g.,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cefoperazone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) are also excreted in bile to significant extent.</a:t>
            </a:r>
          </a:p>
          <a:p>
            <a:r>
              <a:rPr lang="en-IN" dirty="0" smtClean="0">
                <a:latin typeface="Comic Sans MS" pitchFamily="66" charset="0"/>
              </a:rPr>
              <a:t>Plasma half-lives are usually 30-120 minutes, but some third-generation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tend to have longer plasma half lives.</a:t>
            </a:r>
          </a:p>
          <a:p>
            <a:r>
              <a:rPr lang="en-IN" dirty="0" smtClean="0">
                <a:latin typeface="Comic Sans MS" pitchFamily="66" charset="0"/>
              </a:rPr>
              <a:t>Generally,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maintain effective blood levels for only 6 to 8 hours. </a:t>
            </a:r>
          </a:p>
          <a:p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Like </a:t>
            </a:r>
            <a:r>
              <a:rPr lang="en-IN" dirty="0" err="1" smtClean="0">
                <a:solidFill>
                  <a:srgbClr val="FFC000"/>
                </a:solidFill>
                <a:latin typeface="Comic Sans MS" pitchFamily="66" charset="0"/>
              </a:rPr>
              <a:t>penicillins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, </a:t>
            </a:r>
            <a:r>
              <a:rPr lang="en-IN" dirty="0" err="1" smtClean="0">
                <a:solidFill>
                  <a:srgbClr val="FFC000"/>
                </a:solidFill>
                <a:latin typeface="Comic Sans MS" pitchFamily="66" charset="0"/>
              </a:rPr>
              <a:t>probenecid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 increases half-lives of </a:t>
            </a:r>
            <a:r>
              <a:rPr lang="en-IN" dirty="0" err="1" smtClean="0">
                <a:solidFill>
                  <a:srgbClr val="FFC000"/>
                </a:solidFill>
                <a:latin typeface="Comic Sans MS" pitchFamily="66" charset="0"/>
              </a:rPr>
              <a:t>cephalosporins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First generation</a:t>
            </a:r>
            <a:r>
              <a:rPr lang="en-IN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cephalosporins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Developed in 1960.</a:t>
            </a:r>
            <a:endParaRPr lang="en-IN" sz="2400" b="1" dirty="0" smtClean="0">
              <a:latin typeface="Comic Sans MS" pitchFamily="66" charset="0"/>
            </a:endParaRPr>
          </a:p>
          <a:p>
            <a:r>
              <a:rPr lang="en-IN" sz="2400" dirty="0" smtClean="0">
                <a:latin typeface="Comic Sans MS" pitchFamily="66" charset="0"/>
              </a:rPr>
              <a:t>Cephalosporins </a:t>
            </a:r>
            <a:r>
              <a:rPr lang="en-IN" sz="2400" dirty="0">
                <a:latin typeface="Comic Sans MS" pitchFamily="66" charset="0"/>
              </a:rPr>
              <a:t>have high activity </a:t>
            </a:r>
            <a:r>
              <a:rPr lang="en-IN" sz="2400" dirty="0">
                <a:solidFill>
                  <a:srgbClr val="FF0000"/>
                </a:solidFill>
                <a:latin typeface="Comic Sans MS" pitchFamily="66" charset="0"/>
              </a:rPr>
              <a:t>against Gram positive, 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except enterococcus</a:t>
            </a:r>
            <a:r>
              <a:rPr lang="en-IN" sz="2400" dirty="0" smtClean="0">
                <a:latin typeface="Comic Sans MS" pitchFamily="66" charset="0"/>
              </a:rPr>
              <a:t>, moderately active </a:t>
            </a:r>
            <a:r>
              <a:rPr lang="en-IN" sz="2400" dirty="0">
                <a:solidFill>
                  <a:srgbClr val="FF0000"/>
                </a:solidFill>
                <a:latin typeface="Comic Sans MS" pitchFamily="66" charset="0"/>
              </a:rPr>
              <a:t>against Gram 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negative bacteria and </a:t>
            </a:r>
            <a:r>
              <a:rPr lang="en-IN" sz="2400" u="sng" dirty="0" smtClean="0">
                <a:solidFill>
                  <a:srgbClr val="FF0000"/>
                </a:solidFill>
                <a:latin typeface="Comic Sans MS" pitchFamily="66" charset="0"/>
              </a:rPr>
              <a:t>no activity against anaerobes.</a:t>
            </a:r>
          </a:p>
          <a:p>
            <a:pPr marL="0" indent="0">
              <a:buNone/>
            </a:pPr>
            <a:endParaRPr lang="en-IN" sz="2400" u="sng" dirty="0">
              <a:latin typeface="Comic Sans MS" pitchFamily="66" charset="0"/>
            </a:endParaRPr>
          </a:p>
          <a:p>
            <a:r>
              <a:rPr lang="en-IN" sz="2400" dirty="0">
                <a:latin typeface="Comic Sans MS" pitchFamily="66" charset="0"/>
              </a:rPr>
              <a:t>Also effective against  </a:t>
            </a:r>
            <a:r>
              <a:rPr lang="en-IN" sz="2400" dirty="0">
                <a:solidFill>
                  <a:srgbClr val="FF0000"/>
                </a:solidFill>
                <a:latin typeface="Comic Sans MS" pitchFamily="66" charset="0"/>
              </a:rPr>
              <a:t>beta lactamase producing staphylococcus</a:t>
            </a:r>
            <a:r>
              <a:rPr lang="en-IN" sz="2400" dirty="0">
                <a:latin typeface="Comic Sans MS" pitchFamily="66" charset="0"/>
              </a:rPr>
              <a:t>. </a:t>
            </a:r>
            <a:endParaRPr lang="en-IN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IN" sz="2400" dirty="0">
              <a:latin typeface="Comic Sans MS" pitchFamily="66" charset="0"/>
            </a:endParaRPr>
          </a:p>
          <a:p>
            <a:r>
              <a:rPr lang="en-IN" sz="2400" dirty="0" smtClean="0">
                <a:latin typeface="Comic Sans MS" pitchFamily="66" charset="0"/>
              </a:rPr>
              <a:t>Relatively </a:t>
            </a:r>
            <a:r>
              <a:rPr lang="en-IN" sz="2400" dirty="0">
                <a:latin typeface="Comic Sans MS" pitchFamily="66" charset="0"/>
              </a:rPr>
              <a:t>susceptible to cephalosporinase   and </a:t>
            </a:r>
            <a:r>
              <a:rPr lang="en-IN" sz="2400" u="sng" dirty="0">
                <a:latin typeface="Comic Sans MS" pitchFamily="66" charset="0"/>
              </a:rPr>
              <a:t>are </a:t>
            </a:r>
            <a:r>
              <a:rPr lang="en-IN" sz="2400" u="sng" dirty="0">
                <a:solidFill>
                  <a:srgbClr val="00B050"/>
                </a:solidFill>
                <a:latin typeface="Comic Sans MS" pitchFamily="66" charset="0"/>
              </a:rPr>
              <a:t>not effective against  pseudomonas </a:t>
            </a:r>
            <a:r>
              <a:rPr lang="en-IN" sz="2400" u="sng" dirty="0" smtClean="0">
                <a:solidFill>
                  <a:srgbClr val="00B050"/>
                </a:solidFill>
                <a:latin typeface="Comic Sans MS" pitchFamily="66" charset="0"/>
              </a:rPr>
              <a:t>aeruginosa.</a:t>
            </a:r>
          </a:p>
          <a:p>
            <a:pPr marL="0" indent="0">
              <a:buNone/>
            </a:pPr>
            <a:endParaRPr lang="en-IN" sz="2400" u="sng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0"/>
            <a:r>
              <a:rPr lang="en-GB" sz="2400" dirty="0">
                <a:latin typeface="Comic Sans MS" pitchFamily="66" charset="0"/>
              </a:rPr>
              <a:t>First </a:t>
            </a:r>
            <a:r>
              <a:rPr lang="en-IN" sz="2400" dirty="0">
                <a:latin typeface="Comic Sans MS" pitchFamily="66" charset="0"/>
              </a:rPr>
              <a:t>Generation </a:t>
            </a:r>
            <a:r>
              <a:rPr lang="en-IN" sz="2400" dirty="0" err="1">
                <a:latin typeface="Comic Sans MS" pitchFamily="66" charset="0"/>
              </a:rPr>
              <a:t>cephalosporins</a:t>
            </a:r>
            <a:r>
              <a:rPr lang="en-IN" sz="2400" dirty="0">
                <a:latin typeface="Comic Sans MS" pitchFamily="66" charset="0"/>
              </a:rPr>
              <a:t> are used as </a:t>
            </a:r>
            <a:r>
              <a:rPr lang="en-IN" sz="2400" dirty="0">
                <a:solidFill>
                  <a:srgbClr val="0070C0"/>
                </a:solidFill>
                <a:latin typeface="Comic Sans MS" pitchFamily="66" charset="0"/>
              </a:rPr>
              <a:t>alternative to penicillin G in </a:t>
            </a:r>
            <a:r>
              <a:rPr lang="en-IN" sz="2400" i="1" dirty="0">
                <a:solidFill>
                  <a:srgbClr val="0070C0"/>
                </a:solidFill>
                <a:latin typeface="Comic Sans MS" pitchFamily="66" charset="0"/>
              </a:rPr>
              <a:t>Staphylococcal infection </a:t>
            </a:r>
            <a:r>
              <a:rPr lang="en-IN" sz="2400" dirty="0">
                <a:solidFill>
                  <a:srgbClr val="0070C0"/>
                </a:solidFill>
                <a:latin typeface="Comic Sans MS" pitchFamily="66" charset="0"/>
              </a:rPr>
              <a:t>(cephalexin) and for surgical prophylaxis (cefazolin</a:t>
            </a:r>
            <a:r>
              <a:rPr lang="en-IN" sz="2400" dirty="0" smtClean="0">
                <a:solidFill>
                  <a:srgbClr val="0070C0"/>
                </a:solidFill>
                <a:latin typeface="Comic Sans MS" pitchFamily="66" charset="0"/>
              </a:rPr>
              <a:t>).</a:t>
            </a:r>
            <a:endParaRPr lang="en-IN" sz="2400" u="sng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884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Cephalexin and 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cephadroxil</a:t>
            </a: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>
                <a:latin typeface="Comic Sans MS" pitchFamily="66" charset="0"/>
              </a:rPr>
              <a:t>most extensively used of oral first generation cephalosporins in Dog.</a:t>
            </a:r>
          </a:p>
          <a:p>
            <a:pPr algn="just">
              <a:buNone/>
            </a:pPr>
            <a:r>
              <a:rPr lang="en-IN" dirty="0" err="1">
                <a:solidFill>
                  <a:srgbClr val="0070C0"/>
                </a:solidFill>
                <a:latin typeface="Comic Sans MS" pitchFamily="66" charset="0"/>
              </a:rPr>
              <a:t>Cephadroxil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: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Used </a:t>
            </a:r>
            <a:r>
              <a:rPr lang="en-IN" dirty="0">
                <a:latin typeface="Comic Sans MS" pitchFamily="66" charset="0"/>
              </a:rPr>
              <a:t>for treatment of UTI, skin infection, respiratory infection.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Skin 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infection is most common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use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Dose</a:t>
            </a:r>
            <a:r>
              <a:rPr lang="en-IN" dirty="0">
                <a:latin typeface="Comic Sans MS" pitchFamily="66" charset="0"/>
              </a:rPr>
              <a:t>(  pyoderma) in Dog: 22mg/kg every 12hrs orally for </a:t>
            </a:r>
            <a:r>
              <a:rPr lang="en-IN" dirty="0" smtClean="0">
                <a:latin typeface="Comic Sans MS" pitchFamily="66" charset="0"/>
              </a:rPr>
              <a:t>21 to </a:t>
            </a:r>
            <a:r>
              <a:rPr lang="en-IN" dirty="0">
                <a:latin typeface="Comic Sans MS" pitchFamily="66" charset="0"/>
              </a:rPr>
              <a:t>30 days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itchFamily="66" charset="0"/>
              </a:rPr>
              <a:t>         </a:t>
            </a:r>
            <a:r>
              <a:rPr lang="en-IN" sz="2200" dirty="0" smtClean="0">
                <a:latin typeface="Comic Sans MS" pitchFamily="66" charset="0"/>
              </a:rPr>
              <a:t>Cat : 20mg/kg </a:t>
            </a:r>
            <a:r>
              <a:rPr lang="en-IN" sz="2200" dirty="0">
                <a:latin typeface="Comic Sans MS" pitchFamily="66" charset="0"/>
              </a:rPr>
              <a:t>twice a day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Cephalexin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: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Equally </a:t>
            </a:r>
            <a:r>
              <a:rPr lang="en-IN" dirty="0">
                <a:latin typeface="Comic Sans MS" pitchFamily="66" charset="0"/>
              </a:rPr>
              <a:t>effective in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superficial and deep pyoderma </a:t>
            </a:r>
            <a:r>
              <a:rPr lang="en-IN" dirty="0">
                <a:latin typeface="Comic Sans MS" pitchFamily="66" charset="0"/>
              </a:rPr>
              <a:t>as </a:t>
            </a:r>
            <a:r>
              <a:rPr lang="en-IN" dirty="0" err="1" smtClean="0">
                <a:latin typeface="Comic Sans MS" pitchFamily="66" charset="0"/>
              </a:rPr>
              <a:t>cephadroxil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Dog at </a:t>
            </a:r>
            <a:r>
              <a:rPr lang="en-IN" dirty="0">
                <a:latin typeface="Comic Sans MS" pitchFamily="66" charset="0"/>
              </a:rPr>
              <a:t>a dose of 22-35mg/kg </a:t>
            </a:r>
            <a:r>
              <a:rPr lang="en-IN" dirty="0" smtClean="0">
                <a:latin typeface="Comic Sans MS" pitchFamily="66" charset="0"/>
              </a:rPr>
              <a:t>twice daily for at least </a:t>
            </a:r>
            <a:r>
              <a:rPr lang="en-IN" dirty="0">
                <a:latin typeface="Comic Sans MS" pitchFamily="66" charset="0"/>
              </a:rPr>
              <a:t>3 </a:t>
            </a:r>
            <a:r>
              <a:rPr lang="en-IN" dirty="0" smtClean="0">
                <a:latin typeface="Comic Sans MS" pitchFamily="66" charset="0"/>
              </a:rPr>
              <a:t>weeks.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Horse</a:t>
            </a:r>
            <a:r>
              <a:rPr lang="en-IN" dirty="0">
                <a:latin typeface="Comic Sans MS" pitchFamily="66" charset="0"/>
              </a:rPr>
              <a:t>: 30mg/kg q8h orally</a:t>
            </a:r>
            <a:r>
              <a:rPr lang="en-IN" dirty="0" smtClean="0">
                <a:latin typeface="Comic Sans MS" pitchFamily="66" charset="0"/>
              </a:rPr>
              <a:t>.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8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Cefazolin: 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Injectable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>
                <a:latin typeface="Comic Sans MS" pitchFamily="66" charset="0"/>
              </a:rPr>
              <a:t> most often used in small </a:t>
            </a:r>
            <a:r>
              <a:rPr lang="en-IN" dirty="0" smtClean="0">
                <a:latin typeface="Comic Sans MS" pitchFamily="66" charset="0"/>
              </a:rPr>
              <a:t>animals.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Has </a:t>
            </a:r>
            <a:r>
              <a:rPr lang="en-IN" dirty="0">
                <a:latin typeface="Comic Sans MS" pitchFamily="66" charset="0"/>
              </a:rPr>
              <a:t>low </a:t>
            </a:r>
            <a:r>
              <a:rPr lang="en-IN" dirty="0" smtClean="0">
                <a:latin typeface="Comic Sans MS" pitchFamily="66" charset="0"/>
              </a:rPr>
              <a:t>ppb (</a:t>
            </a:r>
            <a:r>
              <a:rPr lang="en-IN" dirty="0">
                <a:latin typeface="Comic Sans MS" pitchFamily="66" charset="0"/>
              </a:rPr>
              <a:t>19% in dog) diffuses to tissue fluid at concentration parallel to those in </a:t>
            </a:r>
            <a:r>
              <a:rPr lang="en-IN" dirty="0" smtClean="0">
                <a:latin typeface="Comic Sans MS" pitchFamily="66" charset="0"/>
              </a:rPr>
              <a:t>plasma.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Also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penetrate normal as well as </a:t>
            </a:r>
            <a:r>
              <a:rPr lang="en-IN" dirty="0" err="1">
                <a:solidFill>
                  <a:srgbClr val="00B0F0"/>
                </a:solidFill>
                <a:latin typeface="Comic Sans MS" pitchFamily="66" charset="0"/>
              </a:rPr>
              <a:t>osteomyeletic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 bone. </a:t>
            </a:r>
            <a:endParaRPr lang="en-IN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>
                <a:latin typeface="Comic Sans MS" pitchFamily="66" charset="0"/>
              </a:rPr>
              <a:t>advantage of good penetration in normal as well as </a:t>
            </a:r>
            <a:r>
              <a:rPr lang="en-IN" dirty="0" err="1">
                <a:latin typeface="Comic Sans MS" pitchFamily="66" charset="0"/>
              </a:rPr>
              <a:t>osteomyeletic</a:t>
            </a:r>
            <a:r>
              <a:rPr lang="en-IN" dirty="0">
                <a:latin typeface="Comic Sans MS" pitchFamily="66" charset="0"/>
              </a:rPr>
              <a:t> bone has allowed it for prevention and treatment 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of bone </a:t>
            </a:r>
            <a:r>
              <a:rPr lang="en-IN" dirty="0" smtClean="0">
                <a:latin typeface="Comic Sans MS" pitchFamily="66" charset="0"/>
              </a:rPr>
              <a:t>infection.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It </a:t>
            </a:r>
            <a:r>
              <a:rPr lang="en-IN" b="1" dirty="0">
                <a:solidFill>
                  <a:srgbClr val="00B0F0"/>
                </a:solidFill>
                <a:latin typeface="Comic Sans MS" pitchFamily="66" charset="0"/>
              </a:rPr>
              <a:t>is a common antibiotic to be used prophylactically before orthopaedic 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surgery</a:t>
            </a:r>
            <a:endParaRPr lang="en-IN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1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82625"/>
            <a:ext cx="10515600" cy="1325563"/>
          </a:xfrm>
        </p:spPr>
        <p:txBody>
          <a:bodyPr/>
          <a:lstStyle/>
          <a:p>
            <a:pPr algn="ctr"/>
            <a:r>
              <a:rPr lang="en-I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Second generation cephalosporins</a:t>
            </a:r>
            <a:r>
              <a:rPr lang="en-IN" dirty="0">
                <a:solidFill>
                  <a:srgbClr val="FF0000"/>
                </a:solidFill>
              </a:rPr>
              <a:t/>
            </a: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46299"/>
            <a:ext cx="10515600" cy="3835401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These </a:t>
            </a:r>
            <a:r>
              <a:rPr lang="en-IN" sz="2400" dirty="0">
                <a:latin typeface="Comic Sans MS" pitchFamily="66" charset="0"/>
              </a:rPr>
              <a:t>drugs have greater activity against many gram negative bacteria  that are resistant to first generation </a:t>
            </a:r>
            <a:r>
              <a:rPr lang="en-IN" sz="2400" dirty="0" smtClean="0">
                <a:latin typeface="Comic Sans MS" pitchFamily="66" charset="0"/>
              </a:rPr>
              <a:t>drugs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(</a:t>
            </a:r>
            <a:r>
              <a:rPr lang="en-IN" sz="2400" dirty="0">
                <a:latin typeface="Comic Sans MS" pitchFamily="66" charset="0"/>
              </a:rPr>
              <a:t>e.g., </a:t>
            </a:r>
            <a:r>
              <a:rPr lang="en-IN" sz="2400" i="1" dirty="0">
                <a:latin typeface="Comic Sans MS" pitchFamily="66" charset="0"/>
              </a:rPr>
              <a:t>resistant E. coli. </a:t>
            </a:r>
            <a:r>
              <a:rPr lang="en-IN" sz="2400" i="1" dirty="0" err="1">
                <a:latin typeface="Comic Sans MS" pitchFamily="66" charset="0"/>
              </a:rPr>
              <a:t>Klebsiella</a:t>
            </a:r>
            <a:r>
              <a:rPr lang="en-IN" sz="2400" i="1" dirty="0">
                <a:latin typeface="Comic Sans MS" pitchFamily="66" charset="0"/>
              </a:rPr>
              <a:t>, Proteus, </a:t>
            </a:r>
            <a:r>
              <a:rPr lang="en-IN" sz="2400" i="1" dirty="0" err="1">
                <a:latin typeface="Comic Sans MS" pitchFamily="66" charset="0"/>
              </a:rPr>
              <a:t>Enterobactor</a:t>
            </a:r>
            <a:r>
              <a:rPr lang="en-IN" sz="2400" i="1" dirty="0" smtClean="0"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endParaRPr lang="en-IN" sz="2400" i="1" dirty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Cefoxitin </a:t>
            </a:r>
            <a:r>
              <a:rPr lang="en-IN" sz="2400" dirty="0">
                <a:latin typeface="Comic Sans MS" pitchFamily="66" charset="0"/>
              </a:rPr>
              <a:t>and cefotetan belong to the </a:t>
            </a:r>
            <a:r>
              <a:rPr lang="en-IN" sz="2400" dirty="0">
                <a:solidFill>
                  <a:srgbClr val="FF0000"/>
                </a:solidFill>
                <a:latin typeface="Comic Sans MS" pitchFamily="66" charset="0"/>
              </a:rPr>
              <a:t>cephamycin group </a:t>
            </a:r>
            <a:r>
              <a:rPr lang="en-IN" sz="2400" dirty="0">
                <a:latin typeface="Comic Sans MS" pitchFamily="66" charset="0"/>
              </a:rPr>
              <a:t>and are often used clinically in </a:t>
            </a:r>
            <a:r>
              <a:rPr lang="en-IN" sz="2400" dirty="0" err="1">
                <a:latin typeface="Comic Sans MS" pitchFamily="66" charset="0"/>
              </a:rPr>
              <a:t>vety</a:t>
            </a:r>
            <a:r>
              <a:rPr lang="en-IN" sz="2400" dirty="0">
                <a:latin typeface="Comic Sans MS" pitchFamily="66" charset="0"/>
              </a:rPr>
              <a:t>. Medicine </a:t>
            </a:r>
            <a:r>
              <a:rPr lang="en-IN" sz="2400" dirty="0" smtClean="0">
                <a:latin typeface="Comic Sans MS" pitchFamily="66" charset="0"/>
              </a:rPr>
              <a:t>because </a:t>
            </a:r>
            <a:r>
              <a:rPr lang="en-IN" sz="2400" dirty="0">
                <a:latin typeface="Comic Sans MS" pitchFamily="66" charset="0"/>
              </a:rPr>
              <a:t>of </a:t>
            </a:r>
            <a:r>
              <a:rPr lang="en-IN" sz="2400" dirty="0">
                <a:solidFill>
                  <a:srgbClr val="0070C0"/>
                </a:solidFill>
                <a:latin typeface="Comic Sans MS" pitchFamily="66" charset="0"/>
              </a:rPr>
              <a:t>good activity against anaerobic </a:t>
            </a:r>
            <a:r>
              <a:rPr lang="en-IN" sz="2400" i="1" dirty="0" smtClean="0">
                <a:solidFill>
                  <a:srgbClr val="0070C0"/>
                </a:solidFill>
                <a:latin typeface="Comic Sans MS" pitchFamily="66" charset="0"/>
              </a:rPr>
              <a:t>bacteria (</a:t>
            </a:r>
            <a:r>
              <a:rPr lang="en-IN" sz="2400" i="1" dirty="0" err="1">
                <a:solidFill>
                  <a:srgbClr val="0070C0"/>
                </a:solidFill>
                <a:latin typeface="Comic Sans MS" pitchFamily="66" charset="0"/>
              </a:rPr>
              <a:t>Bacteroides</a:t>
            </a:r>
            <a:r>
              <a:rPr lang="en-IN" sz="2400" i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sz="2400" i="1" dirty="0" err="1">
                <a:solidFill>
                  <a:srgbClr val="0070C0"/>
                </a:solidFill>
                <a:latin typeface="Comic Sans MS" pitchFamily="66" charset="0"/>
              </a:rPr>
              <a:t>fragilis</a:t>
            </a:r>
            <a:r>
              <a:rPr lang="en-IN" sz="2400" dirty="0" smtClean="0">
                <a:solidFill>
                  <a:srgbClr val="0070C0"/>
                </a:solidFill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endParaRPr lang="en-IN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6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Anaerobic bacteria </a:t>
            </a:r>
            <a:r>
              <a:rPr lang="en-IN" dirty="0" err="1" smtClean="0">
                <a:latin typeface="Comic Sans MS" pitchFamily="66" charset="0"/>
              </a:rPr>
              <a:t>Bacteroid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fragalis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sythesises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cephalosporinase</a:t>
            </a:r>
            <a:r>
              <a:rPr lang="en-IN" dirty="0" smtClean="0">
                <a:latin typeface="Comic Sans MS" pitchFamily="66" charset="0"/>
              </a:rPr>
              <a:t> enzyme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 but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cefoxitin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and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cefotetan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 belongs to special group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cephamycin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 are resistant.</a:t>
            </a:r>
          </a:p>
          <a:p>
            <a:pPr algn="just"/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These drug are valuable in septic peritonitis that may have a mixed population of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anaerobic and gram-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ve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bacilli.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Third Generation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>
                <a:latin typeface="Comic Sans MS" panose="030F0702030302020204" pitchFamily="66" charset="0"/>
              </a:rPr>
              <a:t>Have more activity against gram negative bacteria than earlier generation of </a:t>
            </a:r>
            <a:r>
              <a:rPr lang="en-IN" dirty="0" err="1" smtClean="0">
                <a:latin typeface="Comic Sans MS" panose="030F0702030302020204" pitchFamily="66" charset="0"/>
              </a:rPr>
              <a:t>cephalosporins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All are highly </a:t>
            </a:r>
            <a:r>
              <a:rPr lang="en-IN" dirty="0" smtClean="0">
                <a:latin typeface="Comic Sans MS" panose="030F0702030302020204" pitchFamily="66" charset="0"/>
              </a:rPr>
              <a:t>resistant </a:t>
            </a:r>
            <a:r>
              <a:rPr lang="en-IN" dirty="0">
                <a:latin typeface="Comic Sans MS" panose="030F0702030302020204" pitchFamily="66" charset="0"/>
              </a:rPr>
              <a:t>to </a:t>
            </a:r>
            <a:r>
              <a:rPr lang="en-IN" dirty="0" err="1">
                <a:latin typeface="Comic Sans MS" panose="030F0702030302020204" pitchFamily="66" charset="0"/>
              </a:rPr>
              <a:t>betalactamase</a:t>
            </a:r>
            <a:r>
              <a:rPr lang="en-IN" dirty="0">
                <a:latin typeface="Comic Sans MS" panose="030F0702030302020204" pitchFamily="66" charset="0"/>
              </a:rPr>
              <a:t> from gram negative bacteria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Only </a:t>
            </a:r>
            <a:r>
              <a:rPr lang="en-IN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Ceftazidime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IN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Cefoperazone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have good activity against </a:t>
            </a:r>
            <a:r>
              <a:rPr lang="en-IN" i="1" dirty="0">
                <a:solidFill>
                  <a:srgbClr val="00B0F0"/>
                </a:solidFill>
                <a:latin typeface="Comic Sans MS" panose="030F0702030302020204" pitchFamily="66" charset="0"/>
              </a:rPr>
              <a:t>Pseudomonas </a:t>
            </a:r>
            <a:r>
              <a:rPr lang="en-IN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aeruginosa.</a:t>
            </a:r>
          </a:p>
          <a:p>
            <a:pPr marL="0" indent="0" algn="just">
              <a:buNone/>
            </a:pPr>
            <a:endParaRPr lang="en-IN" i="1" dirty="0">
              <a:latin typeface="Comic Sans MS" panose="030F0702030302020204" pitchFamily="66" charset="0"/>
            </a:endParaRPr>
          </a:p>
          <a:p>
            <a:pPr algn="just"/>
            <a:r>
              <a:rPr lang="en-IN" i="1" dirty="0">
                <a:solidFill>
                  <a:srgbClr val="FF0000"/>
                </a:solidFill>
                <a:latin typeface="Comic Sans MS" panose="030F0702030302020204" pitchFamily="66" charset="0"/>
              </a:rPr>
              <a:t>Less active against </a:t>
            </a:r>
            <a:r>
              <a:rPr lang="en-IN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gran+ve</a:t>
            </a:r>
            <a:r>
              <a:rPr lang="en-IN" i="1" dirty="0">
                <a:solidFill>
                  <a:srgbClr val="FF0000"/>
                </a:solidFill>
                <a:latin typeface="Comic Sans MS" panose="030F0702030302020204" pitchFamily="66" charset="0"/>
              </a:rPr>
              <a:t> cocci</a:t>
            </a:r>
            <a:r>
              <a:rPr lang="en-IN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Anti </a:t>
            </a:r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</a:t>
            </a:r>
            <a:r>
              <a:rPr lang="en-GB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it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 K activity.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Ceftiofur</a:t>
            </a:r>
            <a:r>
              <a:rPr lang="en-IN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used </a:t>
            </a:r>
            <a:r>
              <a:rPr lang="en-IN" dirty="0">
                <a:latin typeface="Comic Sans MS" panose="030F0702030302020204" pitchFamily="66" charset="0"/>
              </a:rPr>
              <a:t>extensively in veterinary medicine especially in </a:t>
            </a:r>
            <a:r>
              <a:rPr lang="en-IN" dirty="0" smtClean="0">
                <a:latin typeface="Comic Sans MS" panose="030F0702030302020204" pitchFamily="66" charset="0"/>
              </a:rPr>
              <a:t>cattle, horse and </a:t>
            </a:r>
            <a:r>
              <a:rPr lang="en-IN" dirty="0">
                <a:latin typeface="Comic Sans MS" panose="030F0702030302020204" pitchFamily="66" charset="0"/>
              </a:rPr>
              <a:t>dog.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51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17115" cy="4742229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IN" sz="3000" b="1" dirty="0" err="1" smtClean="0">
                <a:solidFill>
                  <a:srgbClr val="0070C0"/>
                </a:solidFill>
                <a:latin typeface="Comic Sans MS" pitchFamily="66" charset="0"/>
              </a:rPr>
              <a:t>Ceftiofur</a:t>
            </a:r>
            <a:r>
              <a:rPr lang="en-IN" sz="3000" b="1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 marL="457200" lvl="1" indent="0">
              <a:buNone/>
            </a:pPr>
            <a:r>
              <a:rPr lang="en-IN" dirty="0" smtClean="0">
                <a:latin typeface="Comic Sans MS" pitchFamily="66" charset="0"/>
              </a:rPr>
              <a:t>T</a:t>
            </a:r>
            <a:r>
              <a:rPr lang="en-IN" sz="2400" dirty="0" smtClean="0">
                <a:latin typeface="Comic Sans MS" pitchFamily="66" charset="0"/>
              </a:rPr>
              <a:t>reatment </a:t>
            </a:r>
            <a:r>
              <a:rPr lang="en-IN" sz="2400" dirty="0">
                <a:latin typeface="Comic Sans MS" pitchFamily="66" charset="0"/>
              </a:rPr>
              <a:t>of UTI caused by </a:t>
            </a:r>
            <a:r>
              <a:rPr lang="en-IN" sz="2400" dirty="0" err="1">
                <a:latin typeface="Comic Sans MS" pitchFamily="66" charset="0"/>
              </a:rPr>
              <a:t>enterobacteriacae</a:t>
            </a:r>
            <a:r>
              <a:rPr lang="en-IN" sz="2400" dirty="0">
                <a:latin typeface="Comic Sans MS" pitchFamily="66" charset="0"/>
              </a:rPr>
              <a:t> in dog </a:t>
            </a:r>
            <a:r>
              <a:rPr lang="en-IN" sz="2400" dirty="0" smtClean="0">
                <a:latin typeface="Comic Sans MS" pitchFamily="66" charset="0"/>
              </a:rPr>
              <a:t>@2.2 </a:t>
            </a:r>
            <a:r>
              <a:rPr lang="en-IN" sz="2400" dirty="0">
                <a:latin typeface="Comic Sans MS" pitchFamily="66" charset="0"/>
              </a:rPr>
              <a:t>mg/kg body wt.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Most </a:t>
            </a:r>
            <a:r>
              <a:rPr lang="en-IN" sz="2400" b="1" dirty="0">
                <a:solidFill>
                  <a:srgbClr val="FF0000"/>
                </a:solidFill>
                <a:latin typeface="Comic Sans MS" pitchFamily="66" charset="0"/>
              </a:rPr>
              <a:t>frequently used cephalosporins in horse</a:t>
            </a:r>
            <a:r>
              <a:rPr lang="en-IN" sz="2400" b="1" dirty="0">
                <a:latin typeface="Comic Sans MS" pitchFamily="66" charset="0"/>
              </a:rPr>
              <a:t>. </a:t>
            </a:r>
            <a:endParaRPr lang="en-IN" sz="2400" b="1" dirty="0" smtClean="0">
              <a:latin typeface="Comic Sans MS" pitchFamily="66" charset="0"/>
            </a:endParaRPr>
          </a:p>
          <a:p>
            <a:pPr lvl="2"/>
            <a:r>
              <a:rPr lang="en-IN" sz="2400" dirty="0" smtClean="0">
                <a:latin typeface="Comic Sans MS" pitchFamily="66" charset="0"/>
              </a:rPr>
              <a:t>Approved </a:t>
            </a:r>
            <a:r>
              <a:rPr lang="en-IN" sz="2400" dirty="0">
                <a:latin typeface="Comic Sans MS" pitchFamily="66" charset="0"/>
              </a:rPr>
              <a:t>for treatment of respiratory tract infection caused </a:t>
            </a:r>
            <a:r>
              <a:rPr lang="en-IN" sz="2400" dirty="0">
                <a:solidFill>
                  <a:srgbClr val="FF0000"/>
                </a:solidFill>
                <a:latin typeface="Comic Sans MS" pitchFamily="66" charset="0"/>
              </a:rPr>
              <a:t>by </a:t>
            </a:r>
            <a:r>
              <a:rPr lang="en-IN" sz="2400" i="1" dirty="0" smtClean="0">
                <a:solidFill>
                  <a:srgbClr val="FF0000"/>
                </a:solidFill>
                <a:latin typeface="Comic Sans MS" pitchFamily="66" charset="0"/>
              </a:rPr>
              <a:t>Streptococcus </a:t>
            </a:r>
            <a:r>
              <a:rPr lang="en-IN" sz="2400" i="1" dirty="0" err="1">
                <a:solidFill>
                  <a:srgbClr val="FF0000"/>
                </a:solidFill>
                <a:latin typeface="Comic Sans MS" pitchFamily="66" charset="0"/>
              </a:rPr>
              <a:t>equi</a:t>
            </a:r>
            <a:r>
              <a:rPr lang="en-IN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sub sp </a:t>
            </a:r>
            <a:r>
              <a:rPr lang="en-IN" sz="2400" i="1" dirty="0" err="1">
                <a:solidFill>
                  <a:srgbClr val="FF0000"/>
                </a:solidFill>
                <a:latin typeface="Comic Sans MS" pitchFamily="66" charset="0"/>
              </a:rPr>
              <a:t>zooepidemicus</a:t>
            </a:r>
            <a:r>
              <a:rPr lang="en-IN" sz="24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sz="2400" i="1" dirty="0" smtClean="0">
                <a:solidFill>
                  <a:srgbClr val="FF0000"/>
                </a:solidFill>
                <a:latin typeface="Comic Sans MS" pitchFamily="66" charset="0"/>
              </a:rPr>
              <a:t>@2.2 </a:t>
            </a:r>
            <a:r>
              <a:rPr lang="en-IN" sz="2400" i="1" dirty="0">
                <a:solidFill>
                  <a:srgbClr val="FF0000"/>
                </a:solidFill>
                <a:latin typeface="Comic Sans MS" pitchFamily="66" charset="0"/>
              </a:rPr>
              <a:t>to4.4 mg/kg q24hr IM</a:t>
            </a:r>
          </a:p>
          <a:p>
            <a:pPr lvl="2"/>
            <a:r>
              <a:rPr lang="en-IN" sz="2400" dirty="0" smtClean="0">
                <a:latin typeface="Comic Sans MS" pitchFamily="66" charset="0"/>
              </a:rPr>
              <a:t>For </a:t>
            </a:r>
            <a:r>
              <a:rPr lang="en-IN" sz="2400" dirty="0">
                <a:latin typeface="Comic Sans MS" pitchFamily="66" charset="0"/>
              </a:rPr>
              <a:t>inherently more resistant organism </a:t>
            </a:r>
            <a:r>
              <a:rPr lang="en-IN" sz="2400" i="1" dirty="0" err="1">
                <a:latin typeface="Comic Sans MS" pitchFamily="66" charset="0"/>
              </a:rPr>
              <a:t>klebsiella</a:t>
            </a:r>
            <a:r>
              <a:rPr lang="en-IN" sz="2400" i="1" dirty="0">
                <a:latin typeface="Comic Sans MS" pitchFamily="66" charset="0"/>
              </a:rPr>
              <a:t>, </a:t>
            </a:r>
            <a:r>
              <a:rPr lang="en-IN" sz="2400" i="1" dirty="0" err="1">
                <a:latin typeface="Comic Sans MS" pitchFamily="66" charset="0"/>
              </a:rPr>
              <a:t>enterobactor</a:t>
            </a:r>
            <a:r>
              <a:rPr lang="en-IN" sz="2400" i="1" dirty="0">
                <a:latin typeface="Comic Sans MS" pitchFamily="66" charset="0"/>
              </a:rPr>
              <a:t>, salmonella </a:t>
            </a:r>
            <a:r>
              <a:rPr lang="en-IN" sz="2400" i="1" dirty="0" smtClean="0">
                <a:latin typeface="Comic Sans MS" pitchFamily="66" charset="0"/>
              </a:rPr>
              <a:t>	</a:t>
            </a:r>
            <a:r>
              <a:rPr lang="en-IN" sz="2400" dirty="0" smtClean="0">
                <a:latin typeface="Comic Sans MS" pitchFamily="66" charset="0"/>
              </a:rPr>
              <a:t>higher </a:t>
            </a:r>
            <a:r>
              <a:rPr lang="en-IN" sz="2400" dirty="0">
                <a:latin typeface="Comic Sans MS" pitchFamily="66" charset="0"/>
              </a:rPr>
              <a:t>doses or more frequent administration is </a:t>
            </a:r>
            <a:r>
              <a:rPr lang="en-IN" sz="2400" dirty="0" smtClean="0">
                <a:latin typeface="Comic Sans MS" pitchFamily="66" charset="0"/>
              </a:rPr>
              <a:t>required.</a:t>
            </a:r>
            <a:endParaRPr lang="en-IN" sz="2400" dirty="0">
              <a:latin typeface="Comic Sans MS" pitchFamily="66" charset="0"/>
            </a:endParaRPr>
          </a:p>
          <a:p>
            <a:pPr lvl="2"/>
            <a:r>
              <a:rPr lang="en-IN" sz="2400" dirty="0" smtClean="0">
                <a:latin typeface="Comic Sans MS" pitchFamily="66" charset="0"/>
              </a:rPr>
              <a:t>Other </a:t>
            </a:r>
            <a:r>
              <a:rPr lang="en-IN" sz="2400" dirty="0">
                <a:latin typeface="Comic Sans MS" pitchFamily="66" charset="0"/>
              </a:rPr>
              <a:t>major use of </a:t>
            </a:r>
            <a:r>
              <a:rPr lang="en-IN" sz="2400" dirty="0" err="1">
                <a:latin typeface="Comic Sans MS" pitchFamily="66" charset="0"/>
              </a:rPr>
              <a:t>ceftiofur</a:t>
            </a:r>
            <a:r>
              <a:rPr lang="en-IN" sz="2400" dirty="0">
                <a:latin typeface="Comic Sans MS" pitchFamily="66" charset="0"/>
              </a:rPr>
              <a:t> is for cattle and pig. </a:t>
            </a:r>
            <a:endParaRPr lang="en-IN" sz="2400" dirty="0" smtClean="0">
              <a:latin typeface="Comic Sans MS" pitchFamily="66" charset="0"/>
            </a:endParaRPr>
          </a:p>
          <a:p>
            <a:pPr lvl="2"/>
            <a:r>
              <a:rPr lang="en-IN" sz="2400" dirty="0" smtClean="0">
                <a:latin typeface="Comic Sans MS" pitchFamily="66" charset="0"/>
              </a:rPr>
              <a:t>It is used </a:t>
            </a:r>
            <a:r>
              <a:rPr lang="en-IN" sz="2400" dirty="0">
                <a:latin typeface="Comic Sans MS" pitchFamily="66" charset="0"/>
              </a:rPr>
              <a:t>for treating respiratory infection(BRD) in cattle(1-2mg/kg q24hr) </a:t>
            </a:r>
            <a:endParaRPr lang="en-IN" sz="2400" dirty="0" smtClean="0">
              <a:latin typeface="Comic Sans MS" pitchFamily="66" charset="0"/>
            </a:endParaRPr>
          </a:p>
          <a:p>
            <a:pPr lvl="2"/>
            <a:r>
              <a:rPr lang="en-IN" sz="2400" dirty="0" err="1" smtClean="0">
                <a:solidFill>
                  <a:srgbClr val="002060"/>
                </a:solidFill>
                <a:latin typeface="Comic Sans MS" pitchFamily="66" charset="0"/>
              </a:rPr>
              <a:t>Mannheimia</a:t>
            </a:r>
            <a:r>
              <a:rPr lang="en-IN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sz="2400" dirty="0" err="1">
                <a:solidFill>
                  <a:srgbClr val="002060"/>
                </a:solidFill>
                <a:latin typeface="Comic Sans MS" pitchFamily="66" charset="0"/>
              </a:rPr>
              <a:t>haemolytica</a:t>
            </a:r>
            <a:r>
              <a:rPr lang="en-IN" sz="2400" i="1" u="sng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sz="2400" u="sng" dirty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en-IN" sz="2400" u="sng" dirty="0" smtClean="0">
                <a:solidFill>
                  <a:srgbClr val="002060"/>
                </a:solidFill>
                <a:latin typeface="Comic Sans MS" pitchFamily="66" charset="0"/>
              </a:rPr>
              <a:t>formerly </a:t>
            </a:r>
            <a:r>
              <a:rPr lang="en-IN" sz="2400" i="1" u="sng" dirty="0" err="1">
                <a:solidFill>
                  <a:srgbClr val="002060"/>
                </a:solidFill>
                <a:latin typeface="Comic Sans MS" pitchFamily="66" charset="0"/>
              </a:rPr>
              <a:t>Pasteurella</a:t>
            </a:r>
            <a:r>
              <a:rPr lang="en-IN" sz="2400" i="1" u="sng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sz="2400" i="1" u="sng" dirty="0" err="1">
                <a:solidFill>
                  <a:srgbClr val="002060"/>
                </a:solidFill>
                <a:latin typeface="Comic Sans MS" pitchFamily="66" charset="0"/>
              </a:rPr>
              <a:t>haemolytica</a:t>
            </a:r>
            <a:r>
              <a:rPr lang="en-IN" sz="2400" i="1" u="sng" dirty="0">
                <a:solidFill>
                  <a:srgbClr val="002060"/>
                </a:solidFill>
                <a:latin typeface="Comic Sans MS" pitchFamily="66" charset="0"/>
              </a:rPr>
              <a:t>), </a:t>
            </a:r>
            <a:r>
              <a:rPr lang="en-IN" sz="2400" i="1" u="sng" dirty="0" err="1">
                <a:solidFill>
                  <a:srgbClr val="002060"/>
                </a:solidFill>
                <a:latin typeface="Comic Sans MS" pitchFamily="66" charset="0"/>
              </a:rPr>
              <a:t>Pasturella</a:t>
            </a:r>
            <a:r>
              <a:rPr lang="en-IN" sz="2400" i="1" u="sng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sz="2400" i="1" u="sng" dirty="0" err="1" smtClean="0">
                <a:solidFill>
                  <a:srgbClr val="002060"/>
                </a:solidFill>
                <a:latin typeface="Comic Sans MS" pitchFamily="66" charset="0"/>
              </a:rPr>
              <a:t>multocida</a:t>
            </a:r>
            <a:r>
              <a:rPr lang="en-IN" sz="2400" i="1" u="sng" dirty="0" smtClean="0">
                <a:solidFill>
                  <a:srgbClr val="002060"/>
                </a:solidFill>
                <a:latin typeface="Comic Sans MS" pitchFamily="66" charset="0"/>
              </a:rPr>
              <a:t>.  </a:t>
            </a:r>
            <a:r>
              <a:rPr lang="en-IN" sz="2400" dirty="0" smtClean="0">
                <a:latin typeface="Comic Sans MS" pitchFamily="66" charset="0"/>
              </a:rPr>
              <a:t>every </a:t>
            </a:r>
            <a:r>
              <a:rPr lang="en-IN" sz="2400" dirty="0">
                <a:latin typeface="Comic Sans MS" pitchFamily="66" charset="0"/>
              </a:rPr>
              <a:t>8 hr.</a:t>
            </a:r>
          </a:p>
          <a:p>
            <a:pPr marL="457200" lvl="1" indent="0">
              <a:buNone/>
            </a:pPr>
            <a:endParaRPr lang="en-IN" i="1" u="sng" dirty="0">
              <a:solidFill>
                <a:srgbClr val="002060"/>
              </a:solidFill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245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Cefovecin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/>
            <a:r>
              <a:rPr lang="en-IN" dirty="0" smtClean="0">
                <a:latin typeface="Comic Sans MS" pitchFamily="66" charset="0"/>
              </a:rPr>
              <a:t>A </a:t>
            </a:r>
            <a:r>
              <a:rPr lang="en-IN" dirty="0">
                <a:latin typeface="Comic Sans MS" pitchFamily="66" charset="0"/>
              </a:rPr>
              <a:t>new addition to the </a:t>
            </a:r>
            <a:r>
              <a:rPr lang="en-IN" dirty="0" err="1">
                <a:latin typeface="Comic Sans MS" pitchFamily="66" charset="0"/>
              </a:rPr>
              <a:t>Vety</a:t>
            </a:r>
            <a:r>
              <a:rPr lang="en-IN" dirty="0">
                <a:latin typeface="Comic Sans MS" pitchFamily="66" charset="0"/>
              </a:rPr>
              <a:t>. Drug is cefovecin which is an </a:t>
            </a:r>
            <a:r>
              <a:rPr lang="en-IN" dirty="0" smtClean="0">
                <a:latin typeface="Comic Sans MS" pitchFamily="66" charset="0"/>
              </a:rPr>
              <a:t>injectable </a:t>
            </a:r>
            <a:r>
              <a:rPr lang="en-IN" dirty="0">
                <a:latin typeface="Comic Sans MS" pitchFamily="66" charset="0"/>
              </a:rPr>
              <a:t>formulation that has an extremely long life compared </a:t>
            </a:r>
            <a:r>
              <a:rPr lang="en-IN" dirty="0" smtClean="0">
                <a:latin typeface="Comic Sans MS" pitchFamily="66" charset="0"/>
              </a:rPr>
              <a:t>to other </a:t>
            </a:r>
            <a:r>
              <a:rPr lang="en-IN" dirty="0">
                <a:latin typeface="Comic Sans MS" pitchFamily="66" charset="0"/>
              </a:rPr>
              <a:t>cephalosporins.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Terminal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half life of cefovecin appx 7 days in cat and 5 days in dog.</a:t>
            </a:r>
          </a:p>
          <a:p>
            <a:pPr lvl="1"/>
            <a:r>
              <a:rPr lang="en-IN" dirty="0">
                <a:latin typeface="Comic Sans MS" pitchFamily="66" charset="0"/>
              </a:rPr>
              <a:t>Long half life is due to high plasma protein binding &gt;99% protein bound in </a:t>
            </a:r>
            <a:r>
              <a:rPr lang="en-IN" dirty="0" smtClean="0">
                <a:latin typeface="Comic Sans MS" pitchFamily="66" charset="0"/>
              </a:rPr>
              <a:t>cat and </a:t>
            </a:r>
            <a:r>
              <a:rPr lang="en-IN" dirty="0">
                <a:latin typeface="Comic Sans MS" pitchFamily="66" charset="0"/>
              </a:rPr>
              <a:t>&gt; 98% in dog</a:t>
            </a:r>
            <a:r>
              <a:rPr lang="en-IN" dirty="0" smtClean="0">
                <a:latin typeface="Comic Sans MS" pitchFamily="66" charset="0"/>
              </a:rPr>
              <a:t>.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Cephalosporins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Introduction,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Source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chemistry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classification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spectrum of activity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MOA</a:t>
            </a:r>
            <a:r>
              <a:rPr lang="en-GB" dirty="0"/>
              <a:t> 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Applications</a:t>
            </a:r>
            <a:endParaRPr lang="en-GB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Side effects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5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400" b="1" dirty="0" err="1">
                <a:solidFill>
                  <a:srgbClr val="FF0000"/>
                </a:solidFill>
                <a:latin typeface="Comic Sans MS" pitchFamily="66" charset="0"/>
              </a:rPr>
              <a:t>Cefotaxime</a:t>
            </a:r>
            <a:r>
              <a:rPr lang="en-IN" sz="2400" dirty="0">
                <a:latin typeface="Comic Sans MS" pitchFamily="66" charset="0"/>
              </a:rPr>
              <a:t>: Most frequently administered. </a:t>
            </a:r>
          </a:p>
          <a:p>
            <a:pPr marL="0" indent="0" algn="just">
              <a:buNone/>
            </a:pPr>
            <a:r>
              <a:rPr lang="en-IN" sz="2400" dirty="0">
                <a:latin typeface="Comic Sans MS" pitchFamily="66" charset="0"/>
              </a:rPr>
              <a:t>		 </a:t>
            </a:r>
            <a:r>
              <a:rPr lang="en-IN" sz="2400" dirty="0" smtClean="0">
                <a:latin typeface="Comic Sans MS" pitchFamily="66" charset="0"/>
              </a:rPr>
              <a:t>  Dose </a:t>
            </a:r>
            <a:r>
              <a:rPr lang="en-IN" sz="2400" dirty="0">
                <a:latin typeface="Comic Sans MS" pitchFamily="66" charset="0"/>
              </a:rPr>
              <a:t>in dog and cat:30mg/kg, IM,IV or </a:t>
            </a:r>
            <a:r>
              <a:rPr lang="en-IN" sz="2400" dirty="0" smtClean="0">
                <a:latin typeface="Comic Sans MS" pitchFamily="66" charset="0"/>
              </a:rPr>
              <a:t>SC.</a:t>
            </a:r>
          </a:p>
          <a:p>
            <a:pPr marL="0" indent="0"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marL="0" indent="0" algn="just"/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Ceftazidime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lvl="1" algn="just"/>
            <a:r>
              <a:rPr lang="en-IN" dirty="0" smtClean="0">
                <a:latin typeface="Comic Sans MS" pitchFamily="66" charset="0"/>
              </a:rPr>
              <a:t>Have a good activity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against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Enterobacteriacae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and Pseudomonas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aeruginosa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Compared to other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, </a:t>
            </a:r>
            <a:r>
              <a:rPr lang="en-IN" dirty="0" err="1" smtClean="0">
                <a:latin typeface="Comic Sans MS" pitchFamily="66" charset="0"/>
              </a:rPr>
              <a:t>ceftazidime</a:t>
            </a:r>
            <a:r>
              <a:rPr lang="en-IN" dirty="0" smtClean="0">
                <a:latin typeface="Comic Sans MS" pitchFamily="66" charset="0"/>
              </a:rPr>
              <a:t> is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most active against Pseudomonas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lvl="1" algn="just"/>
            <a:r>
              <a:rPr lang="en-IN" dirty="0" smtClean="0">
                <a:latin typeface="Comic Sans MS" pitchFamily="66" charset="0"/>
              </a:rPr>
              <a:t>Dosages have ranged from 20-30mg/kg every 12hr for </a:t>
            </a:r>
            <a:r>
              <a:rPr lang="en-IN" dirty="0" err="1" smtClean="0">
                <a:latin typeface="Comic Sans MS" pitchFamily="66" charset="0"/>
              </a:rPr>
              <a:t>enterobacteriaceae</a:t>
            </a:r>
            <a:r>
              <a:rPr lang="en-IN" dirty="0" smtClean="0">
                <a:latin typeface="Comic Sans MS" pitchFamily="66" charset="0"/>
              </a:rPr>
              <a:t>, to 	30mg/kg administered every four hr for Pseudomonas.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006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Comic Sans MS" pitchFamily="66" charset="0"/>
              </a:rPr>
              <a:t>Fourth Generation</a:t>
            </a:r>
            <a:endParaRPr lang="en-IN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More </a:t>
            </a:r>
            <a:r>
              <a:rPr lang="en-IN" dirty="0">
                <a:latin typeface="Comic Sans MS" pitchFamily="66" charset="0"/>
              </a:rPr>
              <a:t>potent  than third generation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.</a:t>
            </a:r>
            <a:endParaRPr lang="en-IN" dirty="0">
              <a:latin typeface="Comic Sans MS" pitchFamily="66" charset="0"/>
            </a:endParaRPr>
          </a:p>
          <a:p>
            <a:pPr algn="just"/>
            <a:r>
              <a:rPr lang="en-IN" dirty="0">
                <a:latin typeface="Comic Sans MS" pitchFamily="66" charset="0"/>
              </a:rPr>
              <a:t>Have  spectrum of activity similar to third generation but more potent than it,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active against gram +</a:t>
            </a:r>
            <a:r>
              <a:rPr lang="en-IN" dirty="0" err="1">
                <a:solidFill>
                  <a:srgbClr val="00B0F0"/>
                </a:solidFill>
                <a:latin typeface="Comic Sans MS" pitchFamily="66" charset="0"/>
              </a:rPr>
              <a:t>ve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 cocci, gram –</a:t>
            </a:r>
            <a:r>
              <a:rPr lang="en-IN" dirty="0" err="1">
                <a:solidFill>
                  <a:srgbClr val="00B0F0"/>
                </a:solidFill>
                <a:latin typeface="Comic Sans MS" pitchFamily="66" charset="0"/>
              </a:rPr>
              <a:t>ve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 bacilli and </a:t>
            </a:r>
            <a:r>
              <a:rPr lang="en-IN" i="1" dirty="0">
                <a:solidFill>
                  <a:srgbClr val="00B0F0"/>
                </a:solidFill>
                <a:latin typeface="Comic Sans MS" pitchFamily="66" charset="0"/>
              </a:rPr>
              <a:t>Pseudomonas </a:t>
            </a:r>
            <a:r>
              <a:rPr lang="en-IN" i="1" dirty="0" smtClean="0">
                <a:solidFill>
                  <a:srgbClr val="00B0F0"/>
                </a:solidFill>
                <a:latin typeface="Comic Sans MS" pitchFamily="66" charset="0"/>
              </a:rPr>
              <a:t>aeruginosa</a:t>
            </a:r>
            <a:r>
              <a:rPr lang="en-IN" i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algn="just"/>
            <a:r>
              <a:rPr lang="en-IN" dirty="0">
                <a:latin typeface="Comic Sans MS" pitchFamily="66" charset="0"/>
              </a:rPr>
              <a:t>All fourth generation cephalosporins are highly </a:t>
            </a:r>
            <a:r>
              <a:rPr lang="en-IN" dirty="0" smtClean="0">
                <a:latin typeface="Comic Sans MS" pitchFamily="66" charset="0"/>
              </a:rPr>
              <a:t>resistant </a:t>
            </a:r>
            <a:r>
              <a:rPr lang="en-IN" dirty="0">
                <a:latin typeface="Comic Sans MS" pitchFamily="66" charset="0"/>
              </a:rPr>
              <a:t>to ß-lactamases hence they are useful against many bacteria resistant to </a:t>
            </a:r>
            <a:r>
              <a:rPr lang="en-IN" u="sng" dirty="0">
                <a:solidFill>
                  <a:srgbClr val="00B050"/>
                </a:solidFill>
                <a:latin typeface="Comic Sans MS" pitchFamily="66" charset="0"/>
              </a:rPr>
              <a:t>other beta lactam </a:t>
            </a:r>
            <a:r>
              <a:rPr lang="en-IN" u="sng" dirty="0" smtClean="0">
                <a:solidFill>
                  <a:srgbClr val="00B050"/>
                </a:solidFill>
                <a:latin typeface="Comic Sans MS" pitchFamily="66" charset="0"/>
              </a:rPr>
              <a:t>antibiotics.</a:t>
            </a:r>
            <a:endParaRPr lang="en-IN" u="sng" dirty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Comic Sans MS" pitchFamily="66" charset="0"/>
              </a:rPr>
              <a:t>Indicated for serious, hospital acquired infection including septicaemia, lower respiratory tract infection.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2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Resistance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>
                <a:latin typeface="Comic Sans MS" pitchFamily="66" charset="0"/>
              </a:rPr>
              <a:t>Mechanisms of bacterial resistance to cephalosporins are essentially the same as those described for the </a:t>
            </a:r>
            <a:r>
              <a:rPr lang="en-IN" dirty="0" err="1">
                <a:latin typeface="Comic Sans MS" pitchFamily="66" charset="0"/>
              </a:rPr>
              <a:t>penicillins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These include :</a:t>
            </a:r>
          </a:p>
          <a:p>
            <a:pPr lvl="1" algn="just" fontAlgn="base"/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Elaboration of ß-lactamases </a:t>
            </a:r>
            <a:r>
              <a:rPr lang="en-IN" dirty="0">
                <a:latin typeface="Comic Sans MS" pitchFamily="66" charset="0"/>
              </a:rPr>
              <a:t>(cephalosporinases) that destroy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marL="457200" lvl="1" indent="0" algn="just" fontAlgn="base">
              <a:buNone/>
            </a:pPr>
            <a:endParaRPr lang="en-IN" dirty="0" smtClean="0">
              <a:latin typeface="Comic Sans MS" pitchFamily="66" charset="0"/>
            </a:endParaRPr>
          </a:p>
          <a:p>
            <a:pPr lvl="1" algn="just" fontAlgn="base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Alterations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in target proteins </a:t>
            </a:r>
            <a:r>
              <a:rPr lang="en-IN" dirty="0">
                <a:latin typeface="Comic Sans MS" pitchFamily="66" charset="0"/>
              </a:rPr>
              <a:t>that reduce affinity for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marL="457200" lvl="1" indent="0" algn="just" fontAlgn="base">
              <a:buNone/>
            </a:pPr>
            <a:endParaRPr lang="en-IN" dirty="0">
              <a:latin typeface="Comic Sans MS" pitchFamily="66" charset="0"/>
            </a:endParaRPr>
          </a:p>
          <a:p>
            <a:pPr lvl="1" algn="just" fontAlgn="base"/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Decreased permeability to cephalosporins </a:t>
            </a:r>
            <a:r>
              <a:rPr lang="en-IN" dirty="0">
                <a:latin typeface="Comic Sans MS" pitchFamily="66" charset="0"/>
              </a:rPr>
              <a:t>so that drugs do not reach their site of action in sufficient quantity.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7639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Cephamycins</a:t>
            </a:r>
            <a:r>
              <a:rPr lang="en-US" b="1" dirty="0" smtClean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b="1" dirty="0">
                <a:latin typeface="Comic Sans MS" pitchFamily="66" charset="0"/>
              </a:rPr>
              <a:t>Cephamycins</a:t>
            </a:r>
            <a:r>
              <a:rPr lang="en-IN" dirty="0">
                <a:latin typeface="Comic Sans MS" pitchFamily="66" charset="0"/>
              </a:rPr>
              <a:t> are a group of </a:t>
            </a:r>
            <a:r>
              <a:rPr lang="el-GR" dirty="0">
                <a:latin typeface="Comic Sans MS" pitchFamily="66" charset="0"/>
                <a:hlinkClick r:id="rId2"/>
              </a:rPr>
              <a:t>β-</a:t>
            </a:r>
            <a:r>
              <a:rPr lang="en-IN" dirty="0">
                <a:latin typeface="Comic Sans MS" pitchFamily="66" charset="0"/>
                <a:hlinkClick r:id="rId2"/>
              </a:rPr>
              <a:t>lactam antibiotics</a:t>
            </a:r>
            <a:r>
              <a:rPr lang="en-IN" dirty="0">
                <a:latin typeface="Comic Sans MS" pitchFamily="66" charset="0"/>
              </a:rPr>
              <a:t>. </a:t>
            </a: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They </a:t>
            </a:r>
            <a:r>
              <a:rPr lang="en-IN" dirty="0">
                <a:latin typeface="Comic Sans MS" pitchFamily="66" charset="0"/>
              </a:rPr>
              <a:t>are very similar to </a:t>
            </a:r>
            <a:r>
              <a:rPr lang="en-IN" dirty="0" err="1">
                <a:latin typeface="Comic Sans MS" pitchFamily="66" charset="0"/>
                <a:hlinkClick r:id="rId3"/>
              </a:rPr>
              <a:t>cephalosporins</a:t>
            </a:r>
            <a:r>
              <a:rPr lang="en-IN" dirty="0">
                <a:latin typeface="Comic Sans MS" pitchFamily="66" charset="0"/>
              </a:rPr>
              <a:t>, and the </a:t>
            </a:r>
            <a:r>
              <a:rPr lang="en-IN" dirty="0" err="1">
                <a:latin typeface="Comic Sans MS" pitchFamily="66" charset="0"/>
              </a:rPr>
              <a:t>cephamycins</a:t>
            </a:r>
            <a:r>
              <a:rPr lang="en-IN" dirty="0">
                <a:latin typeface="Comic Sans MS" pitchFamily="66" charset="0"/>
              </a:rPr>
              <a:t> are sometimes classified as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Like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>
                <a:latin typeface="Comic Sans MS" pitchFamily="66" charset="0"/>
              </a:rPr>
              <a:t>, </a:t>
            </a:r>
            <a:r>
              <a:rPr lang="en-IN" dirty="0" err="1">
                <a:latin typeface="Comic Sans MS" pitchFamily="66" charset="0"/>
              </a:rPr>
              <a:t>cephamycins</a:t>
            </a:r>
            <a:r>
              <a:rPr lang="en-IN" dirty="0">
                <a:latin typeface="Comic Sans MS" pitchFamily="66" charset="0"/>
              </a:rPr>
              <a:t> are based upon the </a:t>
            </a:r>
            <a:r>
              <a:rPr lang="en-IN" dirty="0" err="1">
                <a:latin typeface="Comic Sans MS" pitchFamily="66" charset="0"/>
                <a:hlinkClick r:id="rId4"/>
              </a:rPr>
              <a:t>cephem</a:t>
            </a:r>
            <a:r>
              <a:rPr lang="en-IN" dirty="0">
                <a:latin typeface="Comic Sans MS" pitchFamily="66" charset="0"/>
              </a:rPr>
              <a:t> nucleus. Unlike most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>
                <a:latin typeface="Comic Sans MS" pitchFamily="66" charset="0"/>
              </a:rPr>
              <a:t>, </a:t>
            </a:r>
            <a:r>
              <a:rPr lang="en-IN" dirty="0" err="1">
                <a:latin typeface="Comic Sans MS" pitchFamily="66" charset="0"/>
              </a:rPr>
              <a:t>cephamycins</a:t>
            </a:r>
            <a:r>
              <a:rPr lang="en-IN" dirty="0">
                <a:latin typeface="Comic Sans MS" pitchFamily="66" charset="0"/>
              </a:rPr>
              <a:t> are a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very efficient antibiotic against anaerobic microbes.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These </a:t>
            </a:r>
            <a:r>
              <a:rPr lang="en-US" dirty="0">
                <a:latin typeface="Comic Sans MS" pitchFamily="66" charset="0"/>
              </a:rPr>
              <a:t>are closely related to </a:t>
            </a:r>
            <a:r>
              <a:rPr lang="en-US" dirty="0" err="1">
                <a:latin typeface="Comic Sans MS" pitchFamily="66" charset="0"/>
              </a:rPr>
              <a:t>cephalosporins</a:t>
            </a:r>
            <a:r>
              <a:rPr lang="en-US" dirty="0">
                <a:latin typeface="Comic Sans MS" pitchFamily="66" charset="0"/>
              </a:rPr>
              <a:t>, but have a </a:t>
            </a:r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methoxy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group at position 7 </a:t>
            </a:r>
            <a:r>
              <a:rPr lang="en-US" dirty="0">
                <a:latin typeface="Comic Sans MS" pitchFamily="66" charset="0"/>
              </a:rPr>
              <a:t>of beta-lactam ring of 7 </a:t>
            </a:r>
            <a:r>
              <a:rPr lang="en-US" dirty="0" err="1">
                <a:latin typeface="Comic Sans MS" pitchFamily="66" charset="0"/>
              </a:rPr>
              <a:t>aminocephalosporanic</a:t>
            </a:r>
            <a:r>
              <a:rPr lang="en-US" dirty="0">
                <a:latin typeface="Comic Sans MS" pitchFamily="66" charset="0"/>
              </a:rPr>
              <a:t> acid nucleus. 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Cephamycins </a:t>
            </a:r>
            <a:r>
              <a:rPr lang="en-US" dirty="0">
                <a:latin typeface="Comic Sans MS" pitchFamily="66" charset="0"/>
              </a:rPr>
              <a:t>are also produced by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Streptomyces. </a:t>
            </a: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common cephamycins are </a:t>
            </a:r>
            <a:r>
              <a:rPr lang="en-US" dirty="0" err="1">
                <a:latin typeface="Comic Sans MS" pitchFamily="66" charset="0"/>
              </a:rPr>
              <a:t>cefmetazole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dirty="0" err="1">
                <a:latin typeface="Comic Sans MS" pitchFamily="66" charset="0"/>
              </a:rPr>
              <a:t>cefotetan</a:t>
            </a:r>
            <a:r>
              <a:rPr lang="en-US" dirty="0">
                <a:latin typeface="Comic Sans MS" pitchFamily="66" charset="0"/>
              </a:rPr>
              <a:t>, which are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similar in properties to II generation </a:t>
            </a:r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cephalosporins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. 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Moxalactam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 synthetic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cephamycin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is similar in action to III generation </a:t>
            </a:r>
            <a:r>
              <a:rPr lang="en-US" dirty="0" err="1">
                <a:latin typeface="Comic Sans MS" pitchFamily="66" charset="0"/>
              </a:rPr>
              <a:t>cephalosporins</a:t>
            </a:r>
            <a:r>
              <a:rPr lang="en-US" dirty="0">
                <a:latin typeface="Comic Sans MS" pitchFamily="66" charset="0"/>
              </a:rPr>
              <a:t>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267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Monobactams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Axtreonam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>
                <a:latin typeface="Comic Sans MS" pitchFamily="66" charset="0"/>
              </a:rPr>
              <a:t>beta-lactam antibiotic.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Inhibits </a:t>
            </a:r>
            <a:r>
              <a:rPr lang="en-US" dirty="0">
                <a:latin typeface="Comic Sans MS" pitchFamily="66" charset="0"/>
              </a:rPr>
              <a:t>Gram negative enteric bacilli, </a:t>
            </a:r>
            <a:r>
              <a:rPr lang="en-US" i="1" dirty="0" err="1">
                <a:latin typeface="Comic Sans MS" pitchFamily="66" charset="0"/>
              </a:rPr>
              <a:t>Haemophilus</a:t>
            </a:r>
            <a:r>
              <a:rPr lang="en-US" i="1" dirty="0">
                <a:latin typeface="Comic Sans MS" pitchFamily="66" charset="0"/>
              </a:rPr>
              <a:t> influenza </a:t>
            </a:r>
            <a:r>
              <a:rPr lang="en-US" dirty="0">
                <a:latin typeface="Comic Sans MS" pitchFamily="66" charset="0"/>
              </a:rPr>
              <a:t>and </a:t>
            </a:r>
            <a:r>
              <a:rPr lang="en-US" i="1" dirty="0">
                <a:latin typeface="Comic Sans MS" pitchFamily="66" charset="0"/>
              </a:rPr>
              <a:t>Pseudomonas,</a:t>
            </a:r>
            <a:r>
              <a:rPr lang="en-US" dirty="0">
                <a:latin typeface="Comic Sans MS" pitchFamily="66" charset="0"/>
              </a:rPr>
              <a:t> but not Gram positive cocci and anaerobes.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Used </a:t>
            </a:r>
            <a:r>
              <a:rPr lang="en-US" dirty="0">
                <a:latin typeface="Comic Sans MS" pitchFamily="66" charset="0"/>
              </a:rPr>
              <a:t>in serious hospital acquired infections of urinary, biliary, GI and female genital tract.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>
                <a:latin typeface="Comic Sans MS" pitchFamily="66" charset="0"/>
              </a:rPr>
              <a:t>can be used in patients allergic to penicillin and </a:t>
            </a:r>
            <a:r>
              <a:rPr lang="en-US" dirty="0" err="1">
                <a:latin typeface="Comic Sans MS" pitchFamily="66" charset="0"/>
              </a:rPr>
              <a:t>cephalosporins</a:t>
            </a:r>
            <a:r>
              <a:rPr lang="en-US" dirty="0">
                <a:latin typeface="Comic Sans MS" pitchFamily="66" charset="0"/>
              </a:rPr>
              <a:t>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IN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Dose: Man: 0.5-2 g IM or IV at 6-12 </a:t>
            </a:r>
            <a:r>
              <a:rPr lang="en-US" dirty="0" err="1">
                <a:latin typeface="Comic Sans MS" pitchFamily="66" charset="0"/>
              </a:rPr>
              <a:t>hr</a:t>
            </a:r>
            <a:r>
              <a:rPr lang="en-US" dirty="0">
                <a:latin typeface="Comic Sans MS" pitchFamily="66" charset="0"/>
              </a:rPr>
              <a:t> intervals. 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8876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5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Carbapenems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7262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Imipenem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Extremely </a:t>
            </a:r>
            <a:r>
              <a:rPr lang="en-US" dirty="0">
                <a:latin typeface="Comic Sans MS" pitchFamily="66" charset="0"/>
              </a:rPr>
              <a:t>potent and broad-spectrum beta-lactam </a:t>
            </a:r>
            <a:r>
              <a:rPr lang="en-US" dirty="0" smtClean="0">
                <a:latin typeface="Comic Sans MS" pitchFamily="66" charset="0"/>
              </a:rPr>
              <a:t>antibiotics.</a:t>
            </a: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ffective </a:t>
            </a:r>
            <a:r>
              <a:rPr lang="en-US" dirty="0">
                <a:latin typeface="Comic Sans MS" pitchFamily="66" charset="0"/>
              </a:rPr>
              <a:t>against Gram positive Cocci, </a:t>
            </a:r>
            <a:r>
              <a:rPr lang="en-US" i="1" dirty="0" err="1">
                <a:latin typeface="Comic Sans MS" pitchFamily="66" charset="0"/>
              </a:rPr>
              <a:t>Enterobacteriaceae</a:t>
            </a:r>
            <a:r>
              <a:rPr lang="en-US" i="1" dirty="0">
                <a:latin typeface="Comic Sans MS" pitchFamily="66" charset="0"/>
              </a:rPr>
              <a:t>, Pseudomonas aeruginosa, Listeria, </a:t>
            </a:r>
            <a:r>
              <a:rPr lang="en-US" dirty="0">
                <a:latin typeface="Comic Sans MS" pitchFamily="66" charset="0"/>
              </a:rPr>
              <a:t>anaerobes etc.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>
                <a:latin typeface="Comic Sans MS" pitchFamily="66" charset="0"/>
              </a:rPr>
              <a:t>is resistant to most beta-lactamases.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>
                <a:latin typeface="Comic Sans MS" pitchFamily="66" charset="0"/>
              </a:rPr>
              <a:t>is rapidly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hydrolyzed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by the enzyme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dehydropeptidase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I </a:t>
            </a:r>
            <a:r>
              <a:rPr lang="en-US" dirty="0">
                <a:latin typeface="Comic Sans MS" pitchFamily="66" charset="0"/>
              </a:rPr>
              <a:t>(found in the </a:t>
            </a:r>
            <a:r>
              <a:rPr lang="en-US" dirty="0" smtClean="0">
                <a:latin typeface="Comic Sans MS" pitchFamily="66" charset="0"/>
              </a:rPr>
              <a:t>brush </a:t>
            </a:r>
            <a:r>
              <a:rPr lang="en-US" dirty="0">
                <a:latin typeface="Comic Sans MS" pitchFamily="66" charset="0"/>
              </a:rPr>
              <a:t>border of renal tubular cells); therefore,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combined with </a:t>
            </a:r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cilastin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(inhibitor </a:t>
            </a:r>
            <a:r>
              <a:rPr lang="en-US" dirty="0" smtClean="0">
                <a:latin typeface="Comic Sans MS" pitchFamily="66" charset="0"/>
              </a:rPr>
              <a:t>of </a:t>
            </a:r>
            <a:r>
              <a:rPr lang="en-US" dirty="0" err="1" smtClean="0">
                <a:latin typeface="Comic Sans MS" pitchFamily="66" charset="0"/>
              </a:rPr>
              <a:t>dehydropeptidase</a:t>
            </a:r>
            <a:r>
              <a:rPr lang="en-US" dirty="0">
                <a:latin typeface="Comic Sans MS" pitchFamily="66" charset="0"/>
              </a:rPr>
              <a:t>). </a:t>
            </a:r>
            <a:endParaRPr lang="en-US" dirty="0" smtClean="0">
              <a:latin typeface="Comic Sans MS" pitchFamily="66" charset="0"/>
            </a:endParaRPr>
          </a:p>
          <a:p>
            <a:pPr marL="457200" lvl="1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>
                <a:latin typeface="Comic Sans MS" pitchFamily="66" charset="0"/>
              </a:rPr>
              <a:t>is used in serious hospital acquired infections particularly in </a:t>
            </a:r>
            <a:r>
              <a:rPr lang="en-US" dirty="0" err="1">
                <a:latin typeface="Comic Sans MS" pitchFamily="66" charset="0"/>
              </a:rPr>
              <a:t>immunodepressed</a:t>
            </a:r>
            <a:r>
              <a:rPr lang="en-US" dirty="0">
                <a:latin typeface="Comic Sans MS" pitchFamily="66" charset="0"/>
              </a:rPr>
              <a:t> patients (Cancer/AIDs). 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7091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Comic Sans MS" pitchFamily="66" charset="0"/>
              </a:rPr>
              <a:t>Clinical Uses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2300" cy="435133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IN" dirty="0" smtClean="0">
                <a:latin typeface="Comic Sans MS" pitchFamily="66" charset="0"/>
              </a:rPr>
              <a:t>First  </a:t>
            </a:r>
            <a:r>
              <a:rPr lang="en-IN" dirty="0">
                <a:latin typeface="Comic Sans MS" pitchFamily="66" charset="0"/>
              </a:rPr>
              <a:t>Generation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- are </a:t>
            </a:r>
            <a:r>
              <a:rPr lang="en-IN" dirty="0">
                <a:latin typeface="Comic Sans MS" pitchFamily="66" charset="0"/>
              </a:rPr>
              <a:t>used as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alternative to penicillin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G 					in </a:t>
            </a:r>
            <a:r>
              <a:rPr lang="en-IN" i="1" dirty="0">
                <a:solidFill>
                  <a:srgbClr val="0070C0"/>
                </a:solidFill>
                <a:latin typeface="Comic Sans MS" pitchFamily="66" charset="0"/>
              </a:rPr>
              <a:t>Staphylococcal infection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(cephalexin)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					and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for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surgical  prophylaxis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(cefazolin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).</a:t>
            </a:r>
          </a:p>
          <a:p>
            <a:pPr marL="0" lvl="0" indent="0" algn="just">
              <a:buNone/>
            </a:pP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pPr lvl="0" algn="just"/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Ceftiofur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- bovine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bronchopneumonia caused by </a:t>
            </a:r>
            <a:r>
              <a:rPr lang="en-IN" i="1" dirty="0" err="1">
                <a:solidFill>
                  <a:srgbClr val="FF0000"/>
                </a:solidFill>
                <a:latin typeface="Comic Sans MS" pitchFamily="66" charset="0"/>
              </a:rPr>
              <a:t>P.multocida</a:t>
            </a:r>
            <a:r>
              <a:rPr lang="en-IN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i="1" dirty="0" smtClean="0">
                <a:solidFill>
                  <a:srgbClr val="FF0000"/>
                </a:solidFill>
                <a:latin typeface="Comic Sans MS" pitchFamily="66" charset="0"/>
              </a:rPr>
              <a:t>or </a:t>
            </a:r>
            <a:r>
              <a:rPr lang="en-IN" i="1" dirty="0">
                <a:solidFill>
                  <a:srgbClr val="FF0000"/>
                </a:solidFill>
                <a:latin typeface="Comic Sans MS" pitchFamily="66" charset="0"/>
              </a:rPr>
              <a:t>P. </a:t>
            </a:r>
            <a:r>
              <a:rPr lang="en-IN" i="1" dirty="0" smtClean="0">
                <a:solidFill>
                  <a:srgbClr val="FF0000"/>
                </a:solidFill>
                <a:latin typeface="Comic Sans MS" pitchFamily="66" charset="0"/>
              </a:rPr>
              <a:t>			</a:t>
            </a:r>
            <a:r>
              <a:rPr lang="en-IN" i="1" dirty="0" err="1" smtClean="0">
                <a:solidFill>
                  <a:srgbClr val="FF0000"/>
                </a:solidFill>
                <a:latin typeface="Comic Sans MS" pitchFamily="66" charset="0"/>
              </a:rPr>
              <a:t>haemolytica</a:t>
            </a:r>
            <a:r>
              <a:rPr lang="en-IN" i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and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urinary tract infection in dogs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0" lvl="0" indent="0" algn="just"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/>
            <a:r>
              <a:rPr lang="en-IN" dirty="0" err="1">
                <a:solidFill>
                  <a:srgbClr val="92D050"/>
                </a:solidFill>
                <a:latin typeface="Comic Sans MS" pitchFamily="66" charset="0"/>
              </a:rPr>
              <a:t>Cephalosporins</a:t>
            </a:r>
            <a:r>
              <a:rPr lang="en-IN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- useful </a:t>
            </a:r>
            <a:r>
              <a:rPr lang="en-IN" dirty="0">
                <a:solidFill>
                  <a:srgbClr val="92D050"/>
                </a:solidFill>
                <a:latin typeface="Comic Sans MS" pitchFamily="66" charset="0"/>
              </a:rPr>
              <a:t>in treating infections of soft tissues and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bones</a:t>
            </a:r>
            <a:r>
              <a:rPr lang="en-IN" dirty="0">
                <a:solidFill>
                  <a:srgbClr val="92D050"/>
                </a:solidFill>
                <a:latin typeface="Comic Sans MS" pitchFamily="66" charset="0"/>
              </a:rPr>
              <a:t>,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			meningitis</a:t>
            </a:r>
            <a:r>
              <a:rPr lang="en-IN" dirty="0">
                <a:solidFill>
                  <a:srgbClr val="92D050"/>
                </a:solidFill>
                <a:latin typeface="Comic Sans MS" pitchFamily="66" charset="0"/>
              </a:rPr>
              <a:t>, osteomyelitis, prostatitis, arthritis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				and urinary </a:t>
            </a:r>
            <a:r>
              <a:rPr lang="en-IN" dirty="0">
                <a:solidFill>
                  <a:srgbClr val="92D050"/>
                </a:solidFill>
                <a:latin typeface="Comic Sans MS" pitchFamily="66" charset="0"/>
              </a:rPr>
              <a:t>tract infections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.</a:t>
            </a:r>
          </a:p>
          <a:p>
            <a:pPr marL="0" lvl="0" indent="0" algn="just">
              <a:buNone/>
            </a:pP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  <a:p>
            <a:pPr lvl="0" algn="just"/>
            <a:r>
              <a:rPr lang="en-IN" dirty="0" err="1">
                <a:latin typeface="Comic Sans MS" pitchFamily="66" charset="0"/>
              </a:rPr>
              <a:t>Cephapirin</a:t>
            </a:r>
            <a:r>
              <a:rPr lang="en-IN" dirty="0">
                <a:latin typeface="Comic Sans MS" pitchFamily="66" charset="0"/>
              </a:rPr>
              <a:t> </a:t>
            </a:r>
            <a:r>
              <a:rPr lang="en-IN" dirty="0" err="1">
                <a:latin typeface="Comic Sans MS" pitchFamily="66" charset="0"/>
              </a:rPr>
              <a:t>benzathine</a:t>
            </a:r>
            <a:r>
              <a:rPr lang="en-IN" dirty="0">
                <a:latin typeface="Comic Sans MS" pitchFamily="66" charset="0"/>
              </a:rPr>
              <a:t> 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in dry cows) </a:t>
            </a:r>
            <a:r>
              <a:rPr lang="en-IN" dirty="0">
                <a:latin typeface="Comic Sans MS" pitchFamily="66" charset="0"/>
              </a:rPr>
              <a:t>and </a:t>
            </a:r>
            <a:r>
              <a:rPr lang="en-IN" dirty="0" err="1" smtClean="0">
                <a:latin typeface="Comic Sans MS" pitchFamily="66" charset="0"/>
              </a:rPr>
              <a:t>cephapirin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sodium are used in the treatment of mastitis. </a:t>
            </a: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639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were isolated from fungus </a:t>
            </a:r>
            <a:r>
              <a:rPr lang="en-IN" i="1" dirty="0" err="1" smtClean="0">
                <a:solidFill>
                  <a:srgbClr val="92D050"/>
                </a:solidFill>
                <a:latin typeface="Comic Sans MS" pitchFamily="66" charset="0"/>
              </a:rPr>
              <a:t>Cephalosporium</a:t>
            </a:r>
            <a:r>
              <a:rPr lang="en-IN" i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IN" i="1" dirty="0" err="1" smtClean="0">
                <a:solidFill>
                  <a:srgbClr val="92D050"/>
                </a:solidFill>
                <a:latin typeface="Comic Sans MS" pitchFamily="66" charset="0"/>
              </a:rPr>
              <a:t>acremonium</a:t>
            </a:r>
            <a:r>
              <a:rPr lang="en-IN" i="1" dirty="0" smtClean="0">
                <a:solidFill>
                  <a:srgbClr val="92D050"/>
                </a:solidFill>
                <a:latin typeface="Comic Sans MS" pitchFamily="66" charset="0"/>
              </a:rPr>
              <a:t>.</a:t>
            </a:r>
          </a:p>
          <a:p>
            <a:pPr lvl="0"/>
            <a:r>
              <a:rPr lang="en-GB" dirty="0" smtClean="0">
                <a:latin typeface="Comic Sans MS" pitchFamily="66" charset="0"/>
              </a:rPr>
              <a:t>First </a:t>
            </a:r>
            <a:r>
              <a:rPr lang="en-IN" dirty="0" smtClean="0">
                <a:latin typeface="Comic Sans MS" pitchFamily="66" charset="0"/>
              </a:rPr>
              <a:t>Generation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are used as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alternative to penicillin G in </a:t>
            </a:r>
            <a:r>
              <a:rPr lang="en-IN" i="1" dirty="0" smtClean="0">
                <a:solidFill>
                  <a:srgbClr val="0070C0"/>
                </a:solidFill>
                <a:latin typeface="Comic Sans MS" pitchFamily="66" charset="0"/>
              </a:rPr>
              <a:t>Staphylococcal infection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cephalexin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) and for surgical prophylaxis (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cefazolin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).</a:t>
            </a:r>
          </a:p>
          <a:p>
            <a:pPr lvl="0"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 generation </a:t>
            </a:r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cephalosporins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--</a:t>
            </a:r>
            <a:r>
              <a:rPr lang="en-IN" dirty="0" smtClean="0">
                <a:latin typeface="Comic Sans MS" pitchFamily="66" charset="0"/>
              </a:rPr>
              <a:t>These drug are valuable in septic peritonitis that may have a mixed population of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anaerobic and gram-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ve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bacilli.</a:t>
            </a:r>
          </a:p>
          <a:p>
            <a:pPr lvl="0"/>
            <a:endParaRPr lang="en-IN" u="sng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Third Generation-</a:t>
            </a:r>
            <a:r>
              <a:rPr lang="en-IN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Ceftiofur</a:t>
            </a:r>
            <a:r>
              <a:rPr lang="en-IN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used extensively in veterinary medicine especially in cattle, horse and dog.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All fourth generation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are highly resistant to ß-</a:t>
            </a:r>
            <a:r>
              <a:rPr lang="en-IN" dirty="0" err="1" smtClean="0">
                <a:latin typeface="Comic Sans MS" pitchFamily="66" charset="0"/>
              </a:rPr>
              <a:t>lactamases</a:t>
            </a:r>
            <a:r>
              <a:rPr lang="en-IN" dirty="0" smtClean="0">
                <a:latin typeface="Comic Sans MS" pitchFamily="66" charset="0"/>
              </a:rPr>
              <a:t> hence they are useful against many bacteria resistant to </a:t>
            </a:r>
            <a:r>
              <a:rPr lang="en-IN" u="sng" dirty="0" smtClean="0">
                <a:solidFill>
                  <a:srgbClr val="00B050"/>
                </a:solidFill>
                <a:latin typeface="Comic Sans MS" pitchFamily="66" charset="0"/>
              </a:rPr>
              <a:t>other beta </a:t>
            </a:r>
            <a:r>
              <a:rPr lang="en-IN" u="sng" dirty="0" err="1" smtClean="0">
                <a:solidFill>
                  <a:srgbClr val="00B050"/>
                </a:solidFill>
                <a:latin typeface="Comic Sans MS" pitchFamily="66" charset="0"/>
              </a:rPr>
              <a:t>lactam</a:t>
            </a:r>
            <a:r>
              <a:rPr lang="en-IN" u="sng" dirty="0" smtClean="0">
                <a:solidFill>
                  <a:srgbClr val="00B050"/>
                </a:solidFill>
                <a:latin typeface="Comic Sans MS" pitchFamily="66" charset="0"/>
              </a:rPr>
              <a:t> antibiotics.</a:t>
            </a:r>
          </a:p>
          <a:p>
            <a:pPr algn="just">
              <a:buNone/>
            </a:pPr>
            <a:endParaRPr lang="en-IN" u="sng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Indicated for serious, hospital acquired infection including septicaemia, lower respiratory tract infection.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14" y="2048608"/>
            <a:ext cx="6409593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efaject®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8" y="2048609"/>
            <a:ext cx="3648807" cy="404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76463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Source</a:t>
            </a:r>
            <a:b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423" y="1350840"/>
            <a:ext cx="10694377" cy="51642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>
                <a:latin typeface="Comic Sans MS" pitchFamily="66" charset="0"/>
              </a:rPr>
              <a:t>These are group of Semisynthetic antibiotics.</a:t>
            </a:r>
          </a:p>
          <a:p>
            <a:pPr algn="just"/>
            <a:endParaRPr lang="en-GB" dirty="0" smtClean="0">
              <a:latin typeface="Comic Sans MS" pitchFamily="66" charset="0"/>
            </a:endParaRPr>
          </a:p>
          <a:p>
            <a:pPr algn="just"/>
            <a:r>
              <a:rPr lang="en-GB" dirty="0" smtClean="0">
                <a:latin typeface="Comic Sans MS" pitchFamily="66" charset="0"/>
              </a:rPr>
              <a:t>Derived from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cephalosporin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 obtained from a fungus 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cephalospoium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GB" dirty="0" smtClean="0">
                <a:latin typeface="Comic Sans MS" pitchFamily="66" charset="0"/>
              </a:rPr>
              <a:t>Initially 3 natural </a:t>
            </a:r>
            <a:r>
              <a:rPr lang="en-IN" dirty="0" smtClean="0">
                <a:latin typeface="Comic Sans MS" pitchFamily="66" charset="0"/>
              </a:rPr>
              <a:t>cephalosporins viz.</a:t>
            </a:r>
            <a:r>
              <a:rPr lang="en-IN" dirty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cephalosporin P,N,C were isolated from fungus </a:t>
            </a:r>
            <a:r>
              <a:rPr lang="en-IN" i="1" dirty="0">
                <a:solidFill>
                  <a:srgbClr val="92D050"/>
                </a:solidFill>
                <a:latin typeface="Comic Sans MS" pitchFamily="66" charset="0"/>
              </a:rPr>
              <a:t>Cephalosporium </a:t>
            </a:r>
            <a:r>
              <a:rPr lang="en-IN" i="1" dirty="0" smtClean="0">
                <a:solidFill>
                  <a:srgbClr val="92D050"/>
                </a:solidFill>
                <a:latin typeface="Comic Sans MS" pitchFamily="66" charset="0"/>
              </a:rPr>
              <a:t>acremonium, </a:t>
            </a:r>
            <a:r>
              <a:rPr lang="en-IN" dirty="0" smtClean="0">
                <a:latin typeface="Comic Sans MS" pitchFamily="66" charset="0"/>
              </a:rPr>
              <a:t>a Sardinian fungus (raw sewage from sea) by </a:t>
            </a:r>
            <a:r>
              <a:rPr lang="en-IN" dirty="0" err="1" smtClean="0">
                <a:latin typeface="Comic Sans MS" pitchFamily="66" charset="0"/>
              </a:rPr>
              <a:t>Brotzu</a:t>
            </a:r>
            <a:r>
              <a:rPr lang="en-IN" dirty="0" smtClean="0">
                <a:latin typeface="Comic Sans MS" pitchFamily="66" charset="0"/>
              </a:rPr>
              <a:t> in 1948. </a:t>
            </a:r>
          </a:p>
          <a:p>
            <a:pPr marL="0" indent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The cephalosporin C- utilised for synthesis of No. of compounds.</a:t>
            </a:r>
          </a:p>
          <a:p>
            <a:pPr marL="0" indent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The main pharmacophore is 7-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amino cephalosporanic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acid (7ACA)/ cephem nucleus  of cephalosporins.</a:t>
            </a:r>
            <a:endParaRPr lang="en-IN" dirty="0" smtClean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551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Comic Sans MS" pitchFamily="66" charset="0"/>
              </a:rPr>
              <a:t>Chemistry of Cephalosporins</a:t>
            </a:r>
            <a:endParaRPr lang="en-IN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084" y="1485900"/>
            <a:ext cx="6054969" cy="50194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>
                <a:latin typeface="Comic Sans MS" pitchFamily="66" charset="0"/>
              </a:rPr>
              <a:t>The Cephalosporin molecule contain a 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7- amino cephalosporanic acid </a:t>
            </a:r>
            <a:r>
              <a:rPr lang="en-IN" dirty="0">
                <a:latin typeface="Comic Sans MS" pitchFamily="66" charset="0"/>
              </a:rPr>
              <a:t>consisting </a:t>
            </a:r>
            <a:r>
              <a:rPr lang="en-IN" dirty="0" smtClean="0">
                <a:latin typeface="Comic Sans MS" pitchFamily="66" charset="0"/>
              </a:rPr>
              <a:t>of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itchFamily="66" charset="0"/>
              </a:rPr>
              <a:t>	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beta-lactam ring 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like Penicillins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endParaRPr lang="en-IN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Comic Sans MS" pitchFamily="66" charset="0"/>
              </a:rPr>
              <a:t>	 &amp; 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dihydrothiazine  </a:t>
            </a:r>
            <a:r>
              <a:rPr lang="en-IN" b="1" dirty="0">
                <a:solidFill>
                  <a:srgbClr val="00B0F0"/>
                </a:solidFill>
                <a:latin typeface="Comic Sans MS" pitchFamily="66" charset="0"/>
              </a:rPr>
              <a:t>unlike </a:t>
            </a:r>
            <a:r>
              <a:rPr lang="en-IN" b="1" dirty="0" err="1" smtClean="0">
                <a:solidFill>
                  <a:srgbClr val="00B0F0"/>
                </a:solidFill>
                <a:latin typeface="Comic Sans MS" pitchFamily="66" charset="0"/>
              </a:rPr>
              <a:t>Penicillins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IN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IN" dirty="0">
                <a:latin typeface="Comic Sans MS" pitchFamily="66" charset="0"/>
              </a:rPr>
              <a:t>C</a:t>
            </a:r>
            <a:r>
              <a:rPr lang="en-IN" dirty="0" smtClean="0">
                <a:latin typeface="Comic Sans MS" pitchFamily="66" charset="0"/>
              </a:rPr>
              <a:t>ephalosporins </a:t>
            </a:r>
            <a:r>
              <a:rPr lang="en-IN" dirty="0">
                <a:latin typeface="Comic Sans MS" pitchFamily="66" charset="0"/>
              </a:rPr>
              <a:t>provides more sites (R1 and R2) for chemical manipulation in the production of many semisynthetic </a:t>
            </a:r>
            <a:r>
              <a:rPr lang="en-IN" dirty="0" err="1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GB" dirty="0">
                <a:latin typeface="Comic Sans MS" pitchFamily="66" charset="0"/>
              </a:rPr>
              <a:t>By addition of different side chains </a:t>
            </a:r>
            <a:endParaRPr lang="en-GB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92D050"/>
                </a:solidFill>
                <a:latin typeface="Comic Sans MS" pitchFamily="66" charset="0"/>
              </a:rPr>
              <a:t>     at position </a:t>
            </a:r>
            <a:r>
              <a:rPr lang="en-GB" b="1" dirty="0">
                <a:solidFill>
                  <a:srgbClr val="92D050"/>
                </a:solidFill>
                <a:latin typeface="Comic Sans MS" pitchFamily="66" charset="0"/>
              </a:rPr>
              <a:t>7 of β-lactam ring </a:t>
            </a:r>
            <a:endParaRPr lang="en-GB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en-GB" b="1" dirty="0">
                <a:solidFill>
                  <a:srgbClr val="0070C0"/>
                </a:solidFill>
                <a:latin typeface="Comic Sans MS" pitchFamily="66" charset="0"/>
              </a:rPr>
              <a:t>altering spectrum of activity) 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     </a:t>
            </a:r>
            <a:r>
              <a:rPr lang="en-GB" b="1" dirty="0" smtClean="0">
                <a:solidFill>
                  <a:srgbClr val="92D050"/>
                </a:solidFill>
                <a:latin typeface="Comic Sans MS" pitchFamily="66" charset="0"/>
              </a:rPr>
              <a:t>at </a:t>
            </a:r>
            <a:r>
              <a:rPr lang="en-GB" b="1" dirty="0">
                <a:solidFill>
                  <a:srgbClr val="92D050"/>
                </a:solidFill>
                <a:latin typeface="Comic Sans MS" pitchFamily="66" charset="0"/>
              </a:rPr>
              <a:t>position 3 of dihydrothiazine ring </a:t>
            </a:r>
            <a:endParaRPr lang="en-GB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Comic Sans MS" pitchFamily="66" charset="0"/>
              </a:rPr>
              <a:t>	</a:t>
            </a: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en-GB" b="1" dirty="0">
                <a:solidFill>
                  <a:srgbClr val="0070C0"/>
                </a:solidFill>
                <a:latin typeface="Comic Sans MS" pitchFamily="66" charset="0"/>
              </a:rPr>
              <a:t>affecting pharmacokinetics), 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GB" dirty="0" smtClean="0">
                <a:latin typeface="Comic Sans MS" pitchFamily="66" charset="0"/>
              </a:rPr>
              <a:t>A large </a:t>
            </a:r>
            <a:r>
              <a:rPr lang="en-GB" dirty="0">
                <a:latin typeface="Comic Sans MS" pitchFamily="66" charset="0"/>
              </a:rPr>
              <a:t>number of semisynthetic compounds have </a:t>
            </a:r>
            <a:r>
              <a:rPr lang="en-GB" dirty="0" smtClean="0">
                <a:latin typeface="Comic Sans MS" pitchFamily="66" charset="0"/>
              </a:rPr>
              <a:t>  been  produced.</a:t>
            </a:r>
            <a:endParaRPr lang="en-US" b="1" dirty="0">
              <a:solidFill>
                <a:srgbClr val="00B0F0"/>
              </a:solidFill>
            </a:endParaRPr>
          </a:p>
          <a:p>
            <a:endParaRPr lang="en-IN" dirty="0"/>
          </a:p>
        </p:txBody>
      </p:sp>
      <p:pic>
        <p:nvPicPr>
          <p:cNvPr id="5" name="Picture 2" descr="File:Basic structure of cephalosporins.png - Wikimedia Comm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539" y="2486819"/>
            <a:ext cx="3190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39754" y="2767110"/>
            <a:ext cx="1694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00B0F0"/>
                </a:solidFill>
              </a:rPr>
              <a:t>Dihydrothiazine ring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8" name="Straight Connector 7"/>
          <p:cNvCxnSpPr>
            <a:endCxn id="6" idx="1"/>
          </p:cNvCxnSpPr>
          <p:nvPr/>
        </p:nvCxnSpPr>
        <p:spPr>
          <a:xfrm flipV="1">
            <a:off x="10084777" y="2920999"/>
            <a:ext cx="254977" cy="6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282354" y="3074887"/>
            <a:ext cx="861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55765" y="2920998"/>
            <a:ext cx="1513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00B0F0"/>
                </a:solidFill>
              </a:rPr>
              <a:t>Beta lactam Ring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282354" y="4716096"/>
            <a:ext cx="2567354" cy="263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62193" y="4961213"/>
            <a:ext cx="319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>7-Aminocephalosporanic Acid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 and solubility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6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physical and chemical properties of cephalosporins </a:t>
            </a:r>
            <a:r>
              <a:rPr lang="en-IN" dirty="0">
                <a:latin typeface="Comic Sans MS" panose="030F0702030302020204" pitchFamily="66" charset="0"/>
              </a:rPr>
              <a:t>are generally similar to those of </a:t>
            </a:r>
            <a:r>
              <a:rPr lang="en-IN" dirty="0" err="1" smtClean="0">
                <a:latin typeface="Comic Sans MS" panose="030F0702030302020204" pitchFamily="66" charset="0"/>
              </a:rPr>
              <a:t>penicillins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err="1">
                <a:latin typeface="Comic Sans MS" panose="030F0702030302020204" pitchFamily="66" charset="0"/>
              </a:rPr>
              <a:t>C</a:t>
            </a:r>
            <a:r>
              <a:rPr lang="en-IN" dirty="0" err="1" smtClean="0">
                <a:latin typeface="Comic Sans MS" panose="030F0702030302020204" pitchFamily="66" charset="0"/>
              </a:rPr>
              <a:t>ephalosporins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>
                <a:latin typeface="Comic Sans MS" panose="030F0702030302020204" pitchFamily="66" charset="0"/>
              </a:rPr>
              <a:t>are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more water soluble and acid stable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They </a:t>
            </a:r>
            <a:r>
              <a:rPr lang="en-IN" dirty="0">
                <a:latin typeface="Comic Sans MS" panose="030F0702030302020204" pitchFamily="66" charset="0"/>
              </a:rPr>
              <a:t>are also more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stable to temperature and pH 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changes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Cephalosporins </a:t>
            </a:r>
            <a:r>
              <a:rPr lang="en-IN" dirty="0">
                <a:latin typeface="Comic Sans MS" panose="030F0702030302020204" pitchFamily="66" charset="0"/>
              </a:rPr>
              <a:t>vary in their susceptibility to </a:t>
            </a:r>
            <a:r>
              <a:rPr lang="en-IN" dirty="0" smtClean="0">
                <a:latin typeface="Comic Sans MS" panose="030F0702030302020204" pitchFamily="66" charset="0"/>
              </a:rPr>
              <a:t>beta-lactamases </a:t>
            </a:r>
            <a:r>
              <a:rPr lang="en-IN" dirty="0">
                <a:latin typeface="Comic Sans MS" panose="030F0702030302020204" pitchFamily="66" charset="0"/>
              </a:rPr>
              <a:t>(cephalosporinases), which may or may not attack </a:t>
            </a:r>
            <a:r>
              <a:rPr lang="en-IN" dirty="0" smtClean="0">
                <a:latin typeface="Comic Sans MS" panose="030F0702030302020204" pitchFamily="66" charset="0"/>
              </a:rPr>
              <a:t>Penicillins.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Cephalosporins </a:t>
            </a:r>
            <a:r>
              <a:rPr lang="en-IN" dirty="0">
                <a:latin typeface="Comic Sans MS" panose="030F0702030302020204" pitchFamily="66" charset="0"/>
              </a:rPr>
              <a:t>are used either as the free base form for oral administration or as sodium salt in aqueous solution for parenteral administration.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Some </a:t>
            </a:r>
            <a:r>
              <a:rPr lang="en-IN" dirty="0">
                <a:latin typeface="Comic Sans MS" panose="030F0702030302020204" pitchFamily="66" charset="0"/>
              </a:rPr>
              <a:t>antibiotics such as </a:t>
            </a:r>
            <a:r>
              <a:rPr lang="en-IN" dirty="0">
                <a:solidFill>
                  <a:srgbClr val="92D050"/>
                </a:solidFill>
                <a:latin typeface="Comic Sans MS" panose="030F0702030302020204" pitchFamily="66" charset="0"/>
              </a:rPr>
              <a:t>aminoglycosides inactivate cephalosporins when mixed in vitro.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144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727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523888"/>
              </p:ext>
            </p:extLst>
          </p:nvPr>
        </p:nvGraphicFramePr>
        <p:xfrm>
          <a:off x="615462" y="1345222"/>
          <a:ext cx="10808677" cy="515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174023" y="4131011"/>
            <a:ext cx="8179777" cy="1169437"/>
            <a:chOff x="3043809" y="1222499"/>
            <a:chExt cx="7421968" cy="1169437"/>
          </a:xfrm>
        </p:grpSpPr>
        <p:sp>
          <p:nvSpPr>
            <p:cNvPr id="6" name="Rectangle 5"/>
            <p:cNvSpPr/>
            <p:nvPr/>
          </p:nvSpPr>
          <p:spPr>
            <a:xfrm>
              <a:off x="3322153" y="1222499"/>
              <a:ext cx="7143624" cy="116943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3043809" y="1222499"/>
              <a:ext cx="7421968" cy="116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43301" y="5501764"/>
            <a:ext cx="7781392" cy="888850"/>
            <a:chOff x="3322153" y="1222499"/>
            <a:chExt cx="7143624" cy="1169437"/>
          </a:xfrm>
        </p:grpSpPr>
        <p:sp>
          <p:nvSpPr>
            <p:cNvPr id="9" name="Rectangle 8"/>
            <p:cNvSpPr/>
            <p:nvPr/>
          </p:nvSpPr>
          <p:spPr>
            <a:xfrm>
              <a:off x="3322153" y="1222499"/>
              <a:ext cx="7143624" cy="116943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3322153" y="1222499"/>
              <a:ext cx="7143624" cy="116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500" kern="12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43302" y="4254064"/>
            <a:ext cx="74769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Oral : </a:t>
            </a: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Cefixime</a:t>
            </a:r>
            <a:r>
              <a:rPr lang="en-IN" dirty="0">
                <a:solidFill>
                  <a:schemeClr val="bg1"/>
                </a:solidFill>
                <a:latin typeface="Comic Sans MS" panose="030F0702030302020204" pitchFamily="66" charset="0"/>
              </a:rPr>
              <a:t>, cefpodoxime proxetil, cefdinir, </a:t>
            </a:r>
            <a:r>
              <a:rPr lang="en-IN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ceftibuten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Parenteral</a:t>
            </a: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  <a:r>
              <a:rPr lang="en-IN" dirty="0">
                <a:solidFill>
                  <a:schemeClr val="bg1"/>
                </a:solidFill>
                <a:latin typeface="Comic Sans MS" panose="030F0702030302020204" pitchFamily="66" charset="0"/>
              </a:rPr>
              <a:t>Cefmenoxine, </a:t>
            </a:r>
            <a:r>
              <a:rPr lang="en-IN" dirty="0" err="1">
                <a:solidFill>
                  <a:schemeClr val="bg1"/>
                </a:solidFill>
                <a:latin typeface="Comic Sans MS" panose="030F0702030302020204" pitchFamily="66" charset="0"/>
              </a:rPr>
              <a:t>ceftiofur</a:t>
            </a:r>
            <a:r>
              <a:rPr lang="en-IN" dirty="0">
                <a:solidFill>
                  <a:schemeClr val="bg1"/>
                </a:solidFill>
                <a:latin typeface="Comic Sans MS" panose="030F0702030302020204" pitchFamily="66" charset="0"/>
              </a:rPr>
              <a:t>, cefoperazone, cefotaxime, </a:t>
            </a:r>
            <a:r>
              <a:rPr lang="en-IN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	  	cefsulodin</a:t>
            </a:r>
            <a:r>
              <a:rPr lang="en-IN" dirty="0">
                <a:solidFill>
                  <a:schemeClr val="bg1"/>
                </a:solidFill>
                <a:latin typeface="Comic Sans MS" panose="030F0702030302020204" pitchFamily="66" charset="0"/>
              </a:rPr>
              <a:t>, ceftazidime, ceftizoxime, ceftriaxone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83977" y="5761523"/>
            <a:ext cx="4299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Comic Sans MS" panose="030F0702030302020204" pitchFamily="66" charset="0"/>
              </a:rPr>
              <a:t>Parenteral: </a:t>
            </a:r>
            <a:r>
              <a:rPr lang="en-IN" dirty="0">
                <a:latin typeface="Comic Sans MS" panose="030F0702030302020204" pitchFamily="66" charset="0"/>
              </a:rPr>
              <a:t>cefepime and Cefpirome</a:t>
            </a:r>
          </a:p>
        </p:txBody>
      </p:sp>
    </p:spTree>
    <p:extLst>
      <p:ext uri="{BB962C8B-B14F-4D97-AF65-F5344CB8AC3E}">
        <p14:creationId xmlns:p14="http://schemas.microsoft.com/office/powerpoint/2010/main" val="301289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Mechanism of Action</a:t>
            </a: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Similar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to other β-lactam antibiotics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he </a:t>
            </a:r>
            <a:r>
              <a:rPr lang="en-GB" dirty="0">
                <a:latin typeface="Comic Sans MS" panose="030F0702030302020204" pitchFamily="66" charset="0"/>
              </a:rPr>
              <a:t>cephalosporins bind to PBPs and disrupt the cell wall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They are usually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bactericidal</a:t>
            </a:r>
            <a:r>
              <a:rPr lang="en-GB" dirty="0">
                <a:latin typeface="Comic Sans MS" panose="030F0702030302020204" pitchFamily="66" charset="0"/>
              </a:rPr>
              <a:t> and most often bind the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PBP-2 and PBP-3.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6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Comic Sans MS" pitchFamily="66" charset="0"/>
              </a:rPr>
              <a:t>Pharmacokinetics</a:t>
            </a:r>
            <a:endParaRPr lang="en-IN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Absorption:</a:t>
            </a:r>
          </a:p>
          <a:p>
            <a:pPr algn="just"/>
            <a:r>
              <a:rPr lang="en-GB" dirty="0"/>
              <a:t>O</a:t>
            </a:r>
            <a:r>
              <a:rPr lang="en-GB" dirty="0" smtClean="0"/>
              <a:t>nly a few </a:t>
            </a:r>
            <a:r>
              <a:rPr lang="en-IN" dirty="0">
                <a:latin typeface="Comic Sans MS" panose="030F0702030302020204" pitchFamily="66" charset="0"/>
              </a:rPr>
              <a:t>cephalosporins </a:t>
            </a:r>
            <a:r>
              <a:rPr lang="en-IN" dirty="0" smtClean="0">
                <a:latin typeface="Comic Sans MS" panose="030F0702030302020204" pitchFamily="66" charset="0"/>
              </a:rPr>
              <a:t>are acid stable  and are given orally.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Others – mostly parenterally.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Bioavailability of oral route is 75-90%.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668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Distribution: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Widely distributed in body tissues and fluids including lungs, kidneys, bone, placenta, soft tissues and pleural, pericardial and joint fluids.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u="sng" dirty="0" smtClean="0">
                <a:latin typeface="Comic Sans MS" pitchFamily="66" charset="0"/>
              </a:rPr>
              <a:t>Some third generation agents (e.g., </a:t>
            </a:r>
            <a:r>
              <a:rPr lang="en-IN" u="sng" dirty="0" err="1" smtClean="0">
                <a:solidFill>
                  <a:srgbClr val="92D050"/>
                </a:solidFill>
                <a:latin typeface="Comic Sans MS" pitchFamily="66" charset="0"/>
              </a:rPr>
              <a:t>cefoperazone</a:t>
            </a:r>
            <a:r>
              <a:rPr lang="en-IN" u="sng" dirty="0" smtClean="0">
                <a:solidFill>
                  <a:srgbClr val="92D050"/>
                </a:solidFill>
                <a:latin typeface="Comic Sans MS" pitchFamily="66" charset="0"/>
              </a:rPr>
              <a:t>) also cross the </a:t>
            </a:r>
            <a:r>
              <a:rPr lang="en-IN" u="sng" dirty="0" smtClean="0">
                <a:solidFill>
                  <a:srgbClr val="FF0000"/>
                </a:solidFill>
                <a:latin typeface="Comic Sans MS" pitchFamily="66" charset="0"/>
              </a:rPr>
              <a:t>blood-brain barrier </a:t>
            </a:r>
            <a:r>
              <a:rPr lang="en-IN" u="sng" dirty="0" smtClean="0">
                <a:solidFill>
                  <a:srgbClr val="92D050"/>
                </a:solidFill>
                <a:latin typeface="Comic Sans MS" pitchFamily="66" charset="0"/>
              </a:rPr>
              <a:t>in significant amounts and are the </a:t>
            </a:r>
            <a:r>
              <a:rPr lang="en-IN" u="sng" dirty="0" smtClean="0">
                <a:solidFill>
                  <a:srgbClr val="FF0000"/>
                </a:solidFill>
                <a:latin typeface="Comic Sans MS" pitchFamily="66" charset="0"/>
              </a:rPr>
              <a:t>drugs of choice for meningitis </a:t>
            </a:r>
            <a:r>
              <a:rPr lang="en-IN" u="sng" dirty="0" smtClean="0">
                <a:solidFill>
                  <a:srgbClr val="92D050"/>
                </a:solidFill>
                <a:latin typeface="Comic Sans MS" pitchFamily="66" charset="0"/>
              </a:rPr>
              <a:t>due to gram-negative bacteria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Most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have poor penetration into prostatic tissue and aqueous and vitreous   humours.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 plasma protein binding of </a:t>
            </a:r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is highly variable (20-80%) and species specific.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Cephalosporins</a:t>
            </a:r>
            <a:r>
              <a:rPr lang="en-IN" dirty="0" smtClean="0">
                <a:latin typeface="Comic Sans MS" pitchFamily="66" charset="0"/>
              </a:rPr>
              <a:t> enter milk in low concentrations.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1521</Words>
  <Application>Microsoft Office PowerPoint</Application>
  <PresentationFormat>Widescreen</PresentationFormat>
  <Paragraphs>231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Wingdings</vt:lpstr>
      <vt:lpstr>Office Theme</vt:lpstr>
      <vt:lpstr>Cephalosporins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(Lecture-12)</vt:lpstr>
      <vt:lpstr>Content of the chapter</vt:lpstr>
      <vt:lpstr> Introduction,  Source   </vt:lpstr>
      <vt:lpstr>Chemistry of Cephalosporins</vt:lpstr>
      <vt:lpstr>Properties and solubility</vt:lpstr>
      <vt:lpstr>Classification</vt:lpstr>
      <vt:lpstr>  Mechanism of Action</vt:lpstr>
      <vt:lpstr>Pharmacokinetics</vt:lpstr>
      <vt:lpstr>PowerPoint Presentation</vt:lpstr>
      <vt:lpstr>PowerPoint Presentation</vt:lpstr>
      <vt:lpstr>PowerPoint Presentation</vt:lpstr>
      <vt:lpstr>First generation cephalosporins </vt:lpstr>
      <vt:lpstr>PowerPoint Presentation</vt:lpstr>
      <vt:lpstr>PowerPoint Presentation</vt:lpstr>
      <vt:lpstr>Second generation cephalosporins </vt:lpstr>
      <vt:lpstr>PowerPoint Presentation</vt:lpstr>
      <vt:lpstr>Third Generation</vt:lpstr>
      <vt:lpstr>PowerPoint Presentation</vt:lpstr>
      <vt:lpstr>PowerPoint Presentation</vt:lpstr>
      <vt:lpstr>PowerPoint Presentation</vt:lpstr>
      <vt:lpstr>Fourth Generation</vt:lpstr>
      <vt:lpstr>Resistance</vt:lpstr>
      <vt:lpstr>Cephamycins  </vt:lpstr>
      <vt:lpstr>Monobactams </vt:lpstr>
      <vt:lpstr>Carbapenems  </vt:lpstr>
      <vt:lpstr>Clinical Uses </vt:lpstr>
      <vt:lpstr>Summary 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59</cp:revision>
  <dcterms:created xsi:type="dcterms:W3CDTF">2020-12-02T09:26:03Z</dcterms:created>
  <dcterms:modified xsi:type="dcterms:W3CDTF">2020-12-25T11:07:41Z</dcterms:modified>
</cp:coreProperties>
</file>