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97" r:id="rId2"/>
    <p:sldId id="264" r:id="rId3"/>
    <p:sldId id="257" r:id="rId4"/>
    <p:sldId id="258" r:id="rId5"/>
    <p:sldId id="260" r:id="rId6"/>
    <p:sldId id="286" r:id="rId7"/>
    <p:sldId id="261" r:id="rId8"/>
    <p:sldId id="262" r:id="rId9"/>
    <p:sldId id="287" r:id="rId10"/>
    <p:sldId id="265" r:id="rId11"/>
    <p:sldId id="266" r:id="rId12"/>
    <p:sldId id="267" r:id="rId13"/>
    <p:sldId id="268" r:id="rId14"/>
    <p:sldId id="295" r:id="rId15"/>
    <p:sldId id="269" r:id="rId16"/>
    <p:sldId id="270" r:id="rId17"/>
    <p:sldId id="288" r:id="rId18"/>
    <p:sldId id="296" r:id="rId19"/>
    <p:sldId id="271" r:id="rId20"/>
    <p:sldId id="289" r:id="rId21"/>
    <p:sldId id="272" r:id="rId22"/>
    <p:sldId id="273" r:id="rId23"/>
    <p:sldId id="274" r:id="rId24"/>
    <p:sldId id="275" r:id="rId25"/>
    <p:sldId id="290" r:id="rId26"/>
    <p:sldId id="276" r:id="rId27"/>
    <p:sldId id="277" r:id="rId28"/>
    <p:sldId id="300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91" r:id="rId37"/>
    <p:sldId id="285" r:id="rId38"/>
    <p:sldId id="292" r:id="rId39"/>
    <p:sldId id="298" r:id="rId40"/>
    <p:sldId id="299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C2089-F497-46F9-B887-CCA0229C49F8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D127-D0FD-46FC-A724-426F34CBB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99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2C64-8C2E-4664-A8FA-049C647CD3F9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B350-9D9D-4A27-9337-53962A6F2D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540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2C64-8C2E-4664-A8FA-049C647CD3F9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B350-9D9D-4A27-9337-53962A6F2D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475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2C64-8C2E-4664-A8FA-049C647CD3F9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B350-9D9D-4A27-9337-53962A6F2D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167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2C64-8C2E-4664-A8FA-049C647CD3F9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B350-9D9D-4A27-9337-53962A6F2D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88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2C64-8C2E-4664-A8FA-049C647CD3F9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B350-9D9D-4A27-9337-53962A6F2D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380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2C64-8C2E-4664-A8FA-049C647CD3F9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B350-9D9D-4A27-9337-53962A6F2D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869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2C64-8C2E-4664-A8FA-049C647CD3F9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B350-9D9D-4A27-9337-53962A6F2D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587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2C64-8C2E-4664-A8FA-049C647CD3F9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B350-9D9D-4A27-9337-53962A6F2D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78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2C64-8C2E-4664-A8FA-049C647CD3F9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B350-9D9D-4A27-9337-53962A6F2D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339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2C64-8C2E-4664-A8FA-049C647CD3F9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B350-9D9D-4A27-9337-53962A6F2D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701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2C64-8C2E-4664-A8FA-049C647CD3F9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6B350-9D9D-4A27-9337-53962A6F2D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124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D2C64-8C2E-4664-A8FA-049C647CD3F9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6B350-9D9D-4A27-9337-53962A6F2D8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617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909805"/>
            <a:ext cx="9143999" cy="1752834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latin typeface="Comic Sans MS" pitchFamily="66" charset="0"/>
              </a:rPr>
              <a:t>Aminoglycosides 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Lecture-13)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Professor</a:t>
            </a: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2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874" y="3756116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76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Extended spectrum: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Comic Sans MS" pitchFamily="66" charset="0"/>
              </a:rPr>
              <a:t>Neomycin, </a:t>
            </a:r>
            <a:r>
              <a:rPr lang="en-US" dirty="0" err="1" smtClean="0">
                <a:latin typeface="Comic Sans MS" pitchFamily="66" charset="0"/>
              </a:rPr>
              <a:t>framycetin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paromomycin</a:t>
            </a:r>
            <a:r>
              <a:rPr lang="en-US" dirty="0" smtClean="0">
                <a:latin typeface="Comic Sans MS" pitchFamily="66" charset="0"/>
              </a:rPr>
              <a:t> and Kanamycin. 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Comic Sans MS" pitchFamily="66" charset="0"/>
              </a:rPr>
              <a:t>They </a:t>
            </a:r>
            <a:r>
              <a:rPr lang="en-US" dirty="0">
                <a:latin typeface="Comic Sans MS" pitchFamily="66" charset="0"/>
              </a:rPr>
              <a:t>have broader spectra than streptomycin and effective against both aerobic gram-negative bacteria as well as against several Gram positive bacteria. </a:t>
            </a: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Comic Sans MS" pitchFamily="66" charset="0"/>
              </a:rPr>
              <a:t>They </a:t>
            </a:r>
            <a:r>
              <a:rPr lang="en-US" dirty="0">
                <a:latin typeface="Comic Sans MS" pitchFamily="66" charset="0"/>
              </a:rPr>
              <a:t>are clinically most useful against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Gram negative infections caused by E.coli, Salmonella, </a:t>
            </a:r>
            <a:r>
              <a:rPr lang="en-US" dirty="0" err="1">
                <a:solidFill>
                  <a:srgbClr val="00B0F0"/>
                </a:solidFill>
                <a:latin typeface="Comic Sans MS" pitchFamily="66" charset="0"/>
              </a:rPr>
              <a:t>Klebsiella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 and </a:t>
            </a:r>
            <a:r>
              <a:rPr lang="en-US" dirty="0" err="1">
                <a:solidFill>
                  <a:srgbClr val="00B0F0"/>
                </a:solidFill>
                <a:latin typeface="Comic Sans MS" pitchFamily="66" charset="0"/>
              </a:rPr>
              <a:t>Enterobacter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.</a:t>
            </a:r>
            <a:endParaRPr lang="en-IN" dirty="0">
              <a:solidFill>
                <a:srgbClr val="00B0F0"/>
              </a:solidFill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339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Miscellaneous</a:t>
            </a:r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: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endParaRPr lang="en-US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latin typeface="Comic Sans MS" pitchFamily="66" charset="0"/>
              </a:rPr>
              <a:t>Aparamycin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and </a:t>
            </a:r>
            <a:r>
              <a:rPr lang="en-US" dirty="0" err="1">
                <a:latin typeface="Comic Sans MS" pitchFamily="66" charset="0"/>
              </a:rPr>
              <a:t>spectinomycin</a:t>
            </a:r>
            <a:r>
              <a:rPr lang="en-US" dirty="0">
                <a:latin typeface="Comic Sans MS" pitchFamily="66" charset="0"/>
              </a:rPr>
              <a:t>.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>
                <a:latin typeface="Comic Sans MS" pitchFamily="66" charset="0"/>
              </a:rPr>
              <a:t>These drugs are structurally somewhat different from typical aminoglycosides, but have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similar antibacterial spectra and mechanism of action. </a:t>
            </a:r>
            <a:endParaRPr lang="en-IN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96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Source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Streptomycin: </a:t>
            </a:r>
            <a:r>
              <a:rPr lang="en-US" i="1" dirty="0">
                <a:latin typeface="Comic Sans MS" pitchFamily="66" charset="0"/>
              </a:rPr>
              <a:t>Streptomyces </a:t>
            </a:r>
            <a:r>
              <a:rPr lang="en-US" i="1" dirty="0" err="1">
                <a:latin typeface="Comic Sans MS" pitchFamily="66" charset="0"/>
              </a:rPr>
              <a:t>griseus</a:t>
            </a:r>
            <a:r>
              <a:rPr lang="en-US" i="1" dirty="0">
                <a:latin typeface="Comic Sans MS" pitchFamily="66" charset="0"/>
              </a:rPr>
              <a:t>; </a:t>
            </a:r>
            <a:endParaRPr lang="en-IN" i="1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Neomycin: </a:t>
            </a:r>
            <a:r>
              <a:rPr lang="en-US" i="1" dirty="0">
                <a:latin typeface="Comic Sans MS" pitchFamily="66" charset="0"/>
              </a:rPr>
              <a:t>S. </a:t>
            </a:r>
            <a:r>
              <a:rPr lang="en-US" i="1" dirty="0" err="1">
                <a:latin typeface="Comic Sans MS" pitchFamily="66" charset="0"/>
              </a:rPr>
              <a:t>Fradiae</a:t>
            </a:r>
            <a:r>
              <a:rPr lang="en-US" i="1" dirty="0">
                <a:latin typeface="Comic Sans MS" pitchFamily="66" charset="0"/>
              </a:rPr>
              <a:t>; </a:t>
            </a:r>
            <a:endParaRPr lang="en-IN" i="1" dirty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Kanamycin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i="1" dirty="0">
                <a:latin typeface="Comic Sans MS" pitchFamily="66" charset="0"/>
              </a:rPr>
              <a:t>S. </a:t>
            </a:r>
            <a:r>
              <a:rPr lang="en-US" i="1" dirty="0" err="1">
                <a:latin typeface="Comic Sans MS" pitchFamily="66" charset="0"/>
              </a:rPr>
              <a:t>kanamyceticus</a:t>
            </a:r>
            <a:r>
              <a:rPr lang="en-US" i="1" dirty="0">
                <a:latin typeface="Comic Sans MS" pitchFamily="66" charset="0"/>
              </a:rPr>
              <a:t>; </a:t>
            </a:r>
            <a:endParaRPr lang="en-IN" i="1" dirty="0">
              <a:latin typeface="Comic Sans MS" pitchFamily="66" charset="0"/>
            </a:endParaRPr>
          </a:p>
          <a:p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Gentamicin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: </a:t>
            </a:r>
            <a:r>
              <a:rPr lang="en-US" i="1" dirty="0" err="1">
                <a:solidFill>
                  <a:srgbClr val="00B0F0"/>
                </a:solidFill>
                <a:latin typeface="Comic Sans MS" pitchFamily="66" charset="0"/>
              </a:rPr>
              <a:t>Micromonospora</a:t>
            </a:r>
            <a:r>
              <a:rPr lang="en-US" i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Comic Sans MS" pitchFamily="66" charset="0"/>
              </a:rPr>
              <a:t>Purpurea</a:t>
            </a:r>
            <a:r>
              <a:rPr lang="en-US" i="1" dirty="0">
                <a:solidFill>
                  <a:srgbClr val="00B0F0"/>
                </a:solidFill>
                <a:latin typeface="Comic Sans MS" pitchFamily="66" charset="0"/>
              </a:rPr>
              <a:t>; </a:t>
            </a:r>
            <a:endParaRPr lang="en-IN" i="1" dirty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Tobramycin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i="1" dirty="0" smtClean="0">
                <a:latin typeface="Comic Sans MS" pitchFamily="66" charset="0"/>
              </a:rPr>
              <a:t>S</a:t>
            </a:r>
            <a:r>
              <a:rPr lang="en-US" i="1" dirty="0">
                <a:latin typeface="Comic Sans MS" pitchFamily="66" charset="0"/>
              </a:rPr>
              <a:t>. </a:t>
            </a:r>
            <a:r>
              <a:rPr lang="en-US" i="1" dirty="0" err="1">
                <a:latin typeface="Comic Sans MS" pitchFamily="66" charset="0"/>
              </a:rPr>
              <a:t>tenebrarius</a:t>
            </a:r>
            <a:r>
              <a:rPr lang="en-US" i="1" dirty="0">
                <a:latin typeface="Comic Sans MS" pitchFamily="66" charset="0"/>
              </a:rPr>
              <a:t>; </a:t>
            </a:r>
            <a:endParaRPr lang="en-IN" i="1" dirty="0">
              <a:latin typeface="Comic Sans MS" pitchFamily="66" charset="0"/>
            </a:endParaRPr>
          </a:p>
          <a:p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Amikacin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: </a:t>
            </a:r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Semisynthetic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derivative of Kanamycin;</a:t>
            </a:r>
            <a:endParaRPr lang="en-IN" dirty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Sisomicin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i="1" dirty="0" err="1">
                <a:latin typeface="Comic Sans MS" pitchFamily="66" charset="0"/>
              </a:rPr>
              <a:t>Micromonospora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>
                <a:latin typeface="Comic Sans MS" pitchFamily="66" charset="0"/>
              </a:rPr>
              <a:t>inyoensis</a:t>
            </a:r>
            <a:r>
              <a:rPr lang="en-US" dirty="0">
                <a:latin typeface="Comic Sans MS" pitchFamily="66" charset="0"/>
              </a:rPr>
              <a:t>;</a:t>
            </a:r>
            <a:endParaRPr lang="en-IN" dirty="0">
              <a:latin typeface="Comic Sans MS" pitchFamily="66" charset="0"/>
            </a:endParaRPr>
          </a:p>
          <a:p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Netilmicin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: </a:t>
            </a:r>
            <a:r>
              <a:rPr lang="en-US" dirty="0" err="1">
                <a:solidFill>
                  <a:srgbClr val="7030A0"/>
                </a:solidFill>
                <a:latin typeface="Comic Sans MS" pitchFamily="66" charset="0"/>
              </a:rPr>
              <a:t>Senmisynthetic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 derivative of </a:t>
            </a:r>
            <a:r>
              <a:rPr lang="en-US" dirty="0" err="1">
                <a:solidFill>
                  <a:srgbClr val="7030A0"/>
                </a:solidFill>
                <a:latin typeface="Comic Sans MS" pitchFamily="66" charset="0"/>
              </a:rPr>
              <a:t>sisomicin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; </a:t>
            </a:r>
            <a:endParaRPr lang="en-IN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Framycetin</a:t>
            </a:r>
            <a:r>
              <a:rPr lang="en-US" dirty="0">
                <a:latin typeface="Comic Sans MS" pitchFamily="66" charset="0"/>
              </a:rPr>
              <a:t>: </a:t>
            </a:r>
            <a:r>
              <a:rPr lang="en-US" i="1" dirty="0">
                <a:latin typeface="Comic Sans MS" pitchFamily="66" charset="0"/>
              </a:rPr>
              <a:t>S. </a:t>
            </a:r>
            <a:r>
              <a:rPr lang="en-US" i="1" dirty="0" err="1">
                <a:latin typeface="Comic Sans MS" pitchFamily="66" charset="0"/>
              </a:rPr>
              <a:t>Lavendulae</a:t>
            </a:r>
            <a:r>
              <a:rPr lang="en-US" i="1" dirty="0">
                <a:latin typeface="Comic Sans MS" pitchFamily="66" charset="0"/>
              </a:rPr>
              <a:t>.</a:t>
            </a:r>
            <a:endParaRPr lang="en-IN" i="1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5928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Common Properties of Aminoglycosides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2900"/>
            <a:ext cx="10515600" cy="4889499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All </a:t>
            </a:r>
            <a:r>
              <a:rPr lang="en-US" dirty="0">
                <a:latin typeface="Comic Sans MS" pitchFamily="66" charset="0"/>
              </a:rPr>
              <a:t>are used as </a:t>
            </a:r>
            <a:r>
              <a:rPr lang="en-US" dirty="0" err="1">
                <a:solidFill>
                  <a:srgbClr val="00B0F0"/>
                </a:solidFill>
                <a:latin typeface="Comic Sans MS" pitchFamily="66" charset="0"/>
              </a:rPr>
              <a:t>sulphate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 salts </a:t>
            </a:r>
            <a:r>
              <a:rPr lang="en-US" dirty="0">
                <a:latin typeface="Comic Sans MS" pitchFamily="66" charset="0"/>
              </a:rPr>
              <a:t>that are highly water soluble </a:t>
            </a:r>
            <a:r>
              <a:rPr lang="en-US" dirty="0" smtClean="0">
                <a:latin typeface="Comic Sans MS" pitchFamily="66" charset="0"/>
              </a:rPr>
              <a:t>(stable). </a:t>
            </a:r>
            <a:endParaRPr lang="en-IN" dirty="0">
              <a:latin typeface="Comic Sans MS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None is absorbed after oral administration </a:t>
            </a:r>
            <a:r>
              <a:rPr lang="en-US" dirty="0">
                <a:latin typeface="Comic Sans MS" pitchFamily="66" charset="0"/>
              </a:rPr>
              <a:t>as they are </a:t>
            </a:r>
            <a:r>
              <a:rPr lang="en-US" dirty="0" err="1">
                <a:solidFill>
                  <a:srgbClr val="FFC000"/>
                </a:solidFill>
                <a:latin typeface="Comic Sans MS" pitchFamily="66" charset="0"/>
              </a:rPr>
              <a:t>polycations</a:t>
            </a:r>
            <a:r>
              <a:rPr lang="en-US" dirty="0">
                <a:latin typeface="Comic Sans MS" pitchFamily="66" charset="0"/>
              </a:rPr>
              <a:t>. </a:t>
            </a:r>
            <a:endParaRPr lang="en-IN" dirty="0">
              <a:latin typeface="Comic Sans MS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None penetrate the brain or CSF</a:t>
            </a:r>
            <a:r>
              <a:rPr lang="en-US" dirty="0">
                <a:latin typeface="Comic Sans MS" pitchFamily="66" charset="0"/>
              </a:rPr>
              <a:t>. </a:t>
            </a:r>
            <a:endParaRPr lang="en-IN" dirty="0">
              <a:latin typeface="Comic Sans MS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>
                <a:latin typeface="Comic Sans MS" pitchFamily="66" charset="0"/>
              </a:rPr>
              <a:t>All are rapidly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excreted unchanged </a:t>
            </a:r>
            <a:r>
              <a:rPr lang="en-US" dirty="0">
                <a:latin typeface="Comic Sans MS" pitchFamily="66" charset="0"/>
              </a:rPr>
              <a:t>through normal kidney by glomerular filtration. </a:t>
            </a:r>
            <a:endParaRPr lang="en-IN" dirty="0">
              <a:latin typeface="Comic Sans MS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>
                <a:latin typeface="Comic Sans MS" pitchFamily="66" charset="0"/>
              </a:rPr>
              <a:t>They are exclusively used in the treatment of 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Gram negative bacterial infections. </a:t>
            </a:r>
            <a:endParaRPr lang="en-IN" dirty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5813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All act by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interference with the protein synthesis </a:t>
            </a:r>
            <a:r>
              <a:rPr lang="en-US" dirty="0" smtClean="0">
                <a:latin typeface="Comic Sans MS" pitchFamily="66" charset="0"/>
              </a:rPr>
              <a:t>in susceptible bacteria. </a:t>
            </a:r>
          </a:p>
          <a:p>
            <a:pPr lvl="0">
              <a:buNone/>
            </a:pPr>
            <a:endParaRPr lang="en-IN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They are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bactericidal </a:t>
            </a:r>
            <a:r>
              <a:rPr lang="en-US" dirty="0" smtClean="0">
                <a:latin typeface="Comic Sans MS" pitchFamily="66" charset="0"/>
              </a:rPr>
              <a:t>and more active at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alkaline </a:t>
            </a:r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pH</a:t>
            </a:r>
            <a:r>
              <a:rPr lang="en-US" dirty="0" err="1" smtClean="0">
                <a:latin typeface="Comic Sans MS" pitchFamily="66" charset="0"/>
              </a:rPr>
              <a:t>.</a:t>
            </a:r>
            <a:endParaRPr lang="en-US" dirty="0" smtClean="0">
              <a:latin typeface="Comic Sans MS" pitchFamily="66" charset="0"/>
            </a:endParaRPr>
          </a:p>
          <a:p>
            <a:pPr lvl="0">
              <a:buNone/>
            </a:pPr>
            <a:endParaRPr lang="en-IN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Partial cross resistance </a:t>
            </a:r>
            <a:r>
              <a:rPr lang="en-US" dirty="0" smtClean="0">
                <a:latin typeface="Comic Sans MS" pitchFamily="66" charset="0"/>
              </a:rPr>
              <a:t>may be seen among them.</a:t>
            </a:r>
          </a:p>
          <a:p>
            <a:pPr lvl="0">
              <a:buNone/>
            </a:pPr>
            <a:endParaRPr lang="en-IN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They have relatively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narrow margin of safety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lvl="0">
              <a:buNone/>
            </a:pPr>
            <a:endParaRPr lang="en-IN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All share common toxicities 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ototoxicity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nephrotoxicity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). 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442200" y="2933700"/>
            <a:ext cx="2019300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</a:rPr>
              <a:t>Mechanism of action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>
                <a:latin typeface="Comic Sans MS" pitchFamily="66" charset="0"/>
              </a:rPr>
              <a:t>aminoglycosides are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bactericidal antibiotics</a:t>
            </a:r>
            <a:r>
              <a:rPr lang="en-US" dirty="0">
                <a:latin typeface="Comic Sans MS" pitchFamily="66" charset="0"/>
              </a:rPr>
              <a:t>, all having the same general pattern of action which may be described in two main steps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1. Transport of the aminoglycoside through the bacterial cell   wall and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cytoplasmic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membrane. </a:t>
            </a:r>
          </a:p>
          <a:p>
            <a:pPr>
              <a:buNone/>
            </a:pPr>
            <a:endParaRPr lang="en-US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2. Binding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to ribosome resulting in inhibition of protein 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 synthesis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.</a:t>
            </a:r>
            <a:endParaRPr lang="en-IN" dirty="0">
              <a:solidFill>
                <a:srgbClr val="00B0F0"/>
              </a:solidFill>
              <a:latin typeface="Comic Sans MS" pitchFamily="66" charset="0"/>
            </a:endParaRP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9045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6600"/>
            <a:ext cx="10744200" cy="58801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Step I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Transport of aminoglycoside into bacteria: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It is </a:t>
            </a:r>
            <a:r>
              <a:rPr lang="en-US" dirty="0">
                <a:latin typeface="Comic Sans MS" pitchFamily="66" charset="0"/>
              </a:rPr>
              <a:t>a multistep process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They </a:t>
            </a:r>
            <a:r>
              <a:rPr lang="en-US" dirty="0">
                <a:latin typeface="Comic Sans MS" pitchFamily="66" charset="0"/>
              </a:rPr>
              <a:t>diffuse across the outer coat of gram-negative bacteria through 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porin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channels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Entry </a:t>
            </a:r>
            <a:r>
              <a:rPr lang="en-US" dirty="0">
                <a:latin typeface="Comic Sans MS" pitchFamily="66" charset="0"/>
              </a:rPr>
              <a:t>from the periplasmic space across the cytoplasmic membrane is </a:t>
            </a:r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carrier mediated </a:t>
            </a:r>
            <a:r>
              <a:rPr lang="en-US" dirty="0">
                <a:latin typeface="Comic Sans MS" pitchFamily="66" charset="0"/>
              </a:rPr>
              <a:t>which is linked to the electron transport chain. </a:t>
            </a: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Thus</a:t>
            </a:r>
            <a:r>
              <a:rPr lang="en-US" dirty="0">
                <a:latin typeface="Comic Sans MS" pitchFamily="66" charset="0"/>
              </a:rPr>
              <a:t>, penetration is dependent upon </a:t>
            </a: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maintenance 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of a polarized membrane </a:t>
            </a:r>
            <a:r>
              <a:rPr lang="en-US" dirty="0" smtClean="0">
                <a:latin typeface="Comic Sans MS" pitchFamily="66" charset="0"/>
              </a:rPr>
              <a:t>and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	 </a:t>
            </a:r>
            <a:r>
              <a:rPr lang="en-US" dirty="0">
                <a:latin typeface="Comic Sans MS" pitchFamily="66" charset="0"/>
              </a:rPr>
              <a:t>on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oxygen dependent active processes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4657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These processes inactivated under anaerobic conditions;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anaerobes are not sensitive and facultative anaerobes are more resistant </a:t>
            </a:r>
            <a:r>
              <a:rPr lang="en-US" dirty="0" smtClean="0">
                <a:latin typeface="Comic Sans MS" pitchFamily="66" charset="0"/>
              </a:rPr>
              <a:t>when o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supply is deficient, e.g. </a:t>
            </a:r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inside big abscesses.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Penetration is also favored by high pH</a:t>
            </a:r>
            <a:r>
              <a:rPr lang="en-US" dirty="0" smtClean="0">
                <a:latin typeface="Comic Sans MS" pitchFamily="66" charset="0"/>
              </a:rPr>
              <a:t>; aminoglycosides are -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20 times more active in alkaline </a:t>
            </a:r>
            <a:r>
              <a:rPr lang="en-US" dirty="0" smtClean="0">
                <a:latin typeface="Comic Sans MS" pitchFamily="66" charset="0"/>
              </a:rPr>
              <a:t>than in acidic medium.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Bacterial cell wall inhibitors (β-</a:t>
            </a:r>
            <a:r>
              <a:rPr lang="en-US" dirty="0" err="1" smtClean="0">
                <a:latin typeface="Comic Sans MS" pitchFamily="66" charset="0"/>
              </a:rPr>
              <a:t>lactams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Vancomycin</a:t>
            </a:r>
            <a:r>
              <a:rPr lang="en-US" dirty="0" smtClean="0">
                <a:latin typeface="Comic Sans MS" pitchFamily="66" charset="0"/>
              </a:rPr>
              <a:t>) enhance entry of aminoglycosides and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exhibit  synergism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IN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aminoglycoside-by-sumit-6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1" y="1060694"/>
            <a:ext cx="9741876" cy="456247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7816254" y="5829272"/>
            <a:ext cx="2678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92D050"/>
                </a:solidFill>
                <a:latin typeface="Comic Sans MS" panose="030F0702030302020204" pitchFamily="66" charset="0"/>
              </a:rPr>
              <a:t>Source  : Google image </a:t>
            </a:r>
            <a:endParaRPr lang="en-IN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308100"/>
            <a:ext cx="11099800" cy="51942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000" dirty="0" smtClean="0">
                <a:solidFill>
                  <a:srgbClr val="00B050"/>
                </a:solidFill>
                <a:latin typeface="Comic Sans MS" pitchFamily="66" charset="0"/>
              </a:rPr>
              <a:t>Step II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Once 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inside the bacterial cell, </a:t>
            </a:r>
            <a:endParaRPr lang="en-US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    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streptomycin 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binds to 30S ribosomes, </a:t>
            </a:r>
            <a:endParaRPr lang="en-US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    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but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other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aminoglycosides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bind to additional sites on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50S subunit</a:t>
            </a:r>
            <a:r>
              <a:rPr lang="en-US" dirty="0" smtClean="0">
                <a:latin typeface="Comic Sans MS" pitchFamily="66" charset="0"/>
              </a:rPr>
              <a:t>,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    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as 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well as to 30S-50S interface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  <a:latin typeface="Comic Sans MS" pitchFamily="66" charset="0"/>
              </a:rPr>
              <a:t>They 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freeze initiation of protein synthesis, </a:t>
            </a:r>
            <a:endParaRPr lang="en-US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	prevent </a:t>
            </a:r>
            <a:r>
              <a:rPr lang="en-US" dirty="0" err="1">
                <a:latin typeface="Comic Sans MS" pitchFamily="66" charset="0"/>
              </a:rPr>
              <a:t>polysome</a:t>
            </a:r>
            <a:r>
              <a:rPr lang="en-US" dirty="0">
                <a:latin typeface="Comic Sans MS" pitchFamily="66" charset="0"/>
              </a:rPr>
              <a:t> formation and </a:t>
            </a: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	promote </a:t>
            </a:r>
            <a:r>
              <a:rPr lang="en-US" dirty="0">
                <a:latin typeface="Comic Sans MS" pitchFamily="66" charset="0"/>
              </a:rPr>
              <a:t>their disaggregation to </a:t>
            </a:r>
            <a:r>
              <a:rPr lang="en-US" dirty="0" err="1">
                <a:latin typeface="Comic Sans MS" pitchFamily="66" charset="0"/>
              </a:rPr>
              <a:t>monosomes</a:t>
            </a:r>
            <a:r>
              <a:rPr lang="en-US" dirty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	so </a:t>
            </a:r>
            <a:r>
              <a:rPr lang="en-US" dirty="0">
                <a:latin typeface="Comic Sans MS" pitchFamily="66" charset="0"/>
              </a:rPr>
              <a:t>that only one ribosome is attached to each strand of mRNA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372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3820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Aminoglycosides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Introduction,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     History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Source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chemistry</a:t>
            </a: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, 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classification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	spectrum of activity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MOA</a:t>
            </a:r>
            <a:r>
              <a:rPr lang="en-GB" dirty="0"/>
              <a:t> 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>
                <a:solidFill>
                  <a:srgbClr val="92D050"/>
                </a:solidFill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Applications</a:t>
            </a:r>
            <a:endParaRPr lang="en-GB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	Side effects</a:t>
            </a:r>
            <a:endParaRPr lang="en-US" b="1" dirty="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13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Binding of aminoglycoside to 30S-50S juncture causes 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distortion of mRNA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codon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recognition 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resulting in misreading of the code: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 	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one or more wrong amino acids are entered in the 	peptide chain </a:t>
            </a: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and /or peptides of abnormal length are 	produced.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Different aminoglycosides cause misreading at different levels depending upon their selective affinity for specific ribosomal proteins.</a:t>
            </a: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  <a:latin typeface="Comic Sans MS" pitchFamily="66" charset="0"/>
              </a:rPr>
              <a:t>Cidal action of  </a:t>
            </a:r>
            <a:r>
              <a:rPr lang="en-US" sz="3600" b="1" dirty="0" err="1" smtClean="0">
                <a:solidFill>
                  <a:srgbClr val="00B050"/>
                </a:solidFill>
                <a:latin typeface="Comic Sans MS" pitchFamily="66" charset="0"/>
              </a:rPr>
              <a:t>Aminoglycoside</a:t>
            </a:r>
            <a:endParaRPr lang="en-IN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0800"/>
            <a:ext cx="10985500" cy="52705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>
                <a:latin typeface="Comic Sans MS" pitchFamily="66" charset="0"/>
              </a:rPr>
              <a:t>cidal action </a:t>
            </a:r>
            <a:r>
              <a:rPr lang="en-US" dirty="0" smtClean="0">
                <a:latin typeface="Comic Sans MS" pitchFamily="66" charset="0"/>
              </a:rPr>
              <a:t>- based </a:t>
            </a:r>
            <a:r>
              <a:rPr lang="en-US" dirty="0">
                <a:latin typeface="Comic Sans MS" pitchFamily="66" charset="0"/>
              </a:rPr>
              <a:t>on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secondary changes in the integrity of bacterial cell membrane, 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Other </a:t>
            </a:r>
            <a:r>
              <a:rPr lang="en-US" dirty="0">
                <a:latin typeface="Comic Sans MS" pitchFamily="66" charset="0"/>
              </a:rPr>
              <a:t>antibiotics which inhibit protein synthesis (</a:t>
            </a:r>
            <a:r>
              <a:rPr lang="en-US" dirty="0" err="1">
                <a:latin typeface="Comic Sans MS" pitchFamily="66" charset="0"/>
              </a:rPr>
              <a:t>tetracyclines</a:t>
            </a:r>
            <a:r>
              <a:rPr lang="en-US" dirty="0">
                <a:latin typeface="Comic Sans MS" pitchFamily="66" charset="0"/>
              </a:rPr>
              <a:t>, chloramphenicol, erythromycin) 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are only static</a:t>
            </a:r>
            <a:r>
              <a:rPr lang="en-US" b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After exposure to aminoglycosides, </a:t>
            </a:r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sensitive bacteria become more permeable; </a:t>
            </a:r>
            <a:r>
              <a:rPr lang="en-US" dirty="0">
                <a:latin typeface="Comic Sans MS" pitchFamily="66" charset="0"/>
              </a:rPr>
              <a:t>ions amino acids and even proteins leak out followed by cell death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This </a:t>
            </a:r>
            <a:r>
              <a:rPr lang="en-US" dirty="0">
                <a:latin typeface="Comic Sans MS" pitchFamily="66" charset="0"/>
              </a:rPr>
              <a:t>probably result from </a:t>
            </a:r>
            <a:r>
              <a:rPr lang="en-US" b="1" dirty="0">
                <a:solidFill>
                  <a:srgbClr val="92D050"/>
                </a:solidFill>
                <a:latin typeface="Comic Sans MS" pitchFamily="66" charset="0"/>
              </a:rPr>
              <a:t>incorporation of the defective proteins into the cell membrane. </a:t>
            </a:r>
            <a:endParaRPr lang="en-US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This </a:t>
            </a:r>
            <a:r>
              <a:rPr lang="en-US" dirty="0">
                <a:latin typeface="Comic Sans MS" pitchFamily="66" charset="0"/>
              </a:rPr>
              <a:t>reinforces the lethal action.</a:t>
            </a:r>
            <a:endParaRPr lang="en-IN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6859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549400"/>
            <a:ext cx="10642600" cy="46275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>
                <a:latin typeface="Comic Sans MS" pitchFamily="66" charset="0"/>
              </a:rPr>
              <a:t>The cidal action of aminoglycosides is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concentration dependent, </a:t>
            </a:r>
            <a:r>
              <a:rPr lang="en-US" dirty="0">
                <a:latin typeface="Comic Sans MS" pitchFamily="66" charset="0"/>
              </a:rPr>
              <a:t>i.e. </a:t>
            </a:r>
            <a:r>
              <a:rPr lang="en-US" dirty="0">
                <a:solidFill>
                  <a:srgbClr val="C00000"/>
                </a:solidFill>
                <a:latin typeface="Comic Sans MS" pitchFamily="66" charset="0"/>
              </a:rPr>
              <a:t>rate of bacterial cell killing </a:t>
            </a:r>
            <a:r>
              <a:rPr lang="en-US" b="1" dirty="0">
                <a:solidFill>
                  <a:srgbClr val="92D050"/>
                </a:solidFill>
                <a:latin typeface="Comic Sans MS" pitchFamily="66" charset="0"/>
              </a:rPr>
              <a:t>is directly related to the ratio of the peak antibiotic concentration to the MIC value. </a:t>
            </a:r>
            <a:endParaRPr lang="en-US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algn="just">
              <a:buNone/>
            </a:pPr>
            <a:endParaRPr lang="en-US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They </a:t>
            </a:r>
            <a:r>
              <a:rPr lang="en-US" dirty="0">
                <a:latin typeface="Comic Sans MS" pitchFamily="66" charset="0"/>
              </a:rPr>
              <a:t>also exert a long and concentration dependent ‘</a:t>
            </a:r>
            <a:r>
              <a:rPr lang="en-US" dirty="0" err="1">
                <a:solidFill>
                  <a:srgbClr val="0070C0"/>
                </a:solidFill>
                <a:latin typeface="Comic Sans MS" pitchFamily="66" charset="0"/>
              </a:rPr>
              <a:t>postantibiotic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effect’. 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buNone/>
            </a:pP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Despite </a:t>
            </a:r>
            <a:r>
              <a:rPr lang="en-US" dirty="0">
                <a:latin typeface="Comic Sans MS" pitchFamily="66" charset="0"/>
              </a:rPr>
              <a:t>their short t</a:t>
            </a:r>
            <a:r>
              <a:rPr lang="en-US" sz="1300" dirty="0">
                <a:latin typeface="Comic Sans MS" pitchFamily="66" charset="0"/>
              </a:rPr>
              <a:t>1/2</a:t>
            </a:r>
            <a:r>
              <a:rPr lang="en-US" dirty="0">
                <a:latin typeface="Comic Sans MS" pitchFamily="66" charset="0"/>
              </a:rPr>
              <a:t> (2-4 hr), 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single injection of the total daily dose of aminoglycoside may be more effective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and possibly less toxic than its conventional division into 2-3 doses.</a:t>
            </a:r>
            <a:endParaRPr lang="en-IN" dirty="0">
              <a:latin typeface="Comic Sans MS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5103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Pharmacokinetics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latin typeface="Comic Sans MS" pitchFamily="66" charset="0"/>
              </a:rPr>
              <a:t>Aminoglycosides </a:t>
            </a:r>
            <a:r>
              <a:rPr lang="en-US" sz="2400" dirty="0">
                <a:latin typeface="Comic Sans MS" pitchFamily="66" charset="0"/>
              </a:rPr>
              <a:t>are poorly or not absorbed from the GI tract but absorption from IM site is rapid and complete (peak plasma conc. by 1 hr). </a:t>
            </a:r>
            <a:endParaRPr lang="en-US" sz="2400" dirty="0" smtClean="0">
              <a:latin typeface="Comic Sans MS" pitchFamily="66" charset="0"/>
            </a:endParaRPr>
          </a:p>
          <a:p>
            <a:pPr algn="just"/>
            <a:r>
              <a:rPr lang="en-US" sz="2400" dirty="0" smtClean="0">
                <a:latin typeface="Comic Sans MS" pitchFamily="66" charset="0"/>
              </a:rPr>
              <a:t>They </a:t>
            </a:r>
            <a:r>
              <a:rPr lang="en-US" sz="2400" dirty="0">
                <a:latin typeface="Comic Sans MS" pitchFamily="66" charset="0"/>
              </a:rPr>
              <a:t>distribute only into the extracellular fluid with minimum penetration to most of the tissues except the kidney (</a:t>
            </a:r>
            <a:r>
              <a:rPr lang="en-US" sz="2400" dirty="0" err="1">
                <a:latin typeface="Comic Sans MS" pitchFamily="66" charset="0"/>
              </a:rPr>
              <a:t>nephrotoxicity</a:t>
            </a:r>
            <a:r>
              <a:rPr lang="en-US" sz="2400" dirty="0">
                <a:latin typeface="Comic Sans MS" pitchFamily="66" charset="0"/>
              </a:rPr>
              <a:t>) and the endolymph of the internal ear (</a:t>
            </a:r>
            <a:r>
              <a:rPr lang="en-US" sz="2400" dirty="0" err="1">
                <a:latin typeface="Comic Sans MS" pitchFamily="66" charset="0"/>
              </a:rPr>
              <a:t>ototoxicity</a:t>
            </a:r>
            <a:r>
              <a:rPr lang="en-US" sz="2400" dirty="0">
                <a:latin typeface="Comic Sans MS" pitchFamily="66" charset="0"/>
              </a:rPr>
              <a:t>). </a:t>
            </a:r>
            <a:endParaRPr lang="en-US" sz="2400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algn="just"/>
            <a:r>
              <a:rPr lang="en-US" sz="2400" dirty="0" smtClean="0">
                <a:latin typeface="Comic Sans MS" pitchFamily="66" charset="0"/>
              </a:rPr>
              <a:t>They </a:t>
            </a:r>
            <a:r>
              <a:rPr lang="en-US" sz="2400" dirty="0">
                <a:latin typeface="Comic Sans MS" pitchFamily="66" charset="0"/>
              </a:rPr>
              <a:t>show low tendency to bind with plasma proteins and effective levels are </a:t>
            </a:r>
            <a:r>
              <a:rPr lang="en-US" sz="2400" dirty="0">
                <a:solidFill>
                  <a:srgbClr val="92D050"/>
                </a:solidFill>
                <a:latin typeface="Comic Sans MS" pitchFamily="66" charset="0"/>
              </a:rPr>
              <a:t>not reached in CSF </a:t>
            </a:r>
            <a:r>
              <a:rPr lang="en-US" sz="2400" dirty="0" smtClean="0">
                <a:solidFill>
                  <a:srgbClr val="92D050"/>
                </a:solidFill>
                <a:latin typeface="Comic Sans MS" pitchFamily="66" charset="0"/>
              </a:rPr>
              <a:t>and  </a:t>
            </a:r>
            <a:r>
              <a:rPr lang="en-US" sz="2400" dirty="0">
                <a:solidFill>
                  <a:srgbClr val="92D050"/>
                </a:solidFill>
                <a:latin typeface="Comic Sans MS" pitchFamily="66" charset="0"/>
              </a:rPr>
              <a:t>milk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These antibiotics are </a:t>
            </a:r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not metabolized </a:t>
            </a:r>
            <a:r>
              <a:rPr lang="en-US" sz="2400" dirty="0">
                <a:latin typeface="Comic Sans MS" pitchFamily="66" charset="0"/>
              </a:rPr>
              <a:t>in the body of the animals and are mainly </a:t>
            </a:r>
            <a:r>
              <a:rPr lang="en-US" sz="2400" dirty="0">
                <a:solidFill>
                  <a:srgbClr val="00B0F0"/>
                </a:solidFill>
                <a:latin typeface="Comic Sans MS" pitchFamily="66" charset="0"/>
              </a:rPr>
              <a:t>eliminated unchanged in urine </a:t>
            </a:r>
            <a:r>
              <a:rPr lang="en-US" sz="2400" dirty="0">
                <a:latin typeface="Comic Sans MS" pitchFamily="66" charset="0"/>
              </a:rPr>
              <a:t>by Glomerular filtration.</a:t>
            </a:r>
            <a:endParaRPr lang="en-IN" sz="2400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8971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</a:rPr>
              <a:t>Clinical 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Uses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458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Aminoglycosides </a:t>
            </a:r>
            <a:r>
              <a:rPr lang="en-US" dirty="0">
                <a:latin typeface="Comic Sans MS" pitchFamily="66" charset="0"/>
              </a:rPr>
              <a:t>are commonly used in several local and systemic infections caused by susceptible aerobic bacteria (particularly Gram negative bacteria</a:t>
            </a:r>
            <a:r>
              <a:rPr lang="en-US" dirty="0" smtClean="0">
                <a:latin typeface="Comic Sans MS" pitchFamily="66" charset="0"/>
              </a:rPr>
              <a:t>). </a:t>
            </a:r>
          </a:p>
          <a:p>
            <a:pPr algn="just">
              <a:buNone/>
            </a:pPr>
            <a:endParaRPr lang="en-IN" dirty="0">
              <a:latin typeface="Comic Sans MS" pitchFamily="66" charset="0"/>
            </a:endParaRPr>
          </a:p>
          <a:p>
            <a:pPr lvl="0" algn="just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Streptomycin is </a:t>
            </a:r>
            <a:r>
              <a:rPr lang="en-US" dirty="0">
                <a:latin typeface="Comic Sans MS" pitchFamily="66" charset="0"/>
              </a:rPr>
              <a:t>widely used for the treatment of </a:t>
            </a:r>
            <a:endParaRPr lang="en-US" dirty="0" smtClean="0">
              <a:latin typeface="Comic Sans MS" pitchFamily="66" charset="0"/>
            </a:endParaRPr>
          </a:p>
          <a:p>
            <a:pPr lvl="1" algn="just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bovine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streptococcal and staphylococcal mastitis </a:t>
            </a:r>
            <a:r>
              <a:rPr lang="en-US" dirty="0">
                <a:latin typeface="Comic Sans MS" pitchFamily="66" charset="0"/>
              </a:rPr>
              <a:t>(</a:t>
            </a:r>
            <a:r>
              <a:rPr lang="en-US" dirty="0" err="1">
                <a:latin typeface="Comic Sans MS" pitchFamily="66" charset="0"/>
              </a:rPr>
              <a:t>Strepto</a:t>
            </a:r>
            <a:r>
              <a:rPr lang="en-US" dirty="0">
                <a:latin typeface="Comic Sans MS" pitchFamily="66" charset="0"/>
              </a:rPr>
              <a:t>-penicillin as oily </a:t>
            </a:r>
            <a:r>
              <a:rPr lang="en-US" dirty="0" err="1">
                <a:latin typeface="Comic Sans MS" pitchFamily="66" charset="0"/>
              </a:rPr>
              <a:t>intrammary</a:t>
            </a:r>
            <a:r>
              <a:rPr lang="en-US" dirty="0">
                <a:latin typeface="Comic Sans MS" pitchFamily="66" charset="0"/>
              </a:rPr>
              <a:t> infusion), </a:t>
            </a:r>
            <a:endParaRPr lang="en-US" dirty="0" smtClean="0">
              <a:latin typeface="Comic Sans MS" pitchFamily="66" charset="0"/>
            </a:endParaRPr>
          </a:p>
          <a:p>
            <a:pPr lvl="1" algn="just"/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pasteurellosis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</a:p>
          <a:p>
            <a:pPr lvl="1" algn="just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i="1" dirty="0">
                <a:solidFill>
                  <a:srgbClr val="00B0F0"/>
                </a:solidFill>
                <a:latin typeface="Comic Sans MS" pitchFamily="66" charset="0"/>
              </a:rPr>
              <a:t>E-coli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 infection </a:t>
            </a:r>
            <a:r>
              <a:rPr lang="en-US" dirty="0">
                <a:latin typeface="Comic Sans MS" pitchFamily="66" charset="0"/>
              </a:rPr>
              <a:t>(causing mastitis, metritis, enteritis and septicemia in all species), </a:t>
            </a:r>
            <a:endParaRPr lang="en-US" dirty="0" smtClean="0">
              <a:latin typeface="Comic Sans MS" pitchFamily="66" charset="0"/>
            </a:endParaRPr>
          </a:p>
          <a:p>
            <a:pPr lvl="1" algn="just"/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leptospirosis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(for clearance of organism from urine</a:t>
            </a:r>
            <a:r>
              <a:rPr lang="en-US" dirty="0" smtClean="0">
                <a:latin typeface="Comic Sans MS" pitchFamily="66" charset="0"/>
              </a:rPr>
              <a:t>),</a:t>
            </a:r>
          </a:p>
          <a:p>
            <a:pPr lvl="1" algn="just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tuberculosis and </a:t>
            </a:r>
            <a:endParaRPr lang="en-US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lvl="1" algn="just"/>
            <a:r>
              <a:rPr lang="en-US" dirty="0" err="1" smtClean="0">
                <a:solidFill>
                  <a:srgbClr val="00B050"/>
                </a:solidFill>
                <a:latin typeface="Comic Sans MS" pitchFamily="66" charset="0"/>
              </a:rPr>
              <a:t>vibriosis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. </a:t>
            </a:r>
            <a:endParaRPr lang="en-IN" dirty="0">
              <a:solidFill>
                <a:srgbClr val="00B050"/>
              </a:solidFill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2929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7097"/>
            <a:ext cx="10756900" cy="5107577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Gentamicin</a:t>
            </a:r>
            <a:r>
              <a:rPr lang="en-US" dirty="0" smtClean="0">
                <a:latin typeface="Comic Sans MS" pitchFamily="66" charset="0"/>
              </a:rPr>
              <a:t> --  parenterally used in the treatment of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Gram 				negative  septicemia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(drug of choice</a:t>
            </a:r>
            <a:r>
              <a:rPr lang="en-US" dirty="0" smtClean="0">
                <a:latin typeface="Comic Sans MS" pitchFamily="66" charset="0"/>
              </a:rPr>
              <a:t>), urinary 			tract, GI tract,  respiratory tract and 				topically in eye/ear infections.</a:t>
            </a:r>
          </a:p>
          <a:p>
            <a:pPr lvl="0" algn="just"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  <a:endParaRPr lang="en-IN" dirty="0" smtClean="0">
              <a:latin typeface="Comic Sans MS" pitchFamily="66" charset="0"/>
            </a:endParaRPr>
          </a:p>
          <a:p>
            <a:pPr lvl="0" algn="just"/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Framycetin</a:t>
            </a:r>
            <a:r>
              <a:rPr lang="en-US" dirty="0" smtClean="0">
                <a:latin typeface="Comic Sans MS" pitchFamily="66" charset="0"/>
              </a:rPr>
              <a:t> --   rarely used systemically because of 					</a:t>
            </a:r>
            <a:r>
              <a:rPr lang="en-US" dirty="0" err="1" smtClean="0">
                <a:latin typeface="Comic Sans MS" pitchFamily="66" charset="0"/>
              </a:rPr>
              <a:t>ototoxicity</a:t>
            </a:r>
            <a:r>
              <a:rPr lang="en-US" dirty="0" smtClean="0">
                <a:latin typeface="Comic Sans MS" pitchFamily="66" charset="0"/>
              </a:rPr>
              <a:t> and </a:t>
            </a:r>
            <a:r>
              <a:rPr lang="en-US" dirty="0" err="1" smtClean="0">
                <a:latin typeface="Comic Sans MS" pitchFamily="66" charset="0"/>
              </a:rPr>
              <a:t>nephrotoxicity</a:t>
            </a:r>
            <a:r>
              <a:rPr lang="en-US" dirty="0" smtClean="0">
                <a:latin typeface="Comic Sans MS" pitchFamily="66" charset="0"/>
              </a:rPr>
              <a:t> but used for 			the treatment of enteritis  and topically for 			</a:t>
            </a:r>
            <a:r>
              <a:rPr lang="en-US" dirty="0" err="1" smtClean="0">
                <a:latin typeface="Comic Sans MS" pitchFamily="66" charset="0"/>
              </a:rPr>
              <a:t>otitis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externa</a:t>
            </a:r>
            <a:r>
              <a:rPr lang="en-US" dirty="0" smtClean="0">
                <a:latin typeface="Comic Sans MS" pitchFamily="66" charset="0"/>
              </a:rPr>
              <a:t> in dogs. </a:t>
            </a:r>
          </a:p>
          <a:p>
            <a:pPr lvl="0"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lvl="0" algn="just"/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Netilmicin</a:t>
            </a:r>
            <a:r>
              <a:rPr lang="en-US" dirty="0" smtClean="0">
                <a:latin typeface="Comic Sans MS" pitchFamily="66" charset="0"/>
              </a:rPr>
              <a:t>     - is resistant to bacterial </a:t>
            </a:r>
            <a:r>
              <a:rPr lang="en-US" dirty="0" err="1" smtClean="0">
                <a:latin typeface="Comic Sans MS" pitchFamily="66" charset="0"/>
              </a:rPr>
              <a:t>aminoglycoside</a:t>
            </a:r>
            <a:r>
              <a:rPr lang="en-US" dirty="0" smtClean="0">
                <a:latin typeface="Comic Sans MS" pitchFamily="66" charset="0"/>
              </a:rPr>
              <a:t>   				inactivating enzymes and thus effective 				against </a:t>
            </a:r>
            <a:r>
              <a:rPr lang="en-US" dirty="0" err="1" smtClean="0">
                <a:latin typeface="Comic Sans MS" pitchFamily="66" charset="0"/>
              </a:rPr>
              <a:t>gentamicin</a:t>
            </a:r>
            <a:r>
              <a:rPr lang="en-US" dirty="0" smtClean="0">
                <a:latin typeface="Comic Sans MS" pitchFamily="66" charset="0"/>
              </a:rPr>
              <a:t> resistant strains. </a:t>
            </a:r>
            <a:endParaRPr lang="en-IN" dirty="0" smtClean="0"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Adverse reactions and Toxicity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>
                <a:latin typeface="Comic Sans MS" pitchFamily="66" charset="0"/>
              </a:rPr>
              <a:t>aminoglycosides produce toxic effect which is common to all but the relative intensity may differ. 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>
                <a:latin typeface="Comic Sans MS" pitchFamily="66" charset="0"/>
              </a:rPr>
              <a:t>main toxicities are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	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Ototoxicity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Nephrotoxicity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			Neuromuscular blockade</a:t>
            </a:r>
            <a:endParaRPr lang="en-IN" dirty="0">
              <a:solidFill>
                <a:srgbClr val="0070C0"/>
              </a:solidFill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43133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Ototoxicity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1498600"/>
            <a:ext cx="10515600" cy="51053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This </a:t>
            </a:r>
            <a:r>
              <a:rPr lang="en-US" dirty="0">
                <a:latin typeface="Comic Sans MS" pitchFamily="66" charset="0"/>
              </a:rPr>
              <a:t>is the </a:t>
            </a:r>
            <a:r>
              <a:rPr lang="en-US" dirty="0" smtClean="0">
                <a:latin typeface="Comic Sans MS" pitchFamily="66" charset="0"/>
              </a:rPr>
              <a:t>most related to  </a:t>
            </a:r>
            <a:r>
              <a:rPr lang="en-US" dirty="0">
                <a:latin typeface="Comic Sans MS" pitchFamily="66" charset="0"/>
              </a:rPr>
              <a:t>dose and duration of treatment </a:t>
            </a:r>
            <a:r>
              <a:rPr lang="en-US" dirty="0" smtClean="0">
                <a:latin typeface="Comic Sans MS" pitchFamily="66" charset="0"/>
              </a:rPr>
              <a:t>. </a:t>
            </a:r>
          </a:p>
          <a:p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 err="1">
                <a:latin typeface="Comic Sans MS" pitchFamily="66" charset="0"/>
              </a:rPr>
              <a:t>ototoxicity</a:t>
            </a:r>
            <a:r>
              <a:rPr lang="en-US" dirty="0">
                <a:latin typeface="Comic Sans MS" pitchFamily="66" charset="0"/>
              </a:rPr>
              <a:t> involves </a:t>
            </a:r>
            <a:r>
              <a:rPr lang="en-US" dirty="0" smtClean="0">
                <a:latin typeface="Comic Sans MS" pitchFamily="66" charset="0"/>
              </a:rPr>
              <a:t>---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progressive 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and irreversible damage to and destruction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			           the 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sensory cells in the cochlea and vestibular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				           apparatus 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of the internal ear. </a:t>
            </a:r>
            <a:endParaRPr lang="en-US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Vestibular </a:t>
            </a:r>
            <a:r>
              <a:rPr lang="en-US" dirty="0">
                <a:latin typeface="Comic Sans MS" pitchFamily="66" charset="0"/>
              </a:rPr>
              <a:t>damage </a:t>
            </a:r>
            <a:r>
              <a:rPr lang="en-US" dirty="0" smtClean="0">
                <a:latin typeface="Comic Sans MS" pitchFamily="66" charset="0"/>
              </a:rPr>
              <a:t>- </a:t>
            </a:r>
            <a:r>
              <a:rPr lang="en-US" dirty="0" err="1" smtClean="0">
                <a:latin typeface="Comic Sans MS" pitchFamily="66" charset="0"/>
              </a:rPr>
              <a:t>nystagmus</a:t>
            </a:r>
            <a:r>
              <a:rPr lang="en-US" dirty="0">
                <a:latin typeface="Comic Sans MS" pitchFamily="66" charset="0"/>
              </a:rPr>
              <a:t>, vertigo and ataxia. 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Cochlear 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damage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-- auditory 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disturbances which may even lead to deafness. </a:t>
            </a:r>
            <a:endParaRPr lang="en-US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43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Other </a:t>
            </a:r>
            <a:r>
              <a:rPr lang="en-US" dirty="0" err="1" smtClean="0">
                <a:latin typeface="Comic Sans MS" pitchFamily="66" charset="0"/>
              </a:rPr>
              <a:t>ototoxic</a:t>
            </a:r>
            <a:r>
              <a:rPr lang="en-US" dirty="0" smtClean="0">
                <a:latin typeface="Comic Sans MS" pitchFamily="66" charset="0"/>
              </a:rPr>
              <a:t> drugs potentiates the </a:t>
            </a:r>
            <a:r>
              <a:rPr lang="en-US" dirty="0" err="1" smtClean="0">
                <a:latin typeface="Comic Sans MS" pitchFamily="66" charset="0"/>
              </a:rPr>
              <a:t>ototoxicity</a:t>
            </a:r>
            <a:r>
              <a:rPr lang="en-US" dirty="0" smtClean="0">
                <a:latin typeface="Comic Sans MS" pitchFamily="66" charset="0"/>
              </a:rPr>
              <a:t> of </a:t>
            </a:r>
            <a:r>
              <a:rPr lang="en-US" dirty="0" err="1" smtClean="0">
                <a:latin typeface="Comic Sans MS" pitchFamily="66" charset="0"/>
              </a:rPr>
              <a:t>aminoglycosides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Cats are particularly sensitive to vestibular toxicity. </a:t>
            </a:r>
          </a:p>
          <a:p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Streptomycin and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Gentamicin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are more prone to produce vestibular toxicity.</a:t>
            </a:r>
          </a:p>
          <a:p>
            <a:r>
              <a:rPr lang="en-US" dirty="0" smtClean="0">
                <a:latin typeface="Comic Sans MS" pitchFamily="66" charset="0"/>
              </a:rPr>
              <a:t> Neomycin and </a:t>
            </a:r>
            <a:r>
              <a:rPr lang="en-US" dirty="0" err="1" smtClean="0">
                <a:latin typeface="Comic Sans MS" pitchFamily="66" charset="0"/>
              </a:rPr>
              <a:t>amikcacin</a:t>
            </a:r>
            <a:r>
              <a:rPr lang="en-US" dirty="0" smtClean="0">
                <a:latin typeface="Comic Sans MS" pitchFamily="66" charset="0"/>
              </a:rPr>
              <a:t> cause mainly cochlear damage.</a:t>
            </a:r>
          </a:p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Netilmicin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is less </a:t>
            </a:r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ototoxic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and therefore preferred for long term use.</a:t>
            </a: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Nephrotoxicity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due to damage of kidney tubules and this is more common in patient with preexisting kidney diseases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Renal damage can be reversed by immediate discontinuation of drugs.</a:t>
            </a:r>
            <a:endParaRPr lang="en-IN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755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Comic Sans MS" pitchFamily="66" charset="0"/>
              </a:rPr>
              <a:t>Aminoglycosides</a:t>
            </a: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>
                <a:latin typeface="Comic Sans MS" pitchFamily="66" charset="0"/>
              </a:rPr>
              <a:t>are a group </a:t>
            </a:r>
            <a:r>
              <a:rPr lang="en-IN" dirty="0">
                <a:solidFill>
                  <a:srgbClr val="FF0000"/>
                </a:solidFill>
                <a:latin typeface="Comic Sans MS" pitchFamily="66" charset="0"/>
              </a:rPr>
              <a:t>of natural and Semisynthetic antibiotics </a:t>
            </a:r>
            <a:r>
              <a:rPr lang="en-IN" dirty="0">
                <a:latin typeface="Comic Sans MS" pitchFamily="66" charset="0"/>
              </a:rPr>
              <a:t>which </a:t>
            </a:r>
            <a:r>
              <a:rPr lang="en-IN" dirty="0">
                <a:solidFill>
                  <a:srgbClr val="0070C0"/>
                </a:solidFill>
                <a:latin typeface="Comic Sans MS" pitchFamily="66" charset="0"/>
              </a:rPr>
              <a:t>contain amino sugars linked to aminocyclitol ring by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glycosidic bond. </a:t>
            </a:r>
          </a:p>
          <a:p>
            <a:pPr marL="0" indent="0" algn="just">
              <a:buNone/>
            </a:pPr>
            <a:endParaRPr lang="en-IN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They are mostly bactericidal </a:t>
            </a:r>
            <a:r>
              <a:rPr lang="en-GB" dirty="0" smtClean="0">
                <a:latin typeface="Comic Sans MS" pitchFamily="66" charset="0"/>
              </a:rPr>
              <a:t>and share many chemical and pharmacological properties.</a:t>
            </a:r>
          </a:p>
          <a:p>
            <a:pPr marL="0" indent="0" algn="just">
              <a:buNone/>
            </a:pPr>
            <a:endParaRPr lang="en-GB" dirty="0" smtClean="0">
              <a:latin typeface="Comic Sans MS" pitchFamily="66" charset="0"/>
            </a:endParaRPr>
          </a:p>
          <a:p>
            <a:pPr algn="just"/>
            <a:r>
              <a:rPr lang="en-GB" dirty="0" smtClean="0">
                <a:latin typeface="Comic Sans MS" pitchFamily="66" charset="0"/>
              </a:rPr>
              <a:t>Similar antibacterial spectrum and toxic effect. </a:t>
            </a:r>
            <a:endParaRPr lang="en-IN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37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Neuromuscular blockade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High </a:t>
            </a:r>
            <a:r>
              <a:rPr lang="en-US" dirty="0">
                <a:latin typeface="Comic Sans MS" panose="030F0702030302020204" pitchFamily="66" charset="0"/>
              </a:rPr>
              <a:t>doses of aminoglycosides may cause neuromuscular blockade (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due to chelation of calcium and reduction of Ach release from the motor nerve endings by aminoglycosides</a:t>
            </a:r>
            <a:r>
              <a:rPr lang="en-US" dirty="0">
                <a:latin typeface="Comic Sans MS" panose="030F0702030302020204" pitchFamily="66" charset="0"/>
              </a:rPr>
              <a:t>) resulting in skeletal muscle paralysis and respiratory arrest which may even lead to death.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Neomycin and streptomycin are more prone to cause this toxic effect than Kanamycin, Gentamicin or Amikacin.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Tobramycin </a:t>
            </a:r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is least toxic in this respect. </a:t>
            </a:r>
            <a:endParaRPr lang="en-US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The blockade can be partially antagonized by IV calcium gluconate and neostigmine.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Neuromuscular blockers should be used cautiously in animals receiving aminoglycoside antibiotics.</a:t>
            </a:r>
            <a:endParaRPr lang="en-IN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195754" y="4211515"/>
            <a:ext cx="6752492" cy="7033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5-Point Star 4"/>
          <p:cNvSpPr/>
          <p:nvPr/>
        </p:nvSpPr>
        <p:spPr>
          <a:xfrm>
            <a:off x="1134208" y="4026877"/>
            <a:ext cx="263769" cy="32531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1825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Hypersensitivity reactions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Contact </a:t>
            </a:r>
            <a:r>
              <a:rPr lang="en-US" sz="2400" dirty="0">
                <a:latin typeface="Comic Sans MS" panose="030F0702030302020204" pitchFamily="66" charset="0"/>
              </a:rPr>
              <a:t>dermatitis and sometime allergic reaction particularly to streptomycin is common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>
                <a:latin typeface="Comic Sans MS" panose="030F0702030302020204" pitchFamily="66" charset="0"/>
              </a:rPr>
              <a:t>Rapid IV injection: At high dose may cause CNS disturbances, even convulsions, respiratory arrest, fall in BP, collapse and death.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0160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Contraindications and precautions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atin typeface="Comic Sans MS" pitchFamily="66" charset="0"/>
              </a:rPr>
              <a:t>Contraindications and precautions: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lvl="1" algn="just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 </a:t>
            </a:r>
            <a:r>
              <a:rPr lang="en-US" dirty="0" smtClean="0">
                <a:latin typeface="Comic Sans MS" pitchFamily="66" charset="0"/>
              </a:rPr>
              <a:t>To </a:t>
            </a:r>
            <a:r>
              <a:rPr lang="en-US" dirty="0">
                <a:latin typeface="Comic Sans MS" pitchFamily="66" charset="0"/>
              </a:rPr>
              <a:t>be 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avoided during pregnancy </a:t>
            </a:r>
            <a:r>
              <a:rPr lang="en-US" dirty="0">
                <a:latin typeface="Comic Sans MS" pitchFamily="66" charset="0"/>
              </a:rPr>
              <a:t>(fetal toxicity), </a:t>
            </a: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US" sz="2400" dirty="0" smtClean="0">
                <a:latin typeface="Comic Sans MS" pitchFamily="66" charset="0"/>
              </a:rPr>
              <a:t>		along </a:t>
            </a:r>
            <a:r>
              <a:rPr lang="en-US" sz="2400" dirty="0">
                <a:latin typeface="Comic Sans MS" pitchFamily="66" charset="0"/>
              </a:rPr>
              <a:t>with other ototoxic drugs (high ceiling </a:t>
            </a:r>
            <a:r>
              <a:rPr lang="en-US" sz="2400" dirty="0" smtClean="0">
                <a:latin typeface="Comic Sans MS" pitchFamily="66" charset="0"/>
              </a:rPr>
              <a:t>diuretics,  	minocycline)</a:t>
            </a:r>
          </a:p>
          <a:p>
            <a:pPr lvl="1" algn="just"/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To </a:t>
            </a:r>
            <a:r>
              <a:rPr lang="en-US" dirty="0">
                <a:latin typeface="Comic Sans MS" pitchFamily="66" charset="0"/>
              </a:rPr>
              <a:t>be 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avoided </a:t>
            </a:r>
            <a:r>
              <a:rPr lang="en-US" dirty="0" smtClean="0">
                <a:latin typeface="Comic Sans MS" pitchFamily="66" charset="0"/>
              </a:rPr>
              <a:t>with </a:t>
            </a:r>
            <a:r>
              <a:rPr lang="en-US" dirty="0">
                <a:latin typeface="Comic Sans MS" pitchFamily="66" charset="0"/>
              </a:rPr>
              <a:t>other nephrotoxic drugs </a:t>
            </a:r>
            <a:r>
              <a:rPr lang="en-US" dirty="0" smtClean="0">
                <a:latin typeface="Comic Sans MS" pitchFamily="66" charset="0"/>
              </a:rPr>
              <a:t>	(</a:t>
            </a:r>
            <a:r>
              <a:rPr lang="en-US" dirty="0">
                <a:latin typeface="Comic Sans MS" pitchFamily="66" charset="0"/>
              </a:rPr>
              <a:t>amphotericin </a:t>
            </a:r>
            <a:r>
              <a:rPr lang="en-US" dirty="0" smtClean="0">
                <a:latin typeface="Comic Sans MS" pitchFamily="66" charset="0"/>
              </a:rPr>
              <a:t>	B</a:t>
            </a:r>
            <a:r>
              <a:rPr lang="en-US" dirty="0">
                <a:latin typeface="Comic Sans MS" pitchFamily="66" charset="0"/>
              </a:rPr>
              <a:t>, cephaloridine </a:t>
            </a:r>
            <a:r>
              <a:rPr lang="en-US" dirty="0" smtClean="0">
                <a:latin typeface="Comic Sans MS" pitchFamily="66" charset="0"/>
              </a:rPr>
              <a:t>	  </a:t>
            </a:r>
            <a:r>
              <a:rPr lang="en-US" dirty="0" err="1" smtClean="0">
                <a:latin typeface="Comic Sans MS" pitchFamily="66" charset="0"/>
              </a:rPr>
              <a:t>etc</a:t>
            </a:r>
            <a:r>
              <a:rPr lang="en-US" dirty="0">
                <a:latin typeface="Comic Sans MS" pitchFamily="66" charset="0"/>
              </a:rPr>
              <a:t>). </a:t>
            </a:r>
          </a:p>
          <a:p>
            <a:pPr lvl="1" algn="just"/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  Neomycin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is contraindicated in animals prone to post-</a:t>
            </a:r>
            <a:r>
              <a:rPr lang="en-US" dirty="0" err="1">
                <a:latin typeface="Comic Sans MS" pitchFamily="66" charset="0"/>
              </a:rPr>
              <a:t>perturient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       hypocalcaemia</a:t>
            </a:r>
            <a:endParaRPr lang="en-IN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7738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Dosages of Aminoglycosides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Streptomycin </a:t>
            </a:r>
            <a:r>
              <a:rPr lang="en-US" dirty="0">
                <a:latin typeface="Comic Sans MS" pitchFamily="66" charset="0"/>
              </a:rPr>
              <a:t>and dihydrostreptomycin: Oral: 20 mg/kg 2-3 times in a day; IM: 8-12 mg/kg twice a day; </a:t>
            </a:r>
            <a:endParaRPr lang="en-IN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Intramammay</a:t>
            </a:r>
            <a:r>
              <a:rPr lang="en-US" dirty="0">
                <a:latin typeface="Comic Sans MS" pitchFamily="66" charset="0"/>
              </a:rPr>
              <a:t> @ 100 mg/quarter (in dry cows).</a:t>
            </a:r>
            <a:endParaRPr lang="en-IN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Gentamicin: 3-6 mg/kg IM or SC 2-3 times a day</a:t>
            </a:r>
            <a:endParaRPr lang="en-IN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Kanamycin: 12-15 mg/kg IM or SC twice a day</a:t>
            </a:r>
            <a:endParaRPr lang="en-IN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Amikacin: 5-7.5 mg/kg. IM or SC once or twice daily</a:t>
            </a:r>
            <a:endParaRPr lang="en-IN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Netilmicin</a:t>
            </a:r>
            <a:r>
              <a:rPr lang="en-US" dirty="0">
                <a:latin typeface="Comic Sans MS" pitchFamily="66" charset="0"/>
              </a:rPr>
              <a:t>: 3-6 mg/kg, IM or SC once or twice daily.</a:t>
            </a:r>
            <a:endParaRPr lang="en-IN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Neomycin: Oral 20 mg/kg thrice a day; </a:t>
            </a:r>
            <a:r>
              <a:rPr lang="en-US" dirty="0" err="1">
                <a:latin typeface="Comic Sans MS" pitchFamily="66" charset="0"/>
              </a:rPr>
              <a:t>Intramammary</a:t>
            </a:r>
            <a:r>
              <a:rPr lang="en-US" dirty="0">
                <a:latin typeface="Comic Sans MS" pitchFamily="66" charset="0"/>
              </a:rPr>
              <a:t> @ 0.5-1 gm/quarter daily.</a:t>
            </a:r>
            <a:endParaRPr lang="en-IN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54713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Drug withdrawal time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mic Sans MS" pitchFamily="66" charset="0"/>
              </a:rPr>
              <a:t>Drug withdrawal time</a:t>
            </a:r>
            <a:r>
              <a:rPr lang="en-US" dirty="0">
                <a:latin typeface="Comic Sans MS" pitchFamily="66" charset="0"/>
              </a:rPr>
              <a:t> for aminoglycoside antibiotics: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oral </a:t>
            </a:r>
            <a:r>
              <a:rPr lang="en-US" dirty="0">
                <a:latin typeface="Comic Sans MS" pitchFamily="66" charset="0"/>
              </a:rPr>
              <a:t>dosing: 20-30 days;</a:t>
            </a:r>
            <a:endParaRPr lang="en-IN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	parenteral</a:t>
            </a:r>
            <a:r>
              <a:rPr lang="en-US" dirty="0">
                <a:latin typeface="Comic Sans MS" pitchFamily="66" charset="0"/>
              </a:rPr>
              <a:t>; 100-200 days and 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2-3 </a:t>
            </a:r>
            <a:r>
              <a:rPr lang="en-US" dirty="0">
                <a:latin typeface="Comic Sans MS" pitchFamily="66" charset="0"/>
              </a:rPr>
              <a:t>days after </a:t>
            </a:r>
            <a:r>
              <a:rPr lang="en-US" dirty="0" err="1">
                <a:latin typeface="Comic Sans MS" pitchFamily="66" charset="0"/>
              </a:rPr>
              <a:t>interamammary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administration     	(</a:t>
            </a:r>
            <a:r>
              <a:rPr lang="en-US" dirty="0">
                <a:latin typeface="Comic Sans MS" pitchFamily="66" charset="0"/>
              </a:rPr>
              <a:t>Usually </a:t>
            </a:r>
            <a:r>
              <a:rPr lang="en-US" dirty="0" smtClean="0">
                <a:latin typeface="Comic Sans MS" pitchFamily="66" charset="0"/>
              </a:rPr>
              <a:t>not approved </a:t>
            </a:r>
            <a:r>
              <a:rPr lang="en-US" dirty="0">
                <a:latin typeface="Comic Sans MS" pitchFamily="66" charset="0"/>
              </a:rPr>
              <a:t>for use in food animals).</a:t>
            </a:r>
            <a:endParaRPr lang="en-IN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69363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34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Spectinomycin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4927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An </a:t>
            </a:r>
            <a:r>
              <a:rPr lang="en-US" dirty="0">
                <a:latin typeface="Comic Sans MS" pitchFamily="66" charset="0"/>
              </a:rPr>
              <a:t>aminocyclitol antibiotic produced by </a:t>
            </a:r>
            <a:r>
              <a:rPr lang="en-US" i="1" dirty="0" err="1">
                <a:latin typeface="Comic Sans MS" pitchFamily="66" charset="0"/>
              </a:rPr>
              <a:t>Streptomyces</a:t>
            </a:r>
            <a:r>
              <a:rPr lang="en-US" i="1" dirty="0">
                <a:latin typeface="Comic Sans MS" pitchFamily="66" charset="0"/>
              </a:rPr>
              <a:t> </a:t>
            </a:r>
            <a:r>
              <a:rPr lang="en-US" i="1" dirty="0" err="1" smtClean="0">
                <a:latin typeface="Comic Sans MS" pitchFamily="66" charset="0"/>
              </a:rPr>
              <a:t>spectabilis</a:t>
            </a:r>
            <a:r>
              <a:rPr lang="en-US" i="1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i="1" dirty="0" smtClean="0">
              <a:latin typeface="Comic Sans MS" pitchFamily="66" charset="0"/>
            </a:endParaRPr>
          </a:p>
          <a:p>
            <a:pPr algn="just"/>
            <a:r>
              <a:rPr lang="en-US" i="1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It is active against several </a:t>
            </a: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	Gram +</a:t>
            </a:r>
            <a:r>
              <a:rPr lang="en-US" dirty="0" err="1" smtClean="0">
                <a:latin typeface="Comic Sans MS" pitchFamily="66" charset="0"/>
              </a:rPr>
              <a:t>Ve</a:t>
            </a:r>
            <a:r>
              <a:rPr lang="en-US" dirty="0" smtClean="0">
                <a:latin typeface="Comic Sans MS" pitchFamily="66" charset="0"/>
              </a:rPr>
              <a:t> organisms (used </a:t>
            </a:r>
            <a:r>
              <a:rPr lang="en-US" dirty="0">
                <a:latin typeface="Comic Sans MS" pitchFamily="66" charset="0"/>
              </a:rPr>
              <a:t>as alternative to Penicillin G), </a:t>
            </a: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	a </a:t>
            </a:r>
            <a:r>
              <a:rPr lang="en-US" dirty="0">
                <a:latin typeface="Comic Sans MS" pitchFamily="66" charset="0"/>
              </a:rPr>
              <a:t>wide range of Gram negative bacteria </a:t>
            </a:r>
            <a:r>
              <a:rPr lang="en-US" dirty="0" smtClean="0">
                <a:latin typeface="Comic Sans MS" pitchFamily="66" charset="0"/>
              </a:rPr>
              <a:t>and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 	</a:t>
            </a:r>
            <a:r>
              <a:rPr lang="en-US" i="1" dirty="0" err="1" smtClean="0">
                <a:latin typeface="Comic Sans MS" pitchFamily="66" charset="0"/>
              </a:rPr>
              <a:t>Mycoplasma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species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It </a:t>
            </a:r>
            <a:r>
              <a:rPr lang="en-US" dirty="0">
                <a:latin typeface="Comic Sans MS" pitchFamily="66" charset="0"/>
              </a:rPr>
              <a:t>inhibits the protein synthesis in these organisms by binding with 30s ribosome and produces a bacteriostatic rather than bactericidal effect. </a:t>
            </a:r>
            <a:endParaRPr lang="en-US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3577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It is poorly absorbed from GI tract but rapidly absorbed after IM administration.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The antibiotic is mainly used in the treatment of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 CRD and fowl cholera in poultry,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</a:t>
            </a:r>
            <a:r>
              <a:rPr lang="en-US" dirty="0" err="1" smtClean="0">
                <a:latin typeface="Comic Sans MS" pitchFamily="66" charset="0"/>
              </a:rPr>
              <a:t>colibacillosis</a:t>
            </a:r>
            <a:r>
              <a:rPr lang="en-US" dirty="0" smtClean="0">
                <a:latin typeface="Comic Sans MS" pitchFamily="66" charset="0"/>
              </a:rPr>
              <a:t> in pigs and poultry and </a:t>
            </a:r>
          </a:p>
          <a:p>
            <a:pPr>
              <a:buNone/>
            </a:pPr>
            <a:r>
              <a:rPr lang="en-US" i="1" dirty="0" smtClean="0">
                <a:latin typeface="Comic Sans MS" pitchFamily="66" charset="0"/>
              </a:rPr>
              <a:t>		</a:t>
            </a:r>
            <a:r>
              <a:rPr lang="en-US" i="1" dirty="0" err="1" smtClean="0">
                <a:latin typeface="Comic Sans MS" pitchFamily="66" charset="0"/>
              </a:rPr>
              <a:t>E.coli</a:t>
            </a:r>
            <a:r>
              <a:rPr lang="en-US" dirty="0" smtClean="0">
                <a:latin typeface="Comic Sans MS" pitchFamily="66" charset="0"/>
              </a:rPr>
              <a:t> mastitis in cows. </a:t>
            </a:r>
            <a:endParaRPr lang="en-IN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Apramycin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It is a </a:t>
            </a:r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Bactericidal</a:t>
            </a:r>
            <a:r>
              <a:rPr lang="en-US" dirty="0" smtClean="0">
                <a:latin typeface="Comic Sans MS" panose="030F0702030302020204" pitchFamily="66" charset="0"/>
              </a:rPr>
              <a:t> antibiotic.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Mainly used to control 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Gram negative infections, especially </a:t>
            </a:r>
            <a:r>
              <a:rPr lang="en-US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E.coli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and </a:t>
            </a:r>
            <a:r>
              <a:rPr lang="en-US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Salmonella</a:t>
            </a:r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infections in calves and piglets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It is also active against </a:t>
            </a:r>
            <a:r>
              <a:rPr lang="en-US" i="1" dirty="0" smtClean="0">
                <a:latin typeface="Comic Sans MS" panose="030F0702030302020204" pitchFamily="66" charset="0"/>
              </a:rPr>
              <a:t>Proteus, </a:t>
            </a:r>
            <a:r>
              <a:rPr lang="en-US" i="1" dirty="0" err="1" smtClean="0">
                <a:latin typeface="Comic Sans MS" panose="030F0702030302020204" pitchFamily="66" charset="0"/>
              </a:rPr>
              <a:t>Klebsiella</a:t>
            </a:r>
            <a:r>
              <a:rPr lang="en-US" i="1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T</a:t>
            </a:r>
            <a:r>
              <a:rPr lang="en-US" i="1" dirty="0" err="1" smtClean="0">
                <a:latin typeface="Comic Sans MS" panose="030F0702030302020204" pitchFamily="66" charset="0"/>
              </a:rPr>
              <a:t>reponema</a:t>
            </a:r>
            <a:r>
              <a:rPr lang="en-US" i="1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and </a:t>
            </a:r>
            <a:r>
              <a:rPr lang="en-US" dirty="0" err="1" smtClean="0">
                <a:latin typeface="Comic Sans MS" panose="030F0702030302020204" pitchFamily="66" charset="0"/>
              </a:rPr>
              <a:t>Mycoplama</a:t>
            </a:r>
            <a:r>
              <a:rPr lang="en-US" dirty="0" smtClean="0">
                <a:latin typeface="Comic Sans MS" panose="030F0702030302020204" pitchFamily="66" charset="0"/>
              </a:rPr>
              <a:t> species.</a:t>
            </a:r>
          </a:p>
        </p:txBody>
      </p:sp>
    </p:spTree>
    <p:extLst>
      <p:ext uri="{BB962C8B-B14F-4D97-AF65-F5344CB8AC3E}">
        <p14:creationId xmlns:p14="http://schemas.microsoft.com/office/powerpoint/2010/main" val="18490543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is not absorbed orally but rapidly absorbed parenterally.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The drug is contraindicated in cats </a:t>
            </a:r>
            <a:r>
              <a:rPr lang="en-US" dirty="0" smtClean="0">
                <a:latin typeface="Comic Sans MS" panose="030F0702030302020204" pitchFamily="66" charset="0"/>
              </a:rPr>
              <a:t>because of its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severe toxic action</a:t>
            </a:r>
            <a:r>
              <a:rPr lang="en-US" dirty="0" smtClean="0">
                <a:latin typeface="Comic Sans MS" panose="030F0702030302020204" pitchFamily="66" charset="0"/>
              </a:rPr>
              <a:t>, but it can be given safely to other animals.</a:t>
            </a:r>
          </a:p>
          <a:p>
            <a:pPr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It is used in the treatment of </a:t>
            </a:r>
            <a:r>
              <a:rPr lang="en-US" dirty="0" err="1" smtClean="0">
                <a:latin typeface="Comic Sans MS" panose="030F0702030302020204" pitchFamily="66" charset="0"/>
              </a:rPr>
              <a:t>colibacillosis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salmonellosis</a:t>
            </a:r>
            <a:r>
              <a:rPr lang="en-US" dirty="0" smtClean="0">
                <a:latin typeface="Comic Sans MS" panose="030F0702030302020204" pitchFamily="66" charset="0"/>
              </a:rPr>
              <a:t> in calves and piglets.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Summary 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Streptomycin - the first member of </a:t>
            </a:r>
            <a:r>
              <a:rPr lang="en-IN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aminoglycoside</a:t>
            </a:r>
            <a:r>
              <a:rPr lang="en-IN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antibiotics </a:t>
            </a:r>
            <a:r>
              <a:rPr lang="en-IN" dirty="0" smtClean="0">
                <a:latin typeface="Comic Sans MS" panose="030F0702030302020204" pitchFamily="66" charset="0"/>
              </a:rPr>
              <a:t>discovered in 1944 by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Waksman</a:t>
            </a:r>
            <a:r>
              <a:rPr lang="en-IN" dirty="0" smtClean="0">
                <a:latin typeface="Comic Sans MS" panose="030F0702030302020204" pitchFamily="66" charset="0"/>
              </a:rPr>
              <a:t> and co-workers from a strain of </a:t>
            </a:r>
            <a:r>
              <a:rPr lang="en-IN" i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Streptomyces</a:t>
            </a:r>
            <a:r>
              <a:rPr lang="en-IN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IN" i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griseus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endParaRPr lang="en-IN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 err="1" smtClean="0">
                <a:latin typeface="Comic Sans MS" pitchFamily="66" charset="0"/>
              </a:rPr>
              <a:t>aminoglycosides</a:t>
            </a:r>
            <a:r>
              <a:rPr lang="en-US" dirty="0" smtClean="0">
                <a:latin typeface="Comic Sans MS" pitchFamily="66" charset="0"/>
              </a:rPr>
              <a:t> are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bactericidal antibiotics</a:t>
            </a:r>
            <a:r>
              <a:rPr lang="en-US" dirty="0" smtClean="0">
                <a:latin typeface="Comic Sans MS" pitchFamily="66" charset="0"/>
              </a:rPr>
              <a:t>, all having the same general pattern of action.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Bactericidal </a:t>
            </a:r>
            <a:r>
              <a:rPr lang="en-US" dirty="0" smtClean="0">
                <a:latin typeface="Comic Sans MS" pitchFamily="66" charset="0"/>
              </a:rPr>
              <a:t>and more active at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alkaline </a:t>
            </a:r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pH</a:t>
            </a:r>
            <a:r>
              <a:rPr lang="en-US" dirty="0" err="1" smtClean="0">
                <a:latin typeface="Comic Sans MS" pitchFamily="66" charset="0"/>
              </a:rPr>
              <a:t>.</a:t>
            </a: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 err="1" smtClean="0">
                <a:latin typeface="Comic Sans MS" pitchFamily="66" charset="0"/>
              </a:rPr>
              <a:t>cidal</a:t>
            </a:r>
            <a:r>
              <a:rPr lang="en-US" dirty="0" smtClean="0">
                <a:latin typeface="Comic Sans MS" pitchFamily="66" charset="0"/>
              </a:rPr>
              <a:t> action - based on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secondary changes in the integrity of bacterial cell membrane.</a:t>
            </a:r>
          </a:p>
          <a:p>
            <a:endParaRPr lang="en-IN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History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Streptomycin - the </a:t>
            </a:r>
            <a:r>
              <a:rPr lang="en-IN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first member of aminoglycoside antibiotics </a:t>
            </a:r>
            <a:r>
              <a:rPr lang="en-IN" sz="2400" dirty="0">
                <a:latin typeface="Comic Sans MS" panose="030F0702030302020204" pitchFamily="66" charset="0"/>
              </a:rPr>
              <a:t>discovered in 1944 </a:t>
            </a:r>
            <a:r>
              <a:rPr lang="en-IN" sz="2400" dirty="0" smtClean="0">
                <a:latin typeface="Comic Sans MS" panose="030F0702030302020204" pitchFamily="66" charset="0"/>
              </a:rPr>
              <a:t>by </a:t>
            </a:r>
            <a:r>
              <a:rPr lang="en-I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Waksman</a:t>
            </a:r>
            <a:r>
              <a:rPr lang="en-IN" sz="2400" dirty="0">
                <a:latin typeface="Comic Sans MS" panose="030F0702030302020204" pitchFamily="66" charset="0"/>
              </a:rPr>
              <a:t> and co-workers from a strain of </a:t>
            </a:r>
            <a:r>
              <a:rPr lang="en-IN" sz="2400" i="1" dirty="0">
                <a:solidFill>
                  <a:srgbClr val="00B050"/>
                </a:solidFill>
                <a:latin typeface="Comic Sans MS" panose="030F0702030302020204" pitchFamily="66" charset="0"/>
              </a:rPr>
              <a:t>Streptomyces </a:t>
            </a:r>
            <a:r>
              <a:rPr lang="en-IN" sz="2400" i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griseus</a:t>
            </a:r>
            <a:r>
              <a:rPr lang="en-I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. </a:t>
            </a:r>
            <a:endParaRPr lang="en-IN" sz="24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N" sz="2400" dirty="0" smtClean="0">
                <a:latin typeface="Comic Sans MS" panose="030F0702030302020204" pitchFamily="66" charset="0"/>
              </a:rPr>
              <a:t>Neomycin </a:t>
            </a:r>
            <a:r>
              <a:rPr lang="en-IN" sz="2400" dirty="0">
                <a:latin typeface="Comic Sans MS" panose="030F0702030302020204" pitchFamily="66" charset="0"/>
              </a:rPr>
              <a:t>was next to be isolated in 1949 </a:t>
            </a:r>
            <a:endParaRPr lang="en-IN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400" dirty="0" smtClean="0">
                <a:latin typeface="Comic Sans MS" panose="030F0702030302020204" pitchFamily="66" charset="0"/>
              </a:rPr>
              <a:t> </a:t>
            </a:r>
            <a:r>
              <a:rPr lang="en-IN" sz="2400" dirty="0">
                <a:latin typeface="Comic Sans MS" panose="030F0702030302020204" pitchFamily="66" charset="0"/>
              </a:rPr>
              <a:t>kanamycin is 1957 </a:t>
            </a:r>
            <a:endParaRPr lang="en-IN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400" dirty="0" smtClean="0">
                <a:latin typeface="Comic Sans MS" panose="030F0702030302020204" pitchFamily="66" charset="0"/>
              </a:rPr>
              <a:t>and </a:t>
            </a:r>
            <a:r>
              <a:rPr lang="en-IN" sz="2400" dirty="0">
                <a:latin typeface="Comic Sans MS" panose="030F0702030302020204" pitchFamily="66" charset="0"/>
              </a:rPr>
              <a:t>gentamicin in 1963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IN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Amikacin </a:t>
            </a:r>
            <a:r>
              <a:rPr lang="en-IN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was the first semi-synthetic aminoglycoside </a:t>
            </a:r>
            <a:r>
              <a:rPr lang="en-IN" sz="2400" dirty="0">
                <a:latin typeface="Comic Sans MS" panose="030F0702030302020204" pitchFamily="66" charset="0"/>
              </a:rPr>
              <a:t>obtained by </a:t>
            </a:r>
            <a:r>
              <a:rPr lang="en-IN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chemical modification of kanamycin</a:t>
            </a:r>
            <a:r>
              <a:rPr lang="en-IN" sz="2400" dirty="0">
                <a:latin typeface="Comic Sans MS" panose="030F0702030302020204" pitchFamily="66" charset="0"/>
              </a:rPr>
              <a:t>. </a:t>
            </a:r>
            <a:endParaRPr lang="en-IN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400" dirty="0" smtClean="0">
                <a:latin typeface="Comic Sans MS" panose="030F0702030302020204" pitchFamily="66" charset="0"/>
              </a:rPr>
              <a:t>Now </a:t>
            </a:r>
            <a:r>
              <a:rPr lang="en-IN" sz="2400" dirty="0">
                <a:latin typeface="Comic Sans MS" panose="030F0702030302020204" pitchFamily="66" charset="0"/>
              </a:rPr>
              <a:t>aminoglycosides have many members, some of which are extensively used in veterinary medicine.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385541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IN" dirty="0"/>
          </a:p>
        </p:txBody>
      </p:sp>
      <p:pic>
        <p:nvPicPr>
          <p:cNvPr id="1026" name="Picture 2" descr="Veterinary antimicrobial resistance and antimicrobial u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2048608"/>
            <a:ext cx="10468707" cy="394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23193" y="465992"/>
            <a:ext cx="10430607" cy="1291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276463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Chemistry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3485"/>
            <a:ext cx="10515600" cy="4673478"/>
          </a:xfrm>
        </p:spPr>
        <p:txBody>
          <a:bodyPr>
            <a:noAutofit/>
          </a:bodyPr>
          <a:lstStyle/>
          <a:p>
            <a:endParaRPr lang="en-IN" sz="2400" dirty="0" smtClean="0">
              <a:latin typeface="Comic Sans MS" panose="030F0702030302020204" pitchFamily="66" charset="0"/>
            </a:endParaRPr>
          </a:p>
          <a:p>
            <a:r>
              <a:rPr lang="en-IN" sz="2400" dirty="0" smtClean="0">
                <a:latin typeface="Comic Sans MS" panose="030F0702030302020204" pitchFamily="66" charset="0"/>
              </a:rPr>
              <a:t>The </a:t>
            </a:r>
            <a:r>
              <a:rPr lang="en-IN" sz="2400" dirty="0">
                <a:latin typeface="Comic Sans MS" panose="030F0702030302020204" pitchFamily="66" charset="0"/>
              </a:rPr>
              <a:t>aminoglycosides consist </a:t>
            </a:r>
            <a:r>
              <a:rPr lang="en-IN" sz="2400" dirty="0" smtClean="0">
                <a:latin typeface="Comic Sans MS" panose="030F0702030302020204" pitchFamily="66" charset="0"/>
              </a:rPr>
              <a:t>of two </a:t>
            </a:r>
            <a:r>
              <a:rPr lang="en-IN" sz="2400" dirty="0">
                <a:latin typeface="Comic Sans MS" panose="030F0702030302020204" pitchFamily="66" charset="0"/>
              </a:rPr>
              <a:t>or more </a:t>
            </a:r>
            <a:r>
              <a:rPr lang="en-IN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amino sugars </a:t>
            </a:r>
            <a:r>
              <a:rPr lang="en-IN" sz="2400" dirty="0">
                <a:latin typeface="Comic Sans MS" panose="030F0702030302020204" pitchFamily="66" charset="0"/>
              </a:rPr>
              <a:t>joined in </a:t>
            </a:r>
            <a:r>
              <a:rPr lang="en-IN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glycosidic </a:t>
            </a:r>
            <a:r>
              <a:rPr lang="en-IN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linkages </a:t>
            </a:r>
            <a:r>
              <a:rPr lang="en-IN" sz="2400" dirty="0">
                <a:latin typeface="Comic Sans MS" panose="030F0702030302020204" pitchFamily="66" charset="0"/>
              </a:rPr>
              <a:t>to a </a:t>
            </a:r>
            <a:r>
              <a:rPr lang="en-IN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hexose (aminocyclitol) nucleus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IN" sz="2400" dirty="0" smtClean="0">
              <a:latin typeface="Comic Sans MS" panose="030F0702030302020204" pitchFamily="66" charset="0"/>
            </a:endParaRPr>
          </a:p>
          <a:p>
            <a:r>
              <a:rPr lang="en-IN" sz="2400" dirty="0" smtClean="0">
                <a:latin typeface="Comic Sans MS" panose="030F0702030302020204" pitchFamily="66" charset="0"/>
              </a:rPr>
              <a:t> </a:t>
            </a:r>
            <a:r>
              <a:rPr lang="en-IN" sz="2400" dirty="0">
                <a:latin typeface="Comic Sans MS" panose="030F0702030302020204" pitchFamily="66" charset="0"/>
              </a:rPr>
              <a:t>In streptomycin, the hexose molecule is </a:t>
            </a:r>
            <a:r>
              <a:rPr lang="en-IN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2-deoxystreptamine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IN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400" dirty="0" smtClean="0">
                <a:latin typeface="Comic Sans MS" panose="030F0702030302020204" pitchFamily="66" charset="0"/>
              </a:rPr>
              <a:t>The </a:t>
            </a:r>
            <a:r>
              <a:rPr lang="en-IN" sz="2400" dirty="0">
                <a:latin typeface="Comic Sans MS" panose="030F0702030302020204" pitchFamily="66" charset="0"/>
              </a:rPr>
              <a:t>presence of </a:t>
            </a:r>
            <a:r>
              <a:rPr lang="en-IN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amino group </a:t>
            </a:r>
            <a:r>
              <a:rPr lang="en-IN" sz="2400" dirty="0">
                <a:latin typeface="Comic Sans MS" panose="030F0702030302020204" pitchFamily="66" charset="0"/>
              </a:rPr>
              <a:t>in the structure </a:t>
            </a:r>
            <a:r>
              <a:rPr lang="en-IN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imparts basic nature </a:t>
            </a:r>
            <a:r>
              <a:rPr lang="en-IN" sz="2400" dirty="0" smtClean="0">
                <a:latin typeface="Comic Sans MS" panose="030F0702030302020204" pitchFamily="66" charset="0"/>
              </a:rPr>
              <a:t>and </a:t>
            </a:r>
            <a:r>
              <a:rPr lang="en-IN" sz="2400" dirty="0">
                <a:latin typeface="Comic Sans MS" panose="030F0702030302020204" pitchFamily="66" charset="0"/>
              </a:rPr>
              <a:t>the </a:t>
            </a:r>
            <a:r>
              <a:rPr lang="en-IN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hydroxyl group on the sugars </a:t>
            </a:r>
            <a:r>
              <a:rPr lang="en-IN" sz="2400" dirty="0">
                <a:latin typeface="Comic Sans MS" panose="030F0702030302020204" pitchFamily="66" charset="0"/>
              </a:rPr>
              <a:t>provide </a:t>
            </a:r>
            <a:r>
              <a:rPr lang="en-IN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high water solubility (or poor </a:t>
            </a:r>
            <a:r>
              <a:rPr lang="en-IN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					        lipid </a:t>
            </a:r>
            <a:r>
              <a:rPr lang="en-IN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solubility) to the drugs</a:t>
            </a:r>
            <a:r>
              <a:rPr lang="en-IN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IN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15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If these hydroxyl groups are removed (e.g., </a:t>
            </a:r>
            <a:r>
              <a:rPr lang="en-IN" dirty="0" err="1" smtClean="0">
                <a:latin typeface="Comic Sans MS" panose="030F0702030302020204" pitchFamily="66" charset="0"/>
              </a:rPr>
              <a:t>tobramycin</a:t>
            </a:r>
            <a:r>
              <a:rPr lang="en-IN" dirty="0" smtClean="0">
                <a:latin typeface="Comic Sans MS" panose="030F0702030302020204" pitchFamily="66" charset="0"/>
              </a:rPr>
              <a:t>), the drug becomes more active.</a:t>
            </a:r>
          </a:p>
          <a:p>
            <a:pPr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Because the groups can be substituted at more than one positions on the molecule, several forms of same aminoglycoside may be obtained.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r>
              <a:rPr lang="en-IN" dirty="0" smtClean="0">
                <a:latin typeface="Comic Sans MS" panose="030F0702030302020204" pitchFamily="66" charset="0"/>
              </a:rPr>
              <a:t>For example, </a:t>
            </a:r>
            <a:r>
              <a:rPr lang="en-IN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neomycin is a mixture of neomycin B, C, </a:t>
            </a:r>
            <a:r>
              <a:rPr lang="en-IN" dirty="0" smtClean="0">
                <a:latin typeface="Comic Sans MS" panose="030F0702030302020204" pitchFamily="66" charset="0"/>
              </a:rPr>
              <a:t>and</a:t>
            </a:r>
          </a:p>
          <a:p>
            <a:pPr>
              <a:buNone/>
            </a:pPr>
            <a:r>
              <a:rPr lang="en-IN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 and gentamicin is a complex of gentamicins C1, C1a, and C2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  <a:r>
              <a:rPr lang="en-IN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       	</a:t>
            </a:r>
            <a:endParaRPr lang="en-IN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074" y="1603555"/>
            <a:ext cx="10706100" cy="4718867"/>
          </a:xfrm>
        </p:spPr>
        <p:txBody>
          <a:bodyPr>
            <a:noAutofit/>
          </a:bodyPr>
          <a:lstStyle/>
          <a:p>
            <a:r>
              <a:rPr lang="en-IN" sz="2400" dirty="0">
                <a:latin typeface="Comic Sans MS" panose="030F0702030302020204" pitchFamily="66" charset="0"/>
              </a:rPr>
              <a:t>Minor    differences in </a:t>
            </a:r>
            <a:r>
              <a:rPr lang="en-IN" sz="2400" dirty="0" smtClean="0">
                <a:latin typeface="Comic Sans MS" panose="030F0702030302020204" pitchFamily="66" charset="0"/>
              </a:rPr>
              <a:t>the chemical </a:t>
            </a:r>
            <a:r>
              <a:rPr lang="en-IN" sz="2400" dirty="0">
                <a:latin typeface="Comic Sans MS" panose="030F0702030302020204" pitchFamily="66" charset="0"/>
              </a:rPr>
              <a:t>structures of these drugs may lead to differences in </a:t>
            </a:r>
            <a:r>
              <a:rPr lang="en-I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efficacy and toxicity</a:t>
            </a:r>
            <a:r>
              <a:rPr lang="en-IN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r>
              <a:rPr lang="en-IN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All aminoglycosides are produced by the soil actinomycetes. </a:t>
            </a:r>
            <a:endParaRPr lang="en-IN" sz="24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2400" dirty="0" smtClean="0">
              <a:latin typeface="Comic Sans MS" panose="030F0702030302020204" pitchFamily="66" charset="0"/>
            </a:endParaRPr>
          </a:p>
          <a:p>
            <a:r>
              <a:rPr lang="en-IN" sz="2400" dirty="0" smtClean="0">
                <a:latin typeface="Comic Sans MS" panose="030F0702030302020204" pitchFamily="66" charset="0"/>
              </a:rPr>
              <a:t>While </a:t>
            </a:r>
            <a:r>
              <a:rPr lang="en-IN" sz="2400" dirty="0">
                <a:latin typeface="Comic Sans MS" panose="030F0702030302020204" pitchFamily="66" charset="0"/>
              </a:rPr>
              <a:t>most aminoglycosides are obtained by natural fermentation of various species of</a:t>
            </a:r>
            <a:r>
              <a:rPr lang="en-I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 Streptomyces</a:t>
            </a:r>
            <a:r>
              <a:rPr lang="en-IN" sz="2400" dirty="0">
                <a:latin typeface="Comic Sans MS" panose="030F0702030302020204" pitchFamily="66" charset="0"/>
              </a:rPr>
              <a:t>, some members of the group (e.g., gentamicin) are prepared from the </a:t>
            </a:r>
            <a:r>
              <a:rPr lang="en-IN" sz="2400" dirty="0" err="1" smtClean="0">
                <a:latin typeface="Comic Sans MS" panose="030F0702030302020204" pitchFamily="66" charset="0"/>
              </a:rPr>
              <a:t>actinomycetes</a:t>
            </a:r>
            <a:r>
              <a:rPr lang="en-IN" sz="2400" dirty="0" smtClean="0">
                <a:latin typeface="Comic Sans MS" panose="030F0702030302020204" pitchFamily="66" charset="0"/>
              </a:rPr>
              <a:t> </a:t>
            </a:r>
            <a:r>
              <a:rPr lang="en-IN" sz="24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Micromonospora</a:t>
            </a:r>
            <a:r>
              <a:rPr lang="en-IN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IN" sz="2400" dirty="0" smtClean="0">
              <a:latin typeface="Comic Sans MS" panose="030F0702030302020204" pitchFamily="66" charset="0"/>
            </a:endParaRPr>
          </a:p>
          <a:p>
            <a:r>
              <a:rPr lang="en-IN" sz="2400" dirty="0" smtClean="0">
                <a:latin typeface="Comic Sans MS" panose="030F0702030302020204" pitchFamily="66" charset="0"/>
              </a:rPr>
              <a:t>Aminoglycosides </a:t>
            </a:r>
            <a:r>
              <a:rPr lang="en-IN" sz="2400" dirty="0">
                <a:latin typeface="Comic Sans MS" panose="030F0702030302020204" pitchFamily="66" charset="0"/>
              </a:rPr>
              <a:t>prepared from </a:t>
            </a:r>
            <a:r>
              <a:rPr lang="en-IN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Streptomyces carry the suffix —</a:t>
            </a:r>
            <a:r>
              <a:rPr lang="en-IN" sz="2400" dirty="0" err="1">
                <a:solidFill>
                  <a:srgbClr val="92D050"/>
                </a:solidFill>
                <a:latin typeface="Comic Sans MS" panose="030F0702030302020204" pitchFamily="66" charset="0"/>
              </a:rPr>
              <a:t>mycin</a:t>
            </a:r>
            <a:r>
              <a:rPr lang="en-IN" sz="2400" dirty="0">
                <a:latin typeface="Comic Sans MS" panose="030F0702030302020204" pitchFamily="66" charset="0"/>
              </a:rPr>
              <a:t>, </a:t>
            </a:r>
            <a:r>
              <a:rPr lang="en-IN" sz="24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Micromonospora</a:t>
            </a:r>
            <a:r>
              <a:rPr lang="en-IN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I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have name ending with —</a:t>
            </a:r>
            <a:r>
              <a:rPr lang="en-IN" sz="2400" dirty="0" err="1">
                <a:solidFill>
                  <a:srgbClr val="00B050"/>
                </a:solidFill>
                <a:latin typeface="Comic Sans MS" panose="030F0702030302020204" pitchFamily="66" charset="0"/>
              </a:rPr>
              <a:t>micin</a:t>
            </a:r>
            <a:r>
              <a:rPr lang="en-IN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4357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Classification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Based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on antibacterial spectrum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endParaRPr lang="en-US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Narrow </a:t>
            </a:r>
            <a:r>
              <a:rPr lang="en-US" b="1" dirty="0">
                <a:solidFill>
                  <a:srgbClr val="00B050"/>
                </a:solidFill>
                <a:latin typeface="Comic Sans MS" pitchFamily="66" charset="0"/>
              </a:rPr>
              <a:t>spectrum: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endParaRPr lang="en-US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Comic Sans MS" pitchFamily="66" charset="0"/>
              </a:rPr>
              <a:t>Streptomycin </a:t>
            </a:r>
            <a:r>
              <a:rPr lang="en-US" dirty="0">
                <a:latin typeface="Comic Sans MS" pitchFamily="66" charset="0"/>
              </a:rPr>
              <a:t>and dihydrostreptomycin. </a:t>
            </a:r>
            <a:endParaRPr lang="en-IN" dirty="0" smtClean="0"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Comic Sans MS" pitchFamily="66" charset="0"/>
              </a:rPr>
              <a:t>Mainly </a:t>
            </a:r>
            <a:r>
              <a:rPr lang="en-US" dirty="0">
                <a:latin typeface="Comic Sans MS" pitchFamily="66" charset="0"/>
              </a:rPr>
              <a:t>active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aerobic Gram negative bacteria </a:t>
            </a:r>
            <a:r>
              <a:rPr lang="en-US" dirty="0">
                <a:latin typeface="Comic Sans MS" pitchFamily="66" charset="0"/>
              </a:rPr>
              <a:t>(E.coli, Salmonella, </a:t>
            </a:r>
            <a:r>
              <a:rPr lang="en-US" dirty="0" err="1" smtClean="0">
                <a:latin typeface="Comic Sans MS" pitchFamily="66" charset="0"/>
              </a:rPr>
              <a:t>pasturella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spp. </a:t>
            </a:r>
            <a:r>
              <a:rPr lang="en-US" dirty="0" err="1">
                <a:latin typeface="Comic Sans MS" pitchFamily="66" charset="0"/>
              </a:rPr>
              <a:t>Brucella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spp.) </a:t>
            </a:r>
            <a:r>
              <a:rPr lang="en-US" dirty="0">
                <a:latin typeface="Comic Sans MS" pitchFamily="66" charset="0"/>
              </a:rPr>
              <a:t>and also against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Staphylococci, </a:t>
            </a:r>
            <a:r>
              <a:rPr lang="en-US" dirty="0" err="1">
                <a:solidFill>
                  <a:srgbClr val="00B0F0"/>
                </a:solidFill>
                <a:latin typeface="Comic Sans MS" pitchFamily="66" charset="0"/>
              </a:rPr>
              <a:t>Actinomyces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Comic Sans MS" pitchFamily="66" charset="0"/>
              </a:rPr>
              <a:t>bovis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 and </a:t>
            </a:r>
            <a:r>
              <a:rPr lang="en-US" dirty="0" err="1">
                <a:solidFill>
                  <a:srgbClr val="00B0F0"/>
                </a:solidFill>
                <a:latin typeface="Comic Sans MS" pitchFamily="66" charset="0"/>
              </a:rPr>
              <a:t>Laptospira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 spp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Mycobacterium tuberculosis </a:t>
            </a:r>
            <a:r>
              <a:rPr lang="en-US" dirty="0">
                <a:latin typeface="Comic Sans MS" pitchFamily="66" charset="0"/>
              </a:rPr>
              <a:t>is sensitive to streptomycin. </a:t>
            </a:r>
            <a:endParaRPr lang="en-IN" dirty="0">
              <a:latin typeface="Comic Sans MS" pitchFamily="66" charset="0"/>
            </a:endParaRP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057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201"/>
            <a:ext cx="10515600" cy="519429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Broad spectrum: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Gentamicin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tobramycin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Amikacin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sisomicin</a:t>
            </a:r>
            <a:r>
              <a:rPr lang="en-US" sz="2400" dirty="0" smtClean="0">
                <a:latin typeface="Comic Sans MS" pitchFamily="66" charset="0"/>
              </a:rPr>
              <a:t> and </a:t>
            </a:r>
            <a:r>
              <a:rPr lang="en-US" sz="2400" dirty="0" err="1" smtClean="0">
                <a:latin typeface="Comic Sans MS" pitchFamily="66" charset="0"/>
              </a:rPr>
              <a:t>netilmicin</a:t>
            </a:r>
            <a:r>
              <a:rPr lang="en-US" sz="2400" dirty="0" smtClean="0">
                <a:latin typeface="Comic Sans MS" pitchFamily="66" charset="0"/>
              </a:rPr>
              <a:t>. 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latin typeface="Comic Sans MS" pitchFamily="66" charset="0"/>
              </a:rPr>
              <a:t>Highly effective against a wide variety of aerobic (both Gram positive and Gram negative) bacteria including Pseudomonas </a:t>
            </a:r>
            <a:r>
              <a:rPr lang="en-US" sz="2400" dirty="0" err="1" smtClean="0">
                <a:latin typeface="Comic Sans MS" pitchFamily="66" charset="0"/>
              </a:rPr>
              <a:t>aeroginosa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400" dirty="0" err="1" smtClean="0">
                <a:latin typeface="Comic Sans MS" pitchFamily="66" charset="0"/>
              </a:rPr>
              <a:t>Gentamicin</a:t>
            </a:r>
            <a:r>
              <a:rPr lang="en-US" sz="2400" dirty="0" smtClean="0">
                <a:latin typeface="Comic Sans MS" pitchFamily="66" charset="0"/>
              </a:rPr>
              <a:t> is more potent than streptomycin (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MIC 4-8 times lower</a:t>
            </a:r>
            <a:r>
              <a:rPr lang="en-US" sz="2400" dirty="0" smtClean="0">
                <a:latin typeface="Comic Sans MS" pitchFamily="66" charset="0"/>
              </a:rPr>
              <a:t>), but it is </a:t>
            </a:r>
            <a:r>
              <a:rPr lang="en-US" sz="2400" dirty="0" smtClean="0">
                <a:solidFill>
                  <a:srgbClr val="00B0F0"/>
                </a:solidFill>
                <a:latin typeface="Comic Sans MS" pitchFamily="66" charset="0"/>
              </a:rPr>
              <a:t>ineffective against M. tuberculosis.</a:t>
            </a:r>
          </a:p>
          <a:p>
            <a:pPr algn="just">
              <a:buNone/>
            </a:pPr>
            <a:endParaRPr lang="en-IN" sz="2400" dirty="0" smtClean="0">
              <a:latin typeface="Comic Sans MS" pitchFamily="66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400" dirty="0" err="1" smtClean="0">
                <a:solidFill>
                  <a:srgbClr val="7030A0"/>
                </a:solidFill>
                <a:latin typeface="Comic Sans MS" pitchFamily="66" charset="0"/>
              </a:rPr>
              <a:t>Amikacin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 and </a:t>
            </a:r>
            <a:r>
              <a:rPr lang="en-US" sz="2400" dirty="0" err="1" smtClean="0">
                <a:solidFill>
                  <a:srgbClr val="7030A0"/>
                </a:solidFill>
                <a:latin typeface="Comic Sans MS" pitchFamily="66" charset="0"/>
              </a:rPr>
              <a:t>netilmicin</a:t>
            </a:r>
            <a:r>
              <a:rPr lang="en-US" sz="2400" dirty="0" smtClean="0">
                <a:latin typeface="Comic Sans MS" pitchFamily="66" charset="0"/>
              </a:rPr>
              <a:t> are resistant to bacterial aminoglycoside inactivating enzymes and therefore have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widest spectrum of activity </a:t>
            </a:r>
            <a:r>
              <a:rPr lang="en-US" sz="2400" dirty="0" smtClean="0">
                <a:latin typeface="Comic Sans MS" pitchFamily="66" charset="0"/>
              </a:rPr>
              <a:t>including against organisms resistant to other aminoglycosides.</a:t>
            </a:r>
            <a:endParaRPr lang="en-IN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1838</Words>
  <Application>Microsoft Office PowerPoint</Application>
  <PresentationFormat>Widescreen</PresentationFormat>
  <Paragraphs>260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Calibri Light</vt:lpstr>
      <vt:lpstr>Comic Sans MS</vt:lpstr>
      <vt:lpstr>Courier New</vt:lpstr>
      <vt:lpstr>Times New Roman</vt:lpstr>
      <vt:lpstr>Wingdings</vt:lpstr>
      <vt:lpstr>Office Theme</vt:lpstr>
      <vt:lpstr>Aminoglycosides 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(Lecture-13)</vt:lpstr>
      <vt:lpstr>Content of the chapter</vt:lpstr>
      <vt:lpstr>Introduction</vt:lpstr>
      <vt:lpstr>History</vt:lpstr>
      <vt:lpstr>Chemistry</vt:lpstr>
      <vt:lpstr>PowerPoint Presentation</vt:lpstr>
      <vt:lpstr>PowerPoint Presentation</vt:lpstr>
      <vt:lpstr>Classification</vt:lpstr>
      <vt:lpstr>PowerPoint Presentation</vt:lpstr>
      <vt:lpstr>PowerPoint Presentation</vt:lpstr>
      <vt:lpstr>PowerPoint Presentation</vt:lpstr>
      <vt:lpstr>Source </vt:lpstr>
      <vt:lpstr>Common Properties of Aminoglycosides</vt:lpstr>
      <vt:lpstr>PowerPoint Presentation</vt:lpstr>
      <vt:lpstr>Mechanism of action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Cidal action of  Aminoglycoside</vt:lpstr>
      <vt:lpstr>PowerPoint Presentation</vt:lpstr>
      <vt:lpstr>Pharmacokinetics</vt:lpstr>
      <vt:lpstr>Clinical Uses</vt:lpstr>
      <vt:lpstr>PowerPoint Presentation</vt:lpstr>
      <vt:lpstr>Adverse reactions and Toxicity</vt:lpstr>
      <vt:lpstr>Ototoxicity</vt:lpstr>
      <vt:lpstr>PowerPoint Presentation</vt:lpstr>
      <vt:lpstr>Nephrotoxicity</vt:lpstr>
      <vt:lpstr>Neuromuscular blockade</vt:lpstr>
      <vt:lpstr>Hypersensitivity reactions </vt:lpstr>
      <vt:lpstr>Contraindications and precautions</vt:lpstr>
      <vt:lpstr>Dosages of Aminoglycosides </vt:lpstr>
      <vt:lpstr>Drug withdrawal time</vt:lpstr>
      <vt:lpstr>Spectinomycin</vt:lpstr>
      <vt:lpstr>PowerPoint Presentation</vt:lpstr>
      <vt:lpstr>Apramycin</vt:lpstr>
      <vt:lpstr>PowerPoint Presentation</vt:lpstr>
      <vt:lpstr>Summary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Anjana</dc:creator>
  <cp:lastModifiedBy>Dr. Nirbhay Kumar</cp:lastModifiedBy>
  <cp:revision>57</cp:revision>
  <dcterms:created xsi:type="dcterms:W3CDTF">2020-12-10T09:13:27Z</dcterms:created>
  <dcterms:modified xsi:type="dcterms:W3CDTF">2020-12-25T11:08:01Z</dcterms:modified>
</cp:coreProperties>
</file>