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0" r:id="rId2"/>
    <p:sldId id="271" r:id="rId3"/>
    <p:sldId id="261" r:id="rId4"/>
    <p:sldId id="262" r:id="rId5"/>
    <p:sldId id="287" r:id="rId6"/>
    <p:sldId id="263" r:id="rId7"/>
    <p:sldId id="296" r:id="rId8"/>
    <p:sldId id="264" r:id="rId9"/>
    <p:sldId id="265" r:id="rId10"/>
    <p:sldId id="279" r:id="rId11"/>
    <p:sldId id="277" r:id="rId12"/>
    <p:sldId id="280" r:id="rId13"/>
    <p:sldId id="266" r:id="rId14"/>
    <p:sldId id="289" r:id="rId15"/>
    <p:sldId id="267" r:id="rId16"/>
    <p:sldId id="285" r:id="rId17"/>
    <p:sldId id="268" r:id="rId18"/>
    <p:sldId id="269" r:id="rId19"/>
    <p:sldId id="257" r:id="rId20"/>
    <p:sldId id="258" r:id="rId21"/>
    <p:sldId id="259" r:id="rId22"/>
    <p:sldId id="283" r:id="rId23"/>
    <p:sldId id="293" r:id="rId24"/>
    <p:sldId id="273" r:id="rId25"/>
    <p:sldId id="286" r:id="rId26"/>
    <p:sldId id="281" r:id="rId27"/>
    <p:sldId id="274" r:id="rId28"/>
    <p:sldId id="282" r:id="rId29"/>
    <p:sldId id="275" r:id="rId30"/>
    <p:sldId id="295" r:id="rId31"/>
    <p:sldId id="29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30E04-D3CE-465D-970B-DDFE26B13FA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350B1-3FFD-4AB9-B2D7-355AA7B92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99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C5EC-095E-4603-8F91-71035BAFB198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6CAA-081D-4191-9D56-C4BFE58336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256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C5EC-095E-4603-8F91-71035BAFB198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6CAA-081D-4191-9D56-C4BFE58336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828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C5EC-095E-4603-8F91-71035BAFB198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6CAA-081D-4191-9D56-C4BFE58336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722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C5EC-095E-4603-8F91-71035BAFB198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6CAA-081D-4191-9D56-C4BFE58336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68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C5EC-095E-4603-8F91-71035BAFB198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6CAA-081D-4191-9D56-C4BFE58336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612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C5EC-095E-4603-8F91-71035BAFB198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6CAA-081D-4191-9D56-C4BFE58336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446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C5EC-095E-4603-8F91-71035BAFB198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6CAA-081D-4191-9D56-C4BFE58336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710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C5EC-095E-4603-8F91-71035BAFB198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6CAA-081D-4191-9D56-C4BFE58336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515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C5EC-095E-4603-8F91-71035BAFB198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6CAA-081D-4191-9D56-C4BFE58336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173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C5EC-095E-4603-8F91-71035BAFB198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6CAA-081D-4191-9D56-C4BFE58336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971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C5EC-095E-4603-8F91-71035BAFB198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6CAA-081D-4191-9D56-C4BFE58336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827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7C5EC-095E-4603-8F91-71035BAFB198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36CAA-081D-4191-9D56-C4BFE58336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871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909805"/>
            <a:ext cx="9143999" cy="1752834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  <a:latin typeface="Comic Sans MS" pitchFamily="66" charset="0"/>
              </a:rPr>
              <a:t>Tetracyclines</a:t>
            </a:r>
            <a:r>
              <a:rPr lang="en-US" sz="5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105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(VPT-411)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Lecture-14)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575" y="3984463"/>
            <a:ext cx="8343900" cy="1241822"/>
          </a:xfrm>
        </p:spPr>
        <p:txBody>
          <a:bodyPr>
            <a:noAutofit/>
          </a:bodyPr>
          <a:lstStyle/>
          <a:p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21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2100" dirty="0">
                <a:latin typeface="Comic Sans MS" panose="030F0702030302020204" pitchFamily="66" charset="0"/>
              </a:rPr>
              <a:t>Asstt. Professor</a:t>
            </a:r>
          </a:p>
          <a:p>
            <a:r>
              <a:rPr lang="en-IN" sz="2100" dirty="0" err="1">
                <a:latin typeface="Comic Sans MS" panose="030F0702030302020204" pitchFamily="66" charset="0"/>
              </a:rPr>
              <a:t>Deptt</a:t>
            </a:r>
            <a:r>
              <a:rPr lang="en-IN" sz="2100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100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1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2249" y="3660020"/>
            <a:ext cx="1091228" cy="987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874" y="3756116"/>
            <a:ext cx="678170" cy="7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76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Based on duration of action</a:t>
            </a:r>
            <a:endParaRPr lang="en-IN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lvl="0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Short acting</a:t>
            </a:r>
            <a:r>
              <a:rPr lang="en-US" dirty="0" smtClean="0">
                <a:latin typeface="Comic Sans MS" pitchFamily="66" charset="0"/>
              </a:rPr>
              <a:t>: Tetracycline,</a:t>
            </a:r>
          </a:p>
          <a:p>
            <a:pPr lvl="0">
              <a:buNone/>
            </a:pPr>
            <a:r>
              <a:rPr lang="en-US" dirty="0" smtClean="0">
                <a:latin typeface="Comic Sans MS" pitchFamily="66" charset="0"/>
              </a:rPr>
              <a:t>			       </a:t>
            </a:r>
            <a:r>
              <a:rPr lang="en-US" dirty="0" err="1" smtClean="0">
                <a:latin typeface="Comic Sans MS" pitchFamily="66" charset="0"/>
              </a:rPr>
              <a:t>Oxytetracycline</a:t>
            </a:r>
            <a:r>
              <a:rPr lang="en-US" dirty="0" smtClean="0">
                <a:latin typeface="Comic Sans MS" pitchFamily="66" charset="0"/>
              </a:rPr>
              <a:t> and 					                		       Chlortetracycline.</a:t>
            </a:r>
            <a:endParaRPr lang="en-IN" dirty="0" smtClean="0">
              <a:latin typeface="Comic Sans MS" pitchFamily="66" charset="0"/>
            </a:endParaRPr>
          </a:p>
          <a:p>
            <a:pPr lvl="0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Intermediate</a:t>
            </a:r>
            <a:r>
              <a:rPr lang="en-US" dirty="0" smtClean="0">
                <a:latin typeface="Comic Sans MS" pitchFamily="66" charset="0"/>
              </a:rPr>
              <a:t>: </a:t>
            </a:r>
            <a:r>
              <a:rPr lang="en-US" dirty="0" err="1" smtClean="0">
                <a:latin typeface="Comic Sans MS" pitchFamily="66" charset="0"/>
              </a:rPr>
              <a:t>Demeclocycline</a:t>
            </a:r>
            <a:r>
              <a:rPr lang="en-US" dirty="0" smtClean="0">
                <a:latin typeface="Comic Sans MS" pitchFamily="66" charset="0"/>
              </a:rPr>
              <a:t> and</a:t>
            </a:r>
          </a:p>
          <a:p>
            <a:pPr lvl="0">
              <a:buNone/>
            </a:pPr>
            <a:r>
              <a:rPr lang="en-US" dirty="0" smtClean="0">
                <a:latin typeface="Comic Sans MS" pitchFamily="66" charset="0"/>
              </a:rPr>
              <a:t>			        </a:t>
            </a:r>
            <a:r>
              <a:rPr lang="en-US" dirty="0" err="1" smtClean="0">
                <a:latin typeface="Comic Sans MS" pitchFamily="66" charset="0"/>
              </a:rPr>
              <a:t>Methacycline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IN" dirty="0" smtClean="0">
              <a:latin typeface="Comic Sans MS" pitchFamily="66" charset="0"/>
            </a:endParaRPr>
          </a:p>
          <a:p>
            <a:pPr lvl="0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Long acting</a:t>
            </a:r>
            <a:r>
              <a:rPr lang="en-US" dirty="0" smtClean="0">
                <a:latin typeface="Comic Sans MS" pitchFamily="66" charset="0"/>
              </a:rPr>
              <a:t>:   Doxycycline and </a:t>
            </a:r>
          </a:p>
          <a:p>
            <a:pPr lvl="0">
              <a:buNone/>
            </a:pPr>
            <a:r>
              <a:rPr lang="en-US" dirty="0" smtClean="0">
                <a:latin typeface="Comic Sans MS" pitchFamily="66" charset="0"/>
              </a:rPr>
              <a:t>			      </a:t>
            </a:r>
            <a:r>
              <a:rPr lang="en-US" dirty="0" err="1" smtClean="0">
                <a:latin typeface="Comic Sans MS" pitchFamily="66" charset="0"/>
              </a:rPr>
              <a:t>Minocycline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lvl="0">
              <a:buNone/>
            </a:pPr>
            <a:r>
              <a:rPr lang="en-US" dirty="0" smtClean="0">
                <a:latin typeface="Comic Sans MS" pitchFamily="66" charset="0"/>
              </a:rPr>
              <a:t>			     (highly protein bound and slowly excreted).</a:t>
            </a: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Mechanism of action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749424"/>
            <a:ext cx="10515600" cy="45751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The tetracyclines are primarily </a:t>
            </a:r>
            <a:r>
              <a:rPr lang="en-US" dirty="0" err="1" smtClean="0">
                <a:latin typeface="Comic Sans MS" pitchFamily="66" charset="0"/>
              </a:rPr>
              <a:t>bacteriostatic</a:t>
            </a:r>
            <a:r>
              <a:rPr lang="en-US" dirty="0" smtClean="0">
                <a:latin typeface="Comic Sans MS" pitchFamily="66" charset="0"/>
              </a:rPr>
              <a:t>; inhibit protein synthesis by    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binding to 30S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ribosomes</a:t>
            </a:r>
            <a:r>
              <a:rPr lang="en-US" dirty="0" smtClean="0">
                <a:latin typeface="Comic Sans MS" pitchFamily="66" charset="0"/>
              </a:rPr>
              <a:t> in susceptible organism.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 Subsequent to such binding,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attachment of </a:t>
            </a:r>
            <a:r>
              <a:rPr lang="en-US" dirty="0" err="1" smtClean="0">
                <a:solidFill>
                  <a:srgbClr val="92D050"/>
                </a:solidFill>
                <a:latin typeface="Comic Sans MS" pitchFamily="66" charset="0"/>
              </a:rPr>
              <a:t>aminoacyl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-t-RNA to the mRNA-ribosome complex is interfered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As a result,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peptide chain fails to grow.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The sensitive organisms have an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energy dependent active transport process </a:t>
            </a:r>
            <a:r>
              <a:rPr lang="en-US" dirty="0" smtClean="0">
                <a:latin typeface="Comic Sans MS" pitchFamily="66" charset="0"/>
              </a:rPr>
              <a:t>which concentrates tetracyclines intracellularly. 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3175000" y="1968500"/>
            <a:ext cx="254000" cy="4445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700"/>
            <a:ext cx="10515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In gram-negative bacteria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tetracyclines diffuse through </a:t>
            </a:r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</a:rPr>
              <a:t>porin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channels.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The more lipid-soluble members (doxycycline, minocycline) enter by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passive diffusion </a:t>
            </a:r>
            <a:r>
              <a:rPr lang="en-US" dirty="0" smtClean="0">
                <a:latin typeface="Comic Sans MS" pitchFamily="66" charset="0"/>
              </a:rPr>
              <a:t>also (this is partly responsible for their higher potency).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 Two factors are responsible for the 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selective toxicity of 	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tetracyclines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for the microbes: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Comic Sans MS" pitchFamily="66" charset="0"/>
              </a:rPr>
              <a:t>The carrier involved in active transport of tetracyclines is absent in the 	host cell.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Comic Sans MS" pitchFamily="66" charset="0"/>
              </a:rPr>
              <a:t>Moreover, protein synthesizing apparatus of host cell is less sensitive  to tetracyclines.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0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Antibacterial spectrum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107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Tetracyclines </a:t>
            </a:r>
            <a:r>
              <a:rPr lang="en-US" dirty="0">
                <a:latin typeface="Comic Sans MS" pitchFamily="66" charset="0"/>
              </a:rPr>
              <a:t>are broad spectrum antibiotics and practically inhibit all types of pathogenic microorganism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except mycobacteria, fungi and viruses. 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>
              <a:buNone/>
            </a:pP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Some </a:t>
            </a:r>
            <a:r>
              <a:rPr lang="en-US" dirty="0">
                <a:latin typeface="Comic Sans MS" pitchFamily="66" charset="0"/>
              </a:rPr>
              <a:t>strains of </a:t>
            </a:r>
            <a:r>
              <a:rPr lang="en-US" i="1" dirty="0">
                <a:latin typeface="Comic Sans MS" pitchFamily="66" charset="0"/>
              </a:rPr>
              <a:t>E. coli, </a:t>
            </a:r>
            <a:r>
              <a:rPr lang="en-US" i="1" dirty="0" err="1">
                <a:latin typeface="Comic Sans MS" pitchFamily="66" charset="0"/>
              </a:rPr>
              <a:t>Klebsiella</a:t>
            </a:r>
            <a:r>
              <a:rPr lang="en-US" i="1" dirty="0">
                <a:latin typeface="Comic Sans MS" pitchFamily="66" charset="0"/>
              </a:rPr>
              <a:t>, </a:t>
            </a:r>
            <a:r>
              <a:rPr lang="en-US" i="1" dirty="0" err="1">
                <a:latin typeface="Comic Sans MS" pitchFamily="66" charset="0"/>
              </a:rPr>
              <a:t>proteus</a:t>
            </a:r>
            <a:r>
              <a:rPr lang="en-US" i="1" dirty="0">
                <a:latin typeface="Comic Sans MS" pitchFamily="66" charset="0"/>
              </a:rPr>
              <a:t>, </a:t>
            </a:r>
            <a:r>
              <a:rPr lang="en-US" i="1" dirty="0" err="1">
                <a:latin typeface="Comic Sans MS" pitchFamily="66" charset="0"/>
              </a:rPr>
              <a:t>Psedomonas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err="1">
                <a:latin typeface="Comic Sans MS" pitchFamily="66" charset="0"/>
              </a:rPr>
              <a:t>aeroginosa</a:t>
            </a:r>
            <a:r>
              <a:rPr lang="en-US" i="1" dirty="0">
                <a:latin typeface="Comic Sans MS" pitchFamily="66" charset="0"/>
              </a:rPr>
              <a:t> and </a:t>
            </a:r>
            <a:r>
              <a:rPr lang="en-US" i="1" dirty="0" err="1">
                <a:latin typeface="Comic Sans MS" pitchFamily="66" charset="0"/>
              </a:rPr>
              <a:t>Corynebacterium</a:t>
            </a:r>
            <a:r>
              <a:rPr lang="en-US" i="1" dirty="0">
                <a:latin typeface="Comic Sans MS" pitchFamily="66" charset="0"/>
              </a:rPr>
              <a:t> spp</a:t>
            </a:r>
            <a:r>
              <a:rPr lang="en-US" dirty="0">
                <a:latin typeface="Comic Sans MS" pitchFamily="66" charset="0"/>
              </a:rPr>
              <a:t>. are frequently </a:t>
            </a:r>
            <a:r>
              <a:rPr lang="en-US" b="1" dirty="0">
                <a:latin typeface="Comic Sans MS" pitchFamily="66" charset="0"/>
              </a:rPr>
              <a:t>resistant to </a:t>
            </a:r>
            <a:r>
              <a:rPr lang="en-US" b="1" dirty="0" smtClean="0">
                <a:latin typeface="Comic Sans MS" pitchFamily="66" charset="0"/>
              </a:rPr>
              <a:t>tetracyclines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Therapeutically </a:t>
            </a:r>
            <a:r>
              <a:rPr lang="en-US" dirty="0">
                <a:latin typeface="Comic Sans MS" pitchFamily="66" charset="0"/>
              </a:rPr>
              <a:t>effective level in serum is 0.5 to 4 µg / ml of serum.</a:t>
            </a:r>
            <a:endParaRPr lang="en-IN" dirty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937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mic Sans MS" panose="030F0702030302020204" pitchFamily="66" charset="0"/>
              </a:rPr>
              <a:t>Tetracyclines</a:t>
            </a:r>
            <a:r>
              <a:rPr lang="en-US" dirty="0" smtClean="0">
                <a:latin typeface="Comic Sans MS" panose="030F0702030302020204" pitchFamily="66" charset="0"/>
              </a:rPr>
              <a:t> are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active against: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both aerobic and anaerobic Gram +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ve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and Gram -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ve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bacteria, 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Mycoplasma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Rickettsiae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Chlamidia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and 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some protozoa like 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Babesia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Theileria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Anaplasma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Coccidia</a:t>
            </a:r>
            <a:endParaRPr lang="en-US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Entamoeba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Pharmacokinetics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3700"/>
            <a:ext cx="10515600" cy="45132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Tetacyclines </a:t>
            </a:r>
            <a:r>
              <a:rPr lang="en-US" dirty="0">
                <a:latin typeface="Comic Sans MS" pitchFamily="66" charset="0"/>
              </a:rPr>
              <a:t>are administered orally (mainly to small animals), parenterally (mostly IM and IV) and also topically. </a:t>
            </a: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Absorption: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Oral </a:t>
            </a:r>
            <a:r>
              <a:rPr lang="en-US" dirty="0">
                <a:latin typeface="Comic Sans MS" pitchFamily="66" charset="0"/>
              </a:rPr>
              <a:t>administration in carnivores the drugs are absorbed rapidly from GIT reaching peak plasma concentration within 2-4 hr which persists for 6-8 </a:t>
            </a:r>
            <a:r>
              <a:rPr lang="en-US" dirty="0" smtClean="0">
                <a:latin typeface="Comic Sans MS" pitchFamily="66" charset="0"/>
              </a:rPr>
              <a:t>hr.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M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ilk 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and milk products, calcium, magnesium, iron or iron preparations and antacids interfere with the absorption of the tetracyclines in the GI tract due to </a:t>
            </a:r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chelation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. </a:t>
            </a:r>
            <a:endParaRPr lang="en-US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0923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absorption of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doxycycline and minocycline </a:t>
            </a:r>
            <a:r>
              <a:rPr lang="en-US" dirty="0" smtClean="0">
                <a:latin typeface="Comic Sans MS" panose="030F0702030302020204" pitchFamily="66" charset="0"/>
              </a:rPr>
              <a:t>is complete and highest in undergo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enterohepatic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cycling. 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Tetracycline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should not 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be administered orally to ruminants </a:t>
            </a:r>
            <a:r>
              <a:rPr lang="en-US" dirty="0" smtClean="0">
                <a:latin typeface="Comic Sans MS" panose="030F0702030302020204" pitchFamily="66" charset="0"/>
              </a:rPr>
              <a:t>as they are poorly absorbed and cause disruption of </a:t>
            </a:r>
            <a:r>
              <a:rPr lang="en-US" dirty="0" err="1" smtClean="0">
                <a:latin typeface="Comic Sans MS" panose="030F0702030302020204" pitchFamily="66" charset="0"/>
              </a:rPr>
              <a:t>ruminal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microflora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In veterinary medicine, specially 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buffered tetracycline solutions </a:t>
            </a:r>
            <a:r>
              <a:rPr lang="en-US" dirty="0" smtClean="0">
                <a:latin typeface="Comic Sans MS" panose="030F0702030302020204" pitchFamily="66" charset="0"/>
              </a:rPr>
              <a:t>(to avoid irritation) are most commonly administered by IM and sometimes by IV routes. </a:t>
            </a:r>
          </a:p>
          <a:p>
            <a:pPr algn="just">
              <a:buNone/>
            </a:pP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IM </a:t>
            </a:r>
            <a:r>
              <a:rPr lang="en-US" dirty="0">
                <a:latin typeface="Comic Sans MS" pitchFamily="66" charset="0"/>
              </a:rPr>
              <a:t>dosage gives peak blood levels after 2 hr and maintained for 12-24 hr. </a:t>
            </a: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Chlorteracycline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should not be administered IM </a:t>
            </a:r>
            <a:r>
              <a:rPr lang="en-US" dirty="0">
                <a:latin typeface="Comic Sans MS" pitchFamily="66" charset="0"/>
              </a:rPr>
              <a:t>because of severe tissue irritation and damage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The long acting </a:t>
            </a:r>
            <a:r>
              <a:rPr lang="en-US" dirty="0" smtClean="0">
                <a:latin typeface="Comic Sans MS" pitchFamily="66" charset="0"/>
              </a:rPr>
              <a:t>tetracycline </a:t>
            </a:r>
            <a:r>
              <a:rPr lang="en-US" dirty="0">
                <a:latin typeface="Comic Sans MS" pitchFamily="66" charset="0"/>
              </a:rPr>
              <a:t>are produced by delaying their absorption from IM sites by using a special carrier or increasing magnesium </a:t>
            </a:r>
            <a:r>
              <a:rPr lang="en-US" dirty="0" smtClean="0">
                <a:latin typeface="Comic Sans MS" pitchFamily="66" charset="0"/>
              </a:rPr>
              <a:t>content.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O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ily 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preparations, used for SC administration in poultry </a:t>
            </a:r>
            <a:r>
              <a:rPr lang="en-US" dirty="0">
                <a:latin typeface="Comic Sans MS" pitchFamily="66" charset="0"/>
              </a:rPr>
              <a:t>should not be administered parenterally to mammals.</a:t>
            </a:r>
            <a:endParaRPr lang="en-IN" dirty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1903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700"/>
            <a:ext cx="10515600" cy="48942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Distribution: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Tetracyclines </a:t>
            </a:r>
            <a:r>
              <a:rPr lang="en-US" dirty="0">
                <a:latin typeface="Comic Sans MS" panose="030F0702030302020204" pitchFamily="66" charset="0"/>
              </a:rPr>
              <a:t>are widely and extensively distributed to almost all the body tissues and fluids, particularly after parenteral </a:t>
            </a:r>
            <a:r>
              <a:rPr lang="en-US" dirty="0" smtClean="0">
                <a:latin typeface="Comic Sans MS" panose="030F0702030302020204" pitchFamily="66" charset="0"/>
              </a:rPr>
              <a:t>administration.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These </a:t>
            </a:r>
            <a:r>
              <a:rPr lang="en-US" dirty="0">
                <a:latin typeface="Comic Sans MS" panose="030F0702030302020204" pitchFamily="66" charset="0"/>
              </a:rPr>
              <a:t>drugs undergo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chelation with calcium and are deposited irreversibly in growing bones and teeth in young animals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. </a:t>
            </a:r>
            <a:endParaRPr lang="en-US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Doxycycline </a:t>
            </a:r>
            <a:r>
              <a:rPr lang="en-US" dirty="0">
                <a:latin typeface="Comic Sans MS" panose="030F0702030302020204" pitchFamily="66" charset="0"/>
              </a:rPr>
              <a:t>and minocycline readily penetrate tissues and also </a:t>
            </a:r>
            <a:r>
              <a:rPr lang="en-US" dirty="0" smtClean="0">
                <a:latin typeface="Comic Sans MS" panose="030F0702030302020204" pitchFamily="66" charset="0"/>
              </a:rPr>
              <a:t>CSF.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protein </a:t>
            </a:r>
            <a:r>
              <a:rPr lang="en-US" dirty="0">
                <a:latin typeface="Comic Sans MS" panose="030F0702030302020204" pitchFamily="66" charset="0"/>
              </a:rPr>
              <a:t>binding varies from 30% (</a:t>
            </a:r>
            <a:r>
              <a:rPr lang="en-US" dirty="0" err="1">
                <a:latin typeface="Comic Sans MS" panose="030F0702030302020204" pitchFamily="66" charset="0"/>
              </a:rPr>
              <a:t>oxytetracycline</a:t>
            </a:r>
            <a:r>
              <a:rPr lang="en-US" dirty="0">
                <a:latin typeface="Comic Sans MS" panose="030F0702030302020204" pitchFamily="66" charset="0"/>
              </a:rPr>
              <a:t>) to 90% (doxycycline).</a:t>
            </a:r>
            <a:endParaRPr lang="en-IN" dirty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  <p:sp>
        <p:nvSpPr>
          <p:cNvPr id="4" name="5-Point Star 3"/>
          <p:cNvSpPr/>
          <p:nvPr/>
        </p:nvSpPr>
        <p:spPr>
          <a:xfrm>
            <a:off x="4318000" y="3162300"/>
            <a:ext cx="419100" cy="3175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18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1900"/>
            <a:ext cx="10515600" cy="49450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Metabolism :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Tetracyclines </a:t>
            </a:r>
            <a:r>
              <a:rPr lang="en-US" dirty="0">
                <a:latin typeface="Comic Sans MS" panose="030F0702030302020204" pitchFamily="66" charset="0"/>
              </a:rPr>
              <a:t>undergo limited metabolism in domestic animals except doxycycline and minocycline (partly).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Excretion: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They </a:t>
            </a:r>
            <a:r>
              <a:rPr lang="en-US" dirty="0">
                <a:latin typeface="Comic Sans MS" panose="030F0702030302020204" pitchFamily="66" charset="0"/>
              </a:rPr>
              <a:t>are chiefly excreted by </a:t>
            </a:r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kidney</a:t>
            </a:r>
            <a:r>
              <a:rPr lang="en-US" dirty="0">
                <a:latin typeface="Comic Sans MS" panose="030F0702030302020204" pitchFamily="66" charset="0"/>
              </a:rPr>
              <a:t> via Glomerular filtration and also excreted unchanged in </a:t>
            </a:r>
            <a:r>
              <a:rPr lang="en-US" dirty="0" err="1" smtClean="0">
                <a:latin typeface="Comic Sans MS" panose="030F0702030302020204" pitchFamily="66" charset="0"/>
              </a:rPr>
              <a:t>faeces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directly or through bile.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Most </a:t>
            </a:r>
            <a:r>
              <a:rPr lang="en-US" dirty="0">
                <a:latin typeface="Comic Sans MS" panose="030F0702030302020204" pitchFamily="66" charset="0"/>
              </a:rPr>
              <a:t>tetracyclines will accumulate if renal function is impaired and increases nephrotoxicity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Doxycycline is an exception as it is largely excreted through the GI tract.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They </a:t>
            </a:r>
            <a:r>
              <a:rPr lang="en-US" dirty="0">
                <a:latin typeface="Comic Sans MS" panose="030F0702030302020204" pitchFamily="66" charset="0"/>
              </a:rPr>
              <a:t>are also secreted in milk.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Their </a:t>
            </a:r>
            <a:r>
              <a:rPr lang="en-US" dirty="0">
                <a:latin typeface="Comic Sans MS" panose="030F0702030302020204" pitchFamily="66" charset="0"/>
              </a:rPr>
              <a:t>minimum therapeutic level is 0.5 to 1 µg per ml serum.</a:t>
            </a:r>
            <a:endParaRPr lang="en-IN" dirty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427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Content of the chapter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83820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Tetracyclines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Introduction,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     History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Source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chemistry</a:t>
            </a: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, 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classification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	spectrum of activity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MOA</a:t>
            </a:r>
            <a:r>
              <a:rPr lang="en-GB" dirty="0"/>
              <a:t> 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92D050"/>
                </a:solidFill>
                <a:latin typeface="Comic Sans MS" panose="030F0702030302020204" pitchFamily="66" charset="0"/>
              </a:rPr>
              <a:t>	</a:t>
            </a:r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Applications</a:t>
            </a:r>
            <a:endParaRPr lang="en-GB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	Side effects</a:t>
            </a:r>
            <a:endParaRPr lang="en-US" b="1" dirty="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049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Dosage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Tetracycline 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and </a:t>
            </a:r>
            <a:r>
              <a:rPr lang="en-US" dirty="0" err="1">
                <a:solidFill>
                  <a:srgbClr val="00B0F0"/>
                </a:solidFill>
                <a:latin typeface="Comic Sans MS" panose="030F0702030302020204" pitchFamily="66" charset="0"/>
              </a:rPr>
              <a:t>oxytertracycline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: </a:t>
            </a:r>
            <a:endParaRPr lang="en-US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Dog </a:t>
            </a:r>
            <a:r>
              <a:rPr lang="en-US" dirty="0">
                <a:latin typeface="Comic Sans MS" panose="030F0702030302020204" pitchFamily="66" charset="0"/>
              </a:rPr>
              <a:t>&amp; cat: 20 mg/kg orally at 12 hr intervals; 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7-10 </a:t>
            </a:r>
            <a:r>
              <a:rPr lang="en-US" dirty="0">
                <a:latin typeface="Comic Sans MS" panose="030F0702030302020204" pitchFamily="66" charset="0"/>
              </a:rPr>
              <a:t>mg/kg/day IM or IV once day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r>
              <a:rPr lang="en-US" dirty="0" err="1">
                <a:solidFill>
                  <a:srgbClr val="00B0F0"/>
                </a:solidFill>
                <a:latin typeface="Comic Sans MS" panose="030F0702030302020204" pitchFamily="66" charset="0"/>
              </a:rPr>
              <a:t>Oxytertracycline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: </a:t>
            </a:r>
            <a:endParaRPr lang="en-US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Calf</a:t>
            </a:r>
            <a:r>
              <a:rPr lang="en-US" dirty="0">
                <a:latin typeface="Comic Sans MS" panose="030F0702030302020204" pitchFamily="66" charset="0"/>
              </a:rPr>
              <a:t>, foal, lamb &amp; pig: 10-20 mg/kg orally at 12 hr intervals; </a:t>
            </a:r>
            <a:r>
              <a:rPr lang="en-US" dirty="0" smtClean="0">
                <a:latin typeface="Comic Sans MS" panose="030F0702030302020204" pitchFamily="66" charset="0"/>
              </a:rPr>
              <a:t>	</a:t>
            </a:r>
            <a:r>
              <a:rPr lang="en-US" dirty="0" err="1" smtClean="0">
                <a:latin typeface="Comic Sans MS" panose="030F0702030302020204" pitchFamily="66" charset="0"/>
              </a:rPr>
              <a:t>Horse,foal</a:t>
            </a:r>
            <a:r>
              <a:rPr lang="en-US" dirty="0">
                <a:latin typeface="Comic Sans MS" panose="030F0702030302020204" pitchFamily="66" charset="0"/>
              </a:rPr>
              <a:t>, cattle, calf sheep, lamb &amp; pig: 5-10 mg/kg IM or IV </a:t>
            </a:r>
            <a:r>
              <a:rPr lang="en-US" dirty="0" smtClean="0">
                <a:latin typeface="Comic Sans MS" panose="030F0702030302020204" pitchFamily="66" charset="0"/>
              </a:rPr>
              <a:t>	once </a:t>
            </a:r>
            <a:r>
              <a:rPr lang="en-US" dirty="0">
                <a:latin typeface="Comic Sans MS" panose="030F0702030302020204" pitchFamily="66" charset="0"/>
              </a:rPr>
              <a:t>a day.</a:t>
            </a:r>
            <a:endParaRPr lang="en-IN" dirty="0"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Doxycycline: </a:t>
            </a:r>
            <a:endParaRPr lang="en-US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small </a:t>
            </a:r>
            <a:r>
              <a:rPr lang="en-US" dirty="0">
                <a:latin typeface="Comic Sans MS" panose="030F0702030302020204" pitchFamily="66" charset="0"/>
              </a:rPr>
              <a:t>animals: 5-10 mg/kg orally once a day; 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5 </a:t>
            </a:r>
            <a:r>
              <a:rPr lang="en-US" dirty="0">
                <a:latin typeface="Comic Sans MS" panose="030F0702030302020204" pitchFamily="66" charset="0"/>
              </a:rPr>
              <a:t>mg/kg IM or IV once a day.</a:t>
            </a:r>
            <a:endParaRPr lang="en-IN" dirty="0">
              <a:latin typeface="Comic Sans MS" panose="030F0702030302020204" pitchFamily="66" charset="0"/>
            </a:endParaRPr>
          </a:p>
          <a:p>
            <a:r>
              <a:rPr lang="en-US" dirty="0" err="1">
                <a:solidFill>
                  <a:srgbClr val="00B0F0"/>
                </a:solidFill>
                <a:latin typeface="Comic Sans MS" panose="030F0702030302020204" pitchFamily="66" charset="0"/>
              </a:rPr>
              <a:t>Rolitetracycline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: </a:t>
            </a:r>
            <a:endParaRPr lang="en-US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Cattle</a:t>
            </a:r>
            <a:r>
              <a:rPr lang="en-US" dirty="0">
                <a:latin typeface="Comic Sans MS" panose="030F0702030302020204" pitchFamily="66" charset="0"/>
              </a:rPr>
              <a:t>: 2 mg/kg IV once a day.</a:t>
            </a:r>
            <a:endParaRPr lang="en-IN" dirty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7023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Withdrawal periods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Oxytetracycline</a:t>
            </a:r>
            <a:r>
              <a:rPr lang="en-US" dirty="0" smtClean="0">
                <a:latin typeface="Comic Sans MS" panose="030F0702030302020204" pitchFamily="66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 		cattle </a:t>
            </a:r>
            <a:r>
              <a:rPr lang="en-US" dirty="0">
                <a:latin typeface="Comic Sans MS" panose="030F0702030302020204" pitchFamily="66" charset="0"/>
              </a:rPr>
              <a:t>&amp; pig: 22 days; 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 		poultry</a:t>
            </a:r>
            <a:r>
              <a:rPr lang="en-US" dirty="0">
                <a:latin typeface="Comic Sans MS" panose="030F0702030302020204" pitchFamily="66" charset="0"/>
              </a:rPr>
              <a:t>: 5days; 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Oxytetracycline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(long acting): 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 		cattle-28 </a:t>
            </a:r>
            <a:r>
              <a:rPr lang="en-US" dirty="0">
                <a:latin typeface="Comic Sans MS" panose="030F0702030302020204" pitchFamily="66" charset="0"/>
              </a:rPr>
              <a:t>days</a:t>
            </a:r>
            <a:r>
              <a:rPr lang="en-US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Chlortetracycline: cattle: 10 days; pig: 7 days; 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Oxytetracyclines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are not to be used in lactating cows. 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124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5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Clinical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3600" y="1333500"/>
            <a:ext cx="5181600" cy="49149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Tetracyclines are used in local infections viz.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Mastitis (local + parenteral), </a:t>
            </a:r>
          </a:p>
          <a:p>
            <a:r>
              <a:rPr lang="en-US" sz="2400" dirty="0" err="1" smtClean="0">
                <a:latin typeface="Comic Sans MS" pitchFamily="66" charset="0"/>
              </a:rPr>
              <a:t>Coliform</a:t>
            </a:r>
            <a:r>
              <a:rPr lang="en-US" sz="2400" dirty="0" smtClean="0">
                <a:latin typeface="Comic Sans MS" pitchFamily="66" charset="0"/>
              </a:rPr>
              <a:t>-salmonella enteritis, </a:t>
            </a:r>
          </a:p>
          <a:p>
            <a:r>
              <a:rPr lang="en-US" sz="2400" dirty="0" smtClean="0">
                <a:latin typeface="Comic Sans MS" pitchFamily="66" charset="0"/>
              </a:rPr>
              <a:t>Bronchopneumonia in all species, </a:t>
            </a:r>
          </a:p>
          <a:p>
            <a:r>
              <a:rPr lang="en-US" sz="2400" dirty="0" smtClean="0">
                <a:latin typeface="Comic Sans MS" pitchFamily="66" charset="0"/>
              </a:rPr>
              <a:t>Urinary tract infections, </a:t>
            </a:r>
          </a:p>
          <a:p>
            <a:r>
              <a:rPr lang="en-US" sz="2400" dirty="0" err="1" smtClean="0">
                <a:latin typeface="Comic Sans MS" pitchFamily="66" charset="0"/>
              </a:rPr>
              <a:t>Metritis</a:t>
            </a:r>
            <a:r>
              <a:rPr lang="en-US" sz="2400" dirty="0" smtClean="0">
                <a:latin typeface="Comic Sans MS" pitchFamily="66" charset="0"/>
              </a:rPr>
              <a:t>,</a:t>
            </a:r>
          </a:p>
          <a:p>
            <a:r>
              <a:rPr lang="en-US" sz="2400" dirty="0" err="1" smtClean="0">
                <a:latin typeface="Comic Sans MS" pitchFamily="66" charset="0"/>
              </a:rPr>
              <a:t>Pyodermatitis</a:t>
            </a:r>
            <a:r>
              <a:rPr lang="en-US" sz="2400" dirty="0" smtClean="0">
                <a:latin typeface="Comic Sans MS" pitchFamily="66" charset="0"/>
              </a:rPr>
              <a:t>,</a:t>
            </a:r>
          </a:p>
          <a:p>
            <a:r>
              <a:rPr lang="en-US" sz="2400" dirty="0" err="1" smtClean="0">
                <a:latin typeface="Comic Sans MS" pitchFamily="66" charset="0"/>
              </a:rPr>
              <a:t>Amoebiasis</a:t>
            </a:r>
            <a:r>
              <a:rPr lang="en-US" sz="2400" dirty="0" smtClean="0">
                <a:latin typeface="Comic Sans MS" pitchFamily="66" charset="0"/>
              </a:rPr>
              <a:t>,</a:t>
            </a:r>
          </a:p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Balantidosis</a:t>
            </a:r>
            <a:r>
              <a:rPr lang="en-US" sz="2400" dirty="0" smtClean="0">
                <a:latin typeface="Comic Sans MS" pitchFamily="66" charset="0"/>
              </a:rPr>
              <a:t>,</a:t>
            </a:r>
          </a:p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Leptospirosis</a:t>
            </a:r>
            <a:r>
              <a:rPr lang="en-US" sz="2400" dirty="0" smtClean="0">
                <a:latin typeface="Comic Sans MS" pitchFamily="66" charset="0"/>
              </a:rPr>
              <a:t>,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5700" y="1498599"/>
            <a:ext cx="5778500" cy="4838701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Cystitis in small animals and</a:t>
            </a:r>
          </a:p>
          <a:p>
            <a:r>
              <a:rPr lang="en-US" sz="2400" dirty="0" smtClean="0">
                <a:latin typeface="Comic Sans MS" pitchFamily="66" charset="0"/>
              </a:rPr>
              <a:t>Specific disease </a:t>
            </a:r>
            <a:r>
              <a:rPr lang="en-US" sz="2400" dirty="0" err="1" smtClean="0">
                <a:latin typeface="Comic Sans MS" pitchFamily="66" charset="0"/>
              </a:rPr>
              <a:t>actinomycosis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err="1" smtClean="0">
                <a:latin typeface="Comic Sans MS" pitchFamily="66" charset="0"/>
              </a:rPr>
              <a:t>Actinobacilosis</a:t>
            </a:r>
            <a:r>
              <a:rPr lang="en-US" sz="2400" dirty="0" smtClean="0">
                <a:latin typeface="Comic Sans MS" pitchFamily="66" charset="0"/>
              </a:rPr>
              <a:t>,</a:t>
            </a:r>
          </a:p>
          <a:p>
            <a:r>
              <a:rPr lang="en-US" sz="2400" dirty="0" err="1" smtClean="0">
                <a:latin typeface="Comic Sans MS" pitchFamily="66" charset="0"/>
              </a:rPr>
              <a:t>Keratoconjuntivitis</a:t>
            </a:r>
            <a:r>
              <a:rPr lang="en-US" sz="2400" dirty="0" smtClean="0">
                <a:latin typeface="Comic Sans MS" pitchFamily="66" charset="0"/>
              </a:rPr>
              <a:t>, </a:t>
            </a:r>
          </a:p>
          <a:p>
            <a:r>
              <a:rPr lang="en-US" sz="2400" dirty="0" smtClean="0">
                <a:latin typeface="Comic Sans MS" pitchFamily="66" charset="0"/>
              </a:rPr>
              <a:t>Brucellosis, </a:t>
            </a:r>
          </a:p>
          <a:p>
            <a:r>
              <a:rPr lang="en-US" sz="2400" dirty="0" err="1" smtClean="0">
                <a:latin typeface="Comic Sans MS" pitchFamily="66" charset="0"/>
              </a:rPr>
              <a:t>Chlamydiosis</a:t>
            </a:r>
            <a:r>
              <a:rPr lang="en-US" sz="2400" dirty="0" smtClean="0">
                <a:latin typeface="Comic Sans MS" pitchFamily="66" charset="0"/>
              </a:rPr>
              <a:t>,</a:t>
            </a:r>
          </a:p>
          <a:p>
            <a:r>
              <a:rPr lang="en-US" sz="2400" dirty="0" err="1" smtClean="0">
                <a:latin typeface="Comic Sans MS" pitchFamily="66" charset="0"/>
              </a:rPr>
              <a:t>Babesiosis</a:t>
            </a:r>
            <a:r>
              <a:rPr lang="en-US" sz="2400" dirty="0" smtClean="0">
                <a:latin typeface="Comic Sans MS" pitchFamily="66" charset="0"/>
              </a:rPr>
              <a:t>,</a:t>
            </a:r>
          </a:p>
          <a:p>
            <a:r>
              <a:rPr lang="en-US" sz="2400" dirty="0" err="1" smtClean="0">
                <a:latin typeface="Comic Sans MS" pitchFamily="66" charset="0"/>
              </a:rPr>
              <a:t>Anaplasmosis</a:t>
            </a:r>
            <a:r>
              <a:rPr lang="en-US" sz="2400" dirty="0" smtClean="0">
                <a:latin typeface="Comic Sans MS" pitchFamily="66" charset="0"/>
              </a:rPr>
              <a:t>, </a:t>
            </a:r>
          </a:p>
          <a:p>
            <a:r>
              <a:rPr lang="en-US" sz="2400" dirty="0" err="1" smtClean="0">
                <a:latin typeface="Comic Sans MS" pitchFamily="66" charset="0"/>
              </a:rPr>
              <a:t>Theileriasis</a:t>
            </a:r>
            <a:r>
              <a:rPr lang="en-US" sz="2400" dirty="0" smtClean="0">
                <a:latin typeface="Comic Sans MS" pitchFamily="66" charset="0"/>
              </a:rPr>
              <a:t>,</a:t>
            </a:r>
          </a:p>
          <a:p>
            <a:pPr>
              <a:buNone/>
            </a:pPr>
            <a:endParaRPr lang="en-IN" sz="18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Rickettsiosis</a:t>
            </a:r>
            <a:r>
              <a:rPr lang="en-US" dirty="0" smtClean="0">
                <a:latin typeface="Comic Sans MS" pitchFamily="66" charset="0"/>
              </a:rPr>
              <a:t> (especially chlortetracycline),</a:t>
            </a:r>
          </a:p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Nocardiosis</a:t>
            </a:r>
            <a:r>
              <a:rPr lang="en-US" dirty="0" smtClean="0">
                <a:latin typeface="Comic Sans MS" pitchFamily="66" charset="0"/>
              </a:rPr>
              <a:t> (especially </a:t>
            </a:r>
            <a:r>
              <a:rPr lang="en-US" dirty="0" err="1" smtClean="0">
                <a:latin typeface="Comic Sans MS" pitchFamily="66" charset="0"/>
              </a:rPr>
              <a:t>minocycline</a:t>
            </a:r>
            <a:r>
              <a:rPr lang="en-US" dirty="0" smtClean="0">
                <a:latin typeface="Comic Sans MS" pitchFamily="66" charset="0"/>
              </a:rPr>
              <a:t>),</a:t>
            </a:r>
          </a:p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Ehrlichosis</a:t>
            </a:r>
            <a:r>
              <a:rPr lang="en-US" dirty="0" smtClean="0">
                <a:latin typeface="Comic Sans MS" pitchFamily="66" charset="0"/>
              </a:rPr>
              <a:t> (especially </a:t>
            </a:r>
            <a:r>
              <a:rPr lang="en-US" dirty="0" err="1" smtClean="0">
                <a:latin typeface="Comic Sans MS" pitchFamily="66" charset="0"/>
              </a:rPr>
              <a:t>doxycycline</a:t>
            </a:r>
            <a:r>
              <a:rPr lang="en-US" dirty="0" smtClean="0">
                <a:latin typeface="Comic Sans MS" pitchFamily="66" charset="0"/>
              </a:rPr>
              <a:t>),</a:t>
            </a:r>
          </a:p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Haermobartoneliosis</a:t>
            </a:r>
            <a:r>
              <a:rPr lang="en-US" dirty="0" smtClean="0">
                <a:latin typeface="Comic Sans MS" pitchFamily="66" charset="0"/>
              </a:rPr>
              <a:t>, </a:t>
            </a:r>
          </a:p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Pasteurellosis</a:t>
            </a:r>
            <a:r>
              <a:rPr lang="en-US" dirty="0" smtClean="0">
                <a:latin typeface="Comic Sans MS" pitchFamily="66" charset="0"/>
              </a:rPr>
              <a:t> (transit fever, HS, fowl cholera)</a:t>
            </a:r>
          </a:p>
          <a:p>
            <a:r>
              <a:rPr lang="en-US" dirty="0" smtClean="0">
                <a:latin typeface="Comic Sans MS" pitchFamily="66" charset="0"/>
              </a:rPr>
              <a:t> Bacterial diseases of poultry (blue comb in </a:t>
            </a:r>
            <a:r>
              <a:rPr lang="en-US" dirty="0" err="1" smtClean="0">
                <a:latin typeface="Comic Sans MS" pitchFamily="66" charset="0"/>
              </a:rPr>
              <a:t>turkey,CRD</a:t>
            </a:r>
            <a:r>
              <a:rPr lang="en-US" dirty="0" smtClean="0">
                <a:latin typeface="Comic Sans MS" pitchFamily="66" charset="0"/>
              </a:rPr>
              <a:t> contagious catarrh), to check secondary bacterial infection in viral infections. </a:t>
            </a:r>
            <a:endParaRPr lang="en-IN" dirty="0" smtClean="0">
              <a:latin typeface="Comic Sans MS" pitchFamily="66" charset="0"/>
            </a:endParaRP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542925"/>
            <a:ext cx="10515600" cy="1325563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Comic Sans MS" pitchFamily="66" charset="0"/>
              </a:rPr>
              <a:t>Adverse Reactions and 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Toxicity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866901"/>
            <a:ext cx="10515600" cy="4127500"/>
          </a:xfrm>
        </p:spPr>
        <p:txBody>
          <a:bodyPr>
            <a:normAutofit/>
          </a:bodyPr>
          <a:lstStyle/>
          <a:p>
            <a:pPr lvl="0" algn="just"/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Alteration in microflora in rumen or intestines </a:t>
            </a:r>
            <a:r>
              <a:rPr lang="en-US" dirty="0">
                <a:latin typeface="Comic Sans MS" panose="030F0702030302020204" pitchFamily="66" charset="0"/>
              </a:rPr>
              <a:t>oral use leads </a:t>
            </a:r>
            <a:r>
              <a:rPr lang="en-US" dirty="0" smtClean="0">
                <a:latin typeface="Comic Sans MS" panose="030F0702030302020204" pitchFamily="66" charset="0"/>
              </a:rPr>
              <a:t>to digestive </a:t>
            </a:r>
            <a:r>
              <a:rPr lang="en-US" dirty="0">
                <a:latin typeface="Comic Sans MS" panose="030F0702030302020204" pitchFamily="66" charset="0"/>
              </a:rPr>
              <a:t>disturbances and ruminal </a:t>
            </a:r>
            <a:r>
              <a:rPr lang="en-US" dirty="0" smtClean="0">
                <a:latin typeface="Comic Sans MS" panose="030F0702030302020204" pitchFamily="66" charset="0"/>
              </a:rPr>
              <a:t>stasis,</a:t>
            </a:r>
          </a:p>
          <a:p>
            <a:pPr lvl="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decrease </a:t>
            </a:r>
            <a:r>
              <a:rPr lang="en-US" dirty="0">
                <a:latin typeface="Comic Sans MS" panose="030F0702030302020204" pitchFamily="66" charset="0"/>
              </a:rPr>
              <a:t>in synthesis and availability of vitamin B and K </a:t>
            </a:r>
            <a:r>
              <a:rPr lang="en-US" dirty="0" smtClean="0">
                <a:latin typeface="Comic Sans MS" panose="030F0702030302020204" pitchFamily="66" charset="0"/>
              </a:rPr>
              <a:t>particularly </a:t>
            </a:r>
            <a:r>
              <a:rPr lang="en-US" dirty="0">
                <a:latin typeface="Comic Sans MS" panose="030F0702030302020204" pitchFamily="66" charset="0"/>
              </a:rPr>
              <a:t>in </a:t>
            </a:r>
            <a:r>
              <a:rPr lang="en-US" dirty="0" err="1">
                <a:latin typeface="Comic Sans MS" panose="030F0702030302020204" pitchFamily="66" charset="0"/>
              </a:rPr>
              <a:t>monogastric</a:t>
            </a:r>
            <a:r>
              <a:rPr lang="en-US" dirty="0">
                <a:latin typeface="Comic Sans MS" panose="030F0702030302020204" pitchFamily="66" charset="0"/>
              </a:rPr>
              <a:t> animals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lvl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lvl="0" algn="just"/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Superinfections</a:t>
            </a:r>
            <a:r>
              <a:rPr lang="en-US" dirty="0">
                <a:latin typeface="Comic Sans MS" panose="030F0702030302020204" pitchFamily="66" charset="0"/>
              </a:rPr>
              <a:t> by fungi, yeasts and resistant bacteria may cause severe or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fatal diarrhea </a:t>
            </a:r>
            <a:r>
              <a:rPr lang="en-US" dirty="0">
                <a:latin typeface="Comic Sans MS" panose="030F0702030302020204" pitchFamily="66" charset="0"/>
              </a:rPr>
              <a:t>(horse) following </a:t>
            </a:r>
            <a:r>
              <a:rPr lang="en-US" dirty="0" smtClean="0">
                <a:latin typeface="Comic Sans MS" panose="030F0702030302020204" pitchFamily="66" charset="0"/>
              </a:rPr>
              <a:t>oral </a:t>
            </a:r>
            <a:r>
              <a:rPr lang="en-US" dirty="0">
                <a:latin typeface="Comic Sans MS" panose="030F0702030302020204" pitchFamily="66" charset="0"/>
              </a:rPr>
              <a:t>or parenteral administration.</a:t>
            </a:r>
            <a:endParaRPr lang="en-IN" dirty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1722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smtClean="0">
                <a:latin typeface="Comic Sans MS" panose="030F0702030302020204" pitchFamily="66" charset="0"/>
              </a:rPr>
              <a:t>Tetracyclines are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deposited in growing teeth and bones and should not be used in growing animals because they cause </a:t>
            </a:r>
            <a:r>
              <a:rPr lang="en-US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yellowish</a:t>
            </a:r>
            <a:r>
              <a:rPr lang="en-US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and later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brownish</a:t>
            </a:r>
            <a:r>
              <a:rPr lang="en-US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discoloration of teeth and suppress bone growth.</a:t>
            </a:r>
          </a:p>
          <a:p>
            <a:pPr lvl="0"/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Tetracycline 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should not be used with immunization </a:t>
            </a:r>
            <a:r>
              <a:rPr lang="en-US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programme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(as they cause </a:t>
            </a:r>
            <a:r>
              <a:rPr lang="en-US" dirty="0" err="1" smtClean="0">
                <a:latin typeface="Comic Sans MS" panose="030F0702030302020204" pitchFamily="66" charset="0"/>
              </a:rPr>
              <a:t>immunosuppression</a:t>
            </a:r>
            <a:r>
              <a:rPr lang="en-US" dirty="0" smtClean="0">
                <a:latin typeface="Comic Sans MS" panose="030F0702030302020204" pitchFamily="66" charset="0"/>
              </a:rPr>
              <a:t>).</a:t>
            </a:r>
            <a:endParaRPr lang="en-IN" dirty="0" smtClean="0">
              <a:latin typeface="Comic Sans MS" panose="030F0702030302020204" pitchFamily="66" charset="0"/>
            </a:endParaRPr>
          </a:p>
          <a:p>
            <a:pPr lvl="0"/>
            <a:endParaRPr lang="en-IN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Intramammary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infusion of chlortetracycline is contraindicated </a:t>
            </a:r>
            <a:r>
              <a:rPr lang="en-US" dirty="0" smtClean="0">
                <a:latin typeface="Comic Sans MS" panose="030F0702030302020204" pitchFamily="66" charset="0"/>
              </a:rPr>
              <a:t>in dry cows (Cause severe tissue irritation and subsequent fibrosis) and if infused. Cows fail to lactate after parturition (due to teat and udder tissue damage).</a:t>
            </a:r>
          </a:p>
          <a:p>
            <a:pPr lvl="0" algn="just"/>
            <a:endParaRPr lang="en-US" dirty="0" smtClean="0">
              <a:latin typeface="Comic Sans MS" panose="030F0702030302020204" pitchFamily="66" charset="0"/>
            </a:endParaRPr>
          </a:p>
          <a:p>
            <a:pPr lvl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lvl="0" algn="just"/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Intraarticular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injection of tetracyclines are contraindicated </a:t>
            </a:r>
            <a:r>
              <a:rPr lang="en-US" dirty="0" smtClean="0">
                <a:latin typeface="Comic Sans MS" panose="030F0702030302020204" pitchFamily="66" charset="0"/>
              </a:rPr>
              <a:t>(cause severe irritation and inflammation).</a:t>
            </a:r>
            <a:endParaRPr lang="en-IN" dirty="0" smtClean="0">
              <a:latin typeface="Comic Sans MS" panose="030F0702030302020204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900"/>
            <a:ext cx="10515600" cy="4818063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If administered by rapid IV injection, </a:t>
            </a:r>
            <a:r>
              <a:rPr lang="en-US" dirty="0">
                <a:latin typeface="Comic Sans MS" panose="030F0702030302020204" pitchFamily="66" charset="0"/>
              </a:rPr>
              <a:t>hypotension and acute collapse may occur in cattle and horses due to chelation of blood Ca</a:t>
            </a:r>
            <a:r>
              <a:rPr lang="en-US" baseline="30000" dirty="0">
                <a:latin typeface="Comic Sans MS" panose="030F0702030302020204" pitchFamily="66" charset="0"/>
              </a:rPr>
              <a:t>++</a:t>
            </a:r>
            <a:r>
              <a:rPr lang="en-US" dirty="0">
                <a:latin typeface="Comic Sans MS" panose="030F0702030302020204" pitchFamily="66" charset="0"/>
              </a:rPr>
              <a:t> and this can be avoided by slow infusion of the drug or pretreatment with IV calcium gluconate.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lvl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lvl="0" algn="just"/>
            <a:r>
              <a:rPr lang="en-US" dirty="0">
                <a:latin typeface="Comic Sans MS" panose="030F0702030302020204" pitchFamily="66" charset="0"/>
              </a:rPr>
              <a:t>Tetracyclines in high doses produce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hepatotoxicity </a:t>
            </a:r>
            <a:r>
              <a:rPr lang="en-US" dirty="0">
                <a:latin typeface="Comic Sans MS" panose="030F0702030302020204" pitchFamily="66" charset="0"/>
              </a:rPr>
              <a:t>particularly in pregnant animals or those having renal abnormality.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lvl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lvl="0" algn="just"/>
            <a:r>
              <a:rPr lang="en-US" dirty="0">
                <a:latin typeface="Comic Sans MS" panose="030F0702030302020204" pitchFamily="66" charset="0"/>
              </a:rPr>
              <a:t>All tetracyclines in high doses are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potentially nephrotoxic </a:t>
            </a:r>
            <a:r>
              <a:rPr lang="en-US" dirty="0">
                <a:latin typeface="Comic Sans MS" panose="030F0702030302020204" pitchFamily="66" charset="0"/>
              </a:rPr>
              <a:t>(due to decrease in host protein synthesis and anti-anabolic effect) except doxycycline and are contraindicated in renal insufficiency. </a:t>
            </a:r>
            <a:endParaRPr lang="en-IN" dirty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81470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Phototoxic dermatitis </a:t>
            </a:r>
            <a:r>
              <a:rPr lang="en-US" dirty="0" smtClean="0">
                <a:latin typeface="Comic Sans MS" panose="030F0702030302020204" pitchFamily="66" charset="0"/>
              </a:rPr>
              <a:t>is most common with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demeclocycline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doxycycline</a:t>
            </a:r>
            <a:r>
              <a:rPr lang="en-US" dirty="0" smtClean="0">
                <a:latin typeface="Comic Sans MS" panose="030F0702030302020204" pitchFamily="66" charset="0"/>
              </a:rPr>
              <a:t> in man which is rare in animals. </a:t>
            </a:r>
          </a:p>
          <a:p>
            <a:pPr lvl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lvl="0"/>
            <a:r>
              <a:rPr lang="en-US" dirty="0" smtClean="0">
                <a:latin typeface="Comic Sans MS" panose="030F0702030302020204" pitchFamily="66" charset="0"/>
              </a:rPr>
              <a:t>Hypersensitivity is rare.</a:t>
            </a:r>
            <a:endParaRPr lang="en-IN" dirty="0" smtClean="0">
              <a:latin typeface="Comic Sans MS" panose="030F0702030302020204" pitchFamily="66" charset="0"/>
            </a:endParaRPr>
          </a:p>
          <a:p>
            <a:pPr lvl="0"/>
            <a:r>
              <a:rPr lang="en-US" dirty="0" smtClean="0">
                <a:latin typeface="Comic Sans MS" panose="030F0702030302020204" pitchFamily="66" charset="0"/>
              </a:rPr>
              <a:t>In human ingestion of outdated tetracyclines produces a syndrome characterized by aminoaciduria, </a:t>
            </a:r>
            <a:r>
              <a:rPr lang="en-US" dirty="0" err="1" smtClean="0">
                <a:latin typeface="Comic Sans MS" panose="030F0702030302020204" pitchFamily="66" charset="0"/>
              </a:rPr>
              <a:t>glycosuria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polyuria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latin typeface="Comic Sans MS" panose="030F0702030302020204" pitchFamily="66" charset="0"/>
              </a:rPr>
              <a:t>polydypsia</a:t>
            </a:r>
            <a:r>
              <a:rPr lang="en-US" dirty="0" smtClean="0">
                <a:latin typeface="Comic Sans MS" panose="030F0702030302020204" pitchFamily="66" charset="0"/>
              </a:rPr>
              <a:t> due to proximal convoluted tubular damage </a:t>
            </a:r>
            <a:r>
              <a:rPr lang="en-US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US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Fanconi</a:t>
            </a:r>
            <a:r>
              <a:rPr lang="en-US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syndrome).</a:t>
            </a:r>
          </a:p>
          <a:p>
            <a:pPr lvl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en-IN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Demeclocycline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induces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diuresis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(ADH antagonism). 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Precautions</a:t>
            </a:r>
            <a:endParaRPr lang="en-IN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Contraindicated </a:t>
            </a:r>
            <a:r>
              <a:rPr lang="en-US" dirty="0">
                <a:latin typeface="Comic Sans MS" panose="030F0702030302020204" pitchFamily="66" charset="0"/>
              </a:rPr>
              <a:t>in 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Pregnant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Lactating </a:t>
            </a:r>
            <a:r>
              <a:rPr lang="en-US" dirty="0">
                <a:latin typeface="Comic Sans MS" panose="030F0702030302020204" pitchFamily="66" charset="0"/>
              </a:rPr>
              <a:t>and 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Young </a:t>
            </a:r>
            <a:r>
              <a:rPr lang="en-US" dirty="0">
                <a:latin typeface="Comic Sans MS" panose="030F0702030302020204" pitchFamily="66" charset="0"/>
              </a:rPr>
              <a:t>animals. 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Must </a:t>
            </a:r>
            <a:r>
              <a:rPr lang="en-US" dirty="0">
                <a:latin typeface="Comic Sans MS" panose="030F0702030302020204" pitchFamily="66" charset="0"/>
              </a:rPr>
              <a:t>be cautiously used in animals with renal and hepatic dysfunctions.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Injectable 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tetracyclines should never be mixed with penicillin (precipitation inactivation occurs). </a:t>
            </a:r>
            <a:endParaRPr lang="en-IN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838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927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Group </a:t>
            </a:r>
            <a:r>
              <a:rPr lang="en-US" dirty="0">
                <a:latin typeface="Comic Sans MS" pitchFamily="66" charset="0"/>
              </a:rPr>
              <a:t>of 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natural and semisynthetic </a:t>
            </a:r>
            <a:r>
              <a:rPr lang="en-US" dirty="0">
                <a:latin typeface="Comic Sans MS" pitchFamily="66" charset="0"/>
              </a:rPr>
              <a:t>antibiotics having nucleus of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four partially unsaturated 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cyclohexane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rings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All </a:t>
            </a:r>
            <a:r>
              <a:rPr lang="en-US" dirty="0">
                <a:latin typeface="Comic Sans MS" pitchFamily="66" charset="0"/>
              </a:rPr>
              <a:t>are obtained from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soil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actinomycetes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and have nearly similar antimicrobial activity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All are </a:t>
            </a:r>
            <a:r>
              <a:rPr lang="en-US" dirty="0">
                <a:solidFill>
                  <a:srgbClr val="FFC000"/>
                </a:solidFill>
                <a:latin typeface="Comic Sans MS" pitchFamily="66" charset="0"/>
              </a:rPr>
              <a:t>crystalline yellow powder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Slightly water soluble but their hydrochloride salts are more soluble and are used (except </a:t>
            </a:r>
            <a:r>
              <a:rPr lang="en-US" dirty="0" err="1" smtClean="0">
                <a:latin typeface="Comic Sans MS" pitchFamily="66" charset="0"/>
              </a:rPr>
              <a:t>doxycycline</a:t>
            </a:r>
            <a:r>
              <a:rPr lang="en-US" dirty="0" smtClean="0">
                <a:latin typeface="Comic Sans MS" pitchFamily="66" charset="0"/>
              </a:rPr>
              <a:t>).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It contrasted from penicillin G and streptomycin in being orally active and broad spectrum antibiotic.</a:t>
            </a:r>
            <a:endParaRPr lang="en-IN" dirty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05981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Summary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Tetracycline antibiotics were produced by systemic screening of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soil microorganisms.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They characteristically </a:t>
            </a:r>
            <a:r>
              <a:rPr lang="en-IN" dirty="0" smtClean="0">
                <a:solidFill>
                  <a:srgbClr val="FFC000"/>
                </a:solidFill>
                <a:latin typeface="Comic Sans MS" pitchFamily="66" charset="0"/>
              </a:rPr>
              <a:t>fluoresce</a:t>
            </a:r>
            <a:r>
              <a:rPr lang="en-IN" dirty="0" smtClean="0">
                <a:latin typeface="Comic Sans MS" pitchFamily="66" charset="0"/>
              </a:rPr>
              <a:t> when exposed to ultraviolet light.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 err="1" smtClean="0">
                <a:latin typeface="Comic Sans MS" pitchFamily="66" charset="0"/>
              </a:rPr>
              <a:t>tetracyclines</a:t>
            </a:r>
            <a:r>
              <a:rPr lang="en-US" dirty="0" smtClean="0">
                <a:latin typeface="Comic Sans MS" pitchFamily="66" charset="0"/>
              </a:rPr>
              <a:t> are primarily </a:t>
            </a:r>
            <a:r>
              <a:rPr lang="en-US" dirty="0" err="1" smtClean="0">
                <a:latin typeface="Comic Sans MS" pitchFamily="66" charset="0"/>
              </a:rPr>
              <a:t>bacteriostatic</a:t>
            </a:r>
            <a:r>
              <a:rPr lang="en-US" dirty="0" smtClean="0">
                <a:latin typeface="Comic Sans MS" pitchFamily="66" charset="0"/>
              </a:rPr>
              <a:t>; inhibit protein synthesis by    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binding to 30S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ribosomes</a:t>
            </a:r>
            <a:r>
              <a:rPr lang="en-US" dirty="0" smtClean="0">
                <a:latin typeface="Comic Sans MS" pitchFamily="66" charset="0"/>
              </a:rPr>
              <a:t> in susceptible organism.</a:t>
            </a:r>
          </a:p>
          <a:p>
            <a:pPr lvl="0" algn="just"/>
            <a:r>
              <a:rPr lang="en-US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US" u="sng" smtClean="0">
                <a:solidFill>
                  <a:srgbClr val="FFC000"/>
                </a:solidFill>
                <a:latin typeface="Comic Sans MS" panose="030F0702030302020204" pitchFamily="66" charset="0"/>
              </a:rPr>
              <a:t>ellowish</a:t>
            </a:r>
            <a:r>
              <a:rPr lang="en-US" u="sng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and later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brownish</a:t>
            </a:r>
            <a:r>
              <a:rPr lang="en-US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discoloration of teeth and suppress bone growth.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endParaRPr lang="en-IN" dirty="0" smtClean="0">
              <a:latin typeface="Comic Sans MS" pitchFamily="66" charset="0"/>
            </a:endParaRPr>
          </a:p>
          <a:p>
            <a:endParaRPr lang="en-IN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IN" dirty="0"/>
          </a:p>
        </p:txBody>
      </p:sp>
      <p:pic>
        <p:nvPicPr>
          <p:cNvPr id="1026" name="Picture 2" descr="Veterinary antimicrobial resistance and antimicrobial u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614" y="2048608"/>
            <a:ext cx="6409593" cy="394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23193" y="465992"/>
            <a:ext cx="10430607" cy="12916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</a:t>
            </a:r>
            <a:endParaRPr lang="en-IN" sz="8000" dirty="0"/>
          </a:p>
        </p:txBody>
      </p:sp>
      <p:pic>
        <p:nvPicPr>
          <p:cNvPr id="6" name="Picture 2" descr="https://pbsanimalhealth-prod-weblinc.netdna-ssl.com/product_images/duramycin-72-200-injectable-antibiotic-cattle-swine/G/5b4df9d781fddf7d2fd98b25/zoom.jpg?c=15828336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00" y="2048608"/>
            <a:ext cx="4351338" cy="401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1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475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Comic Sans MS" pitchFamily="66" charset="0"/>
              </a:rPr>
              <a:t>History</a:t>
            </a:r>
            <a:endParaRPr lang="en-IN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>
                <a:latin typeface="Comic Sans MS" pitchFamily="66" charset="0"/>
              </a:rPr>
              <a:t>Tetracycline antibiotics were produced by </a:t>
            </a:r>
            <a:r>
              <a:rPr lang="en-IN" dirty="0" smtClean="0">
                <a:latin typeface="Comic Sans MS" pitchFamily="66" charset="0"/>
              </a:rPr>
              <a:t>systemic screening of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soil </a:t>
            </a:r>
            <a:r>
              <a:rPr lang="en-IN" dirty="0">
                <a:solidFill>
                  <a:srgbClr val="00B050"/>
                </a:solidFill>
                <a:latin typeface="Comic Sans MS" pitchFamily="66" charset="0"/>
              </a:rPr>
              <a:t>microorganisms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IN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The </a:t>
            </a: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first member of the group was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chlortetracycline.</a:t>
            </a:r>
          </a:p>
          <a:p>
            <a:pPr algn="just">
              <a:buNone/>
            </a:pPr>
            <a:endParaRPr lang="en-IN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D</a:t>
            </a:r>
            <a:r>
              <a:rPr lang="en-IN" dirty="0" smtClean="0">
                <a:latin typeface="Comic Sans MS" pitchFamily="66" charset="0"/>
              </a:rPr>
              <a:t>erived </a:t>
            </a:r>
            <a:r>
              <a:rPr lang="en-IN" dirty="0">
                <a:latin typeface="Comic Sans MS" pitchFamily="66" charset="0"/>
              </a:rPr>
              <a:t>from </a:t>
            </a:r>
            <a:r>
              <a:rPr lang="en-IN" dirty="0" smtClean="0">
                <a:latin typeface="Comic Sans MS" pitchFamily="66" charset="0"/>
              </a:rPr>
              <a:t>soil </a:t>
            </a:r>
            <a:r>
              <a:rPr lang="en-IN" dirty="0" err="1" smtClean="0">
                <a:latin typeface="Comic Sans MS" pitchFamily="66" charset="0"/>
              </a:rPr>
              <a:t>actinomycetes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i="1" u="sng" dirty="0">
                <a:latin typeface="Comic Sans MS" pitchFamily="66" charset="0"/>
              </a:rPr>
              <a:t>Streptomyces </a:t>
            </a:r>
            <a:r>
              <a:rPr lang="en-IN" i="1" u="sng" dirty="0" err="1">
                <a:latin typeface="Comic Sans MS" pitchFamily="66" charset="0"/>
              </a:rPr>
              <a:t>aureofaciens</a:t>
            </a:r>
            <a:r>
              <a:rPr lang="en-IN" i="1" u="sng" dirty="0">
                <a:latin typeface="Comic Sans MS" pitchFamily="66" charset="0"/>
              </a:rPr>
              <a:t> </a:t>
            </a:r>
            <a:r>
              <a:rPr lang="en-IN" i="1" u="sng" dirty="0" smtClean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introduced </a:t>
            </a:r>
            <a:r>
              <a:rPr lang="en-IN" dirty="0">
                <a:latin typeface="Comic Sans MS" pitchFamily="66" charset="0"/>
              </a:rPr>
              <a:t>in </a:t>
            </a:r>
            <a:r>
              <a:rPr lang="en-IN" dirty="0" smtClean="0">
                <a:latin typeface="Comic Sans MS" pitchFamily="66" charset="0"/>
              </a:rPr>
              <a:t>1948 under the name </a:t>
            </a:r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aureomycin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(because  of the </a:t>
            </a:r>
            <a:r>
              <a:rPr lang="en-IN" dirty="0" smtClean="0">
                <a:solidFill>
                  <a:srgbClr val="FFC000"/>
                </a:solidFill>
                <a:latin typeface="Comic Sans MS" pitchFamily="66" charset="0"/>
              </a:rPr>
              <a:t>golden colour of </a:t>
            </a:r>
            <a:r>
              <a:rPr lang="en-IN" i="1" dirty="0" smtClean="0">
                <a:solidFill>
                  <a:srgbClr val="FFC000"/>
                </a:solidFill>
                <a:latin typeface="Comic Sans MS" pitchFamily="66" charset="0"/>
              </a:rPr>
              <a:t>S. </a:t>
            </a:r>
            <a:r>
              <a:rPr lang="en-IN" i="1" dirty="0" err="1" smtClean="0">
                <a:solidFill>
                  <a:srgbClr val="FFC000"/>
                </a:solidFill>
                <a:latin typeface="Comic Sans MS" pitchFamily="66" charset="0"/>
              </a:rPr>
              <a:t>Aureofacience</a:t>
            </a:r>
            <a:r>
              <a:rPr lang="en-IN" i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FFC000"/>
                </a:solidFill>
                <a:latin typeface="Comic Sans MS" pitchFamily="66" charset="0"/>
              </a:rPr>
              <a:t>colonies producing it).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This </a:t>
            </a:r>
            <a:r>
              <a:rPr lang="en-IN" dirty="0">
                <a:latin typeface="Comic Sans MS" pitchFamily="66" charset="0"/>
              </a:rPr>
              <a:t>was followed by </a:t>
            </a:r>
            <a:r>
              <a:rPr lang="en-IN" dirty="0" err="1">
                <a:latin typeface="Comic Sans MS" pitchFamily="66" charset="0"/>
              </a:rPr>
              <a:t>oxytetracycline</a:t>
            </a:r>
            <a:r>
              <a:rPr lang="en-IN" dirty="0">
                <a:latin typeface="Comic Sans MS" pitchFamily="66" charset="0"/>
              </a:rPr>
              <a:t>. </a:t>
            </a:r>
            <a:endParaRPr lang="en-IN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34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792663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>
                <a:latin typeface="Comic Sans MS" pitchFamily="66" charset="0"/>
              </a:rPr>
              <a:t>Removal of chlorine atom from chlortetracycline produced       </a:t>
            </a:r>
            <a:r>
              <a:rPr lang="en-IN" dirty="0" err="1" smtClean="0">
                <a:latin typeface="Comic Sans MS" pitchFamily="66" charset="0"/>
              </a:rPr>
              <a:t>semisynthetic</a:t>
            </a:r>
            <a:r>
              <a:rPr lang="en-IN" dirty="0" smtClean="0">
                <a:latin typeface="Comic Sans MS" pitchFamily="66" charset="0"/>
              </a:rPr>
              <a:t> tetracycline introduced in 1952.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IN" dirty="0" smtClean="0">
                <a:latin typeface="Comic Sans MS" pitchFamily="66" charset="0"/>
              </a:rPr>
              <a:t> Further discovery led to other semi-synthetic tetracycline's like 	</a:t>
            </a:r>
          </a:p>
          <a:p>
            <a:pPr>
              <a:buNone/>
            </a:pP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			</a:t>
            </a:r>
            <a:r>
              <a:rPr lang="en-IN" dirty="0" err="1" smtClean="0">
                <a:solidFill>
                  <a:srgbClr val="7030A0"/>
                </a:solidFill>
                <a:latin typeface="Comic Sans MS" pitchFamily="66" charset="0"/>
              </a:rPr>
              <a:t>Methacycline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, </a:t>
            </a:r>
          </a:p>
          <a:p>
            <a:pPr>
              <a:buNone/>
            </a:pP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			</a:t>
            </a:r>
            <a:r>
              <a:rPr lang="en-IN" dirty="0" err="1" smtClean="0">
                <a:solidFill>
                  <a:srgbClr val="7030A0"/>
                </a:solidFill>
                <a:latin typeface="Comic Sans MS" pitchFamily="66" charset="0"/>
              </a:rPr>
              <a:t>Doxycycline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, and </a:t>
            </a:r>
          </a:p>
          <a:p>
            <a:pPr>
              <a:buNone/>
            </a:pP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			</a:t>
            </a:r>
            <a:r>
              <a:rPr lang="en-IN" dirty="0" err="1" smtClean="0">
                <a:solidFill>
                  <a:srgbClr val="7030A0"/>
                </a:solidFill>
                <a:latin typeface="Comic Sans MS" pitchFamily="66" charset="0"/>
              </a:rPr>
              <a:t>Rolitetracycline</a:t>
            </a:r>
            <a:r>
              <a:rPr lang="en-IN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IN" dirty="0" err="1" smtClean="0">
                <a:latin typeface="Comic Sans MS" pitchFamily="66" charset="0"/>
              </a:rPr>
              <a:t>Doxycycline</a:t>
            </a:r>
            <a:r>
              <a:rPr lang="en-IN" dirty="0" smtClean="0">
                <a:latin typeface="Comic Sans MS" pitchFamily="66" charset="0"/>
              </a:rPr>
              <a:t> and </a:t>
            </a:r>
            <a:r>
              <a:rPr lang="en-IN" dirty="0" err="1" smtClean="0">
                <a:latin typeface="Comic Sans MS" pitchFamily="66" charset="0"/>
              </a:rPr>
              <a:t>minocycline</a:t>
            </a:r>
            <a:r>
              <a:rPr lang="en-IN" dirty="0" smtClean="0">
                <a:latin typeface="Comic Sans MS" pitchFamily="66" charset="0"/>
              </a:rPr>
              <a:t> are newer tetracyclines with </a:t>
            </a:r>
          </a:p>
          <a:p>
            <a:pPr>
              <a:buNone/>
            </a:pP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	high lipid solubility and longer duration of action.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Chemistry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820400" cy="4597400"/>
          </a:xfrm>
        </p:spPr>
        <p:txBody>
          <a:bodyPr>
            <a:normAutofit/>
          </a:bodyPr>
          <a:lstStyle/>
          <a:p>
            <a:pPr algn="just"/>
            <a:r>
              <a:rPr lang="en-IN" dirty="0">
                <a:latin typeface="Comic Sans MS" pitchFamily="66" charset="0"/>
              </a:rPr>
              <a:t>Tetracyclines are close congeners of polycyclic </a:t>
            </a: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err="1" smtClean="0">
                <a:latin typeface="Comic Sans MS" pitchFamily="66" charset="0"/>
              </a:rPr>
              <a:t>naphthacenecarboxamide</a:t>
            </a:r>
            <a:r>
              <a:rPr lang="en-IN" dirty="0">
                <a:latin typeface="Comic Sans MS" pitchFamily="66" charset="0"/>
              </a:rPr>
              <a:t>. </a:t>
            </a: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They </a:t>
            </a:r>
            <a:r>
              <a:rPr lang="en-IN" dirty="0">
                <a:latin typeface="Comic Sans MS" pitchFamily="66" charset="0"/>
              </a:rPr>
              <a:t>are a family of </a:t>
            </a: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four ringed amphoteric </a:t>
            </a:r>
            <a:r>
              <a:rPr lang="en-IN" dirty="0">
                <a:latin typeface="Comic Sans MS" pitchFamily="66" charset="0"/>
              </a:rPr>
              <a:t>compounds that differ by specific substitutions at different points on the </a:t>
            </a:r>
            <a:r>
              <a:rPr lang="en-IN" dirty="0" smtClean="0">
                <a:latin typeface="Comic Sans MS" pitchFamily="66" charset="0"/>
              </a:rPr>
              <a:t>rings.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As </a:t>
            </a:r>
            <a:r>
              <a:rPr lang="en-IN" dirty="0">
                <a:latin typeface="Comic Sans MS" pitchFamily="66" charset="0"/>
              </a:rPr>
              <a:t>a group, </a:t>
            </a:r>
            <a:r>
              <a:rPr lang="en-IN" dirty="0" smtClean="0">
                <a:latin typeface="Comic Sans MS" pitchFamily="66" charset="0"/>
              </a:rPr>
              <a:t>tetracyclines </a:t>
            </a:r>
            <a:r>
              <a:rPr lang="en-IN" dirty="0">
                <a:latin typeface="Comic Sans MS" pitchFamily="66" charset="0"/>
              </a:rPr>
              <a:t>are </a:t>
            </a:r>
            <a:r>
              <a:rPr lang="en-IN" u="sng" dirty="0">
                <a:solidFill>
                  <a:srgbClr val="7030A0"/>
                </a:solidFill>
                <a:latin typeface="Comic Sans MS" pitchFamily="66" charset="0"/>
              </a:rPr>
              <a:t>acidic and hygroscopic compounds</a:t>
            </a:r>
            <a:r>
              <a:rPr lang="en-IN" dirty="0">
                <a:latin typeface="Comic Sans MS" pitchFamily="66" charset="0"/>
              </a:rPr>
              <a:t>, which in aqueous solution form salts with both acids and bases. </a:t>
            </a:r>
            <a:endParaRPr lang="en-IN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079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latin typeface="Comic Sans MS" pitchFamily="66" charset="0"/>
              </a:rPr>
              <a:t>They characteristically </a:t>
            </a:r>
            <a:r>
              <a:rPr lang="en-IN" dirty="0" smtClean="0">
                <a:solidFill>
                  <a:srgbClr val="FFC000"/>
                </a:solidFill>
                <a:latin typeface="Comic Sans MS" pitchFamily="66" charset="0"/>
              </a:rPr>
              <a:t>fluoresce</a:t>
            </a:r>
            <a:r>
              <a:rPr lang="en-IN" dirty="0" smtClean="0">
                <a:latin typeface="Comic Sans MS" pitchFamily="66" charset="0"/>
              </a:rPr>
              <a:t> when exposed to ultraviolet light.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Hydrochloride salts of </a:t>
            </a:r>
            <a:r>
              <a:rPr lang="en-IN" dirty="0" err="1" smtClean="0">
                <a:solidFill>
                  <a:srgbClr val="92D050"/>
                </a:solidFill>
                <a:latin typeface="Comic Sans MS" pitchFamily="66" charset="0"/>
              </a:rPr>
              <a:t>tetracyclines</a:t>
            </a:r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 are mostly used in clinics</a:t>
            </a:r>
            <a:r>
              <a:rPr lang="en-IN" dirty="0" smtClean="0">
                <a:latin typeface="Comic Sans MS" pitchFamily="66" charset="0"/>
              </a:rPr>
              <a:t>, except for </a:t>
            </a:r>
            <a:r>
              <a:rPr lang="en-IN" dirty="0" err="1" smtClean="0">
                <a:latin typeface="Comic Sans MS" pitchFamily="66" charset="0"/>
              </a:rPr>
              <a:t>doxycycline</a:t>
            </a:r>
            <a:r>
              <a:rPr lang="en-IN" dirty="0" smtClean="0">
                <a:latin typeface="Comic Sans MS" pitchFamily="66" charset="0"/>
              </a:rPr>
              <a:t> that is marketed as </a:t>
            </a:r>
            <a:r>
              <a:rPr lang="en-IN" dirty="0" err="1" smtClean="0">
                <a:latin typeface="Comic Sans MS" pitchFamily="66" charset="0"/>
              </a:rPr>
              <a:t>hyclate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err="1" smtClean="0">
                <a:latin typeface="Comic Sans MS" pitchFamily="66" charset="0"/>
              </a:rPr>
              <a:t>Tetracyclines</a:t>
            </a:r>
            <a:r>
              <a:rPr lang="en-IN" dirty="0" smtClean="0">
                <a:latin typeface="Comic Sans MS" pitchFamily="66" charset="0"/>
              </a:rPr>
              <a:t> form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insoluble </a:t>
            </a:r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chelate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with divalent and trivalent </a:t>
            </a:r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cations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like Ca++, Mg++, and Al+++.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5537200" y="1803400"/>
            <a:ext cx="215900" cy="1905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1300"/>
            <a:ext cx="10515600" cy="48387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Tetracyclines </a:t>
            </a:r>
            <a:r>
              <a:rPr lang="en-IN" dirty="0">
                <a:solidFill>
                  <a:srgbClr val="7030A0"/>
                </a:solidFill>
                <a:latin typeface="Comic Sans MS" pitchFamily="66" charset="0"/>
              </a:rPr>
              <a:t>are </a:t>
            </a:r>
            <a:r>
              <a:rPr lang="en-IN" u="sng" dirty="0">
                <a:solidFill>
                  <a:srgbClr val="7030A0"/>
                </a:solidFill>
                <a:latin typeface="Comic Sans MS" pitchFamily="66" charset="0"/>
              </a:rPr>
              <a:t>stable as powders </a:t>
            </a:r>
            <a:r>
              <a:rPr lang="en-IN" dirty="0">
                <a:latin typeface="Comic Sans MS" pitchFamily="66" charset="0"/>
              </a:rPr>
              <a:t>but their aqueous solutions are not stable. </a:t>
            </a: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Therefore </a:t>
            </a:r>
            <a:r>
              <a:rPr lang="en-IN" dirty="0">
                <a:latin typeface="Comic Sans MS" pitchFamily="66" charset="0"/>
              </a:rPr>
              <a:t>for parenteral injection, they are formulated </a:t>
            </a:r>
            <a:r>
              <a:rPr lang="en-IN" dirty="0" smtClean="0">
                <a:latin typeface="Comic Sans MS" pitchFamily="66" charset="0"/>
              </a:rPr>
              <a:t>in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propylene </a:t>
            </a:r>
            <a:r>
              <a:rPr lang="en-IN" dirty="0">
                <a:solidFill>
                  <a:srgbClr val="00B050"/>
                </a:solidFill>
                <a:latin typeface="Comic Sans MS" pitchFamily="66" charset="0"/>
              </a:rPr>
              <a:t>glycol or polyvinyl </a:t>
            </a:r>
            <a:r>
              <a:rPr lang="en-IN" dirty="0" err="1">
                <a:solidFill>
                  <a:srgbClr val="00B050"/>
                </a:solidFill>
                <a:latin typeface="Comic Sans MS" pitchFamily="66" charset="0"/>
              </a:rPr>
              <a:t>pyrrolidine</a:t>
            </a:r>
            <a:r>
              <a:rPr lang="en-IN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and stabilizers </a:t>
            </a:r>
            <a:r>
              <a:rPr lang="en-IN" dirty="0">
                <a:solidFill>
                  <a:srgbClr val="00B050"/>
                </a:solidFill>
                <a:latin typeface="Comic Sans MS" pitchFamily="66" charset="0"/>
              </a:rPr>
              <a:t>are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added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to increase stability and prolong elimination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half-life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IN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>
                <a:latin typeface="Comic Sans MS" pitchFamily="66" charset="0"/>
              </a:rPr>
              <a:t>Physical and chemical properties of tetracyclines permit them to be </a:t>
            </a:r>
            <a:r>
              <a:rPr lang="en-IN" dirty="0" smtClean="0">
                <a:latin typeface="Comic Sans MS" pitchFamily="66" charset="0"/>
              </a:rPr>
              <a:t>formulated as </a:t>
            </a:r>
            <a:r>
              <a:rPr lang="en-IN" dirty="0">
                <a:latin typeface="Comic Sans MS" pitchFamily="66" charset="0"/>
              </a:rPr>
              <a:t>injections, boluses, capsules, powders, feed additives, and ointments for veterinary </a:t>
            </a:r>
            <a:r>
              <a:rPr lang="en-IN" dirty="0" smtClean="0">
                <a:latin typeface="Comic Sans MS" pitchFamily="66" charset="0"/>
              </a:rPr>
              <a:t>use.</a:t>
            </a:r>
            <a:endParaRPr lang="en-IN" dirty="0">
              <a:latin typeface="Comic Sans MS" pitchFamily="66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4165600" y="1803400"/>
            <a:ext cx="419100" cy="254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67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Classification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524000"/>
            <a:ext cx="11188700" cy="4652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Based on sources</a:t>
            </a:r>
            <a:endParaRPr lang="en-IN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lvl="0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Natural: </a:t>
            </a:r>
          </a:p>
          <a:p>
            <a:pPr lvl="0">
              <a:buNone/>
            </a:pPr>
            <a:r>
              <a:rPr lang="en-US" dirty="0" smtClean="0">
                <a:latin typeface="Comic Sans MS" pitchFamily="66" charset="0"/>
              </a:rPr>
              <a:t>			Chlortetracycline </a:t>
            </a:r>
            <a:r>
              <a:rPr lang="en-US" i="1" dirty="0" smtClean="0">
                <a:latin typeface="Comic Sans MS" pitchFamily="66" charset="0"/>
              </a:rPr>
              <a:t>(</a:t>
            </a:r>
            <a:r>
              <a:rPr lang="en-US" i="1" dirty="0" err="1" smtClean="0">
                <a:latin typeface="Comic Sans MS" pitchFamily="66" charset="0"/>
              </a:rPr>
              <a:t>streptomyces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i="1" dirty="0" err="1" smtClean="0">
                <a:latin typeface="Comic Sans MS" pitchFamily="66" charset="0"/>
              </a:rPr>
              <a:t>aureofaciens</a:t>
            </a:r>
            <a:r>
              <a:rPr lang="en-US" dirty="0" smtClean="0">
                <a:latin typeface="Comic Sans MS" pitchFamily="66" charset="0"/>
              </a:rPr>
              <a:t>), </a:t>
            </a:r>
          </a:p>
          <a:p>
            <a:pPr lvl="0">
              <a:buNone/>
            </a:pPr>
            <a:r>
              <a:rPr lang="en-US" dirty="0" smtClean="0">
                <a:latin typeface="Comic Sans MS" pitchFamily="66" charset="0"/>
              </a:rPr>
              <a:t>			</a:t>
            </a:r>
            <a:r>
              <a:rPr lang="en-US" dirty="0" err="1" smtClean="0">
                <a:latin typeface="Comic Sans MS" pitchFamily="66" charset="0"/>
              </a:rPr>
              <a:t>Oxytetracycline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i="1" dirty="0" smtClean="0">
                <a:latin typeface="Comic Sans MS" pitchFamily="66" charset="0"/>
              </a:rPr>
              <a:t>S. </a:t>
            </a:r>
            <a:r>
              <a:rPr lang="en-US" i="1" dirty="0" err="1" smtClean="0">
                <a:latin typeface="Comic Sans MS" pitchFamily="66" charset="0"/>
              </a:rPr>
              <a:t>rimosus</a:t>
            </a:r>
            <a:r>
              <a:rPr lang="en-US" dirty="0" smtClean="0">
                <a:latin typeface="Comic Sans MS" pitchFamily="66" charset="0"/>
              </a:rPr>
              <a:t>), </a:t>
            </a:r>
          </a:p>
          <a:p>
            <a:pPr lvl="0">
              <a:buNone/>
            </a:pPr>
            <a:r>
              <a:rPr lang="en-US" dirty="0" smtClean="0">
                <a:latin typeface="Comic Sans MS" pitchFamily="66" charset="0"/>
              </a:rPr>
              <a:t>			</a:t>
            </a:r>
            <a:r>
              <a:rPr lang="en-US" dirty="0" err="1" smtClean="0">
                <a:latin typeface="Comic Sans MS" pitchFamily="66" charset="0"/>
              </a:rPr>
              <a:t>Demethylchlortetracycline</a:t>
            </a:r>
            <a:r>
              <a:rPr lang="en-US" dirty="0" smtClean="0">
                <a:latin typeface="Comic Sans MS" pitchFamily="66" charset="0"/>
              </a:rPr>
              <a:t>/</a:t>
            </a:r>
            <a:r>
              <a:rPr lang="en-US" dirty="0" err="1" smtClean="0">
                <a:latin typeface="Comic Sans MS" pitchFamily="66" charset="0"/>
              </a:rPr>
              <a:t>demeclocycline</a:t>
            </a: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dirty="0" smtClean="0">
                <a:latin typeface="Comic Sans MS" pitchFamily="66" charset="0"/>
              </a:rPr>
              <a:t>			 (a mutant strain of  </a:t>
            </a:r>
            <a:r>
              <a:rPr lang="en-US" i="1" dirty="0" smtClean="0">
                <a:latin typeface="Comic Sans MS" pitchFamily="66" charset="0"/>
              </a:rPr>
              <a:t>S. </a:t>
            </a:r>
            <a:r>
              <a:rPr lang="en-US" i="1" dirty="0" err="1" smtClean="0">
                <a:latin typeface="Comic Sans MS" pitchFamily="66" charset="0"/>
              </a:rPr>
              <a:t>aureofaciens</a:t>
            </a:r>
            <a:r>
              <a:rPr lang="en-US" dirty="0" smtClean="0">
                <a:latin typeface="Comic Sans MS" pitchFamily="66" charset="0"/>
              </a:rPr>
              <a:t>).</a:t>
            </a:r>
          </a:p>
          <a:p>
            <a:pPr lvl="0">
              <a:buNone/>
            </a:pPr>
            <a:endParaRPr lang="en-IN" dirty="0" smtClean="0">
              <a:latin typeface="Comic Sans MS" pitchFamily="66" charset="0"/>
            </a:endParaRPr>
          </a:p>
          <a:p>
            <a:pPr lvl="0"/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Semisynthetic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: </a:t>
            </a:r>
            <a:r>
              <a:rPr lang="en-US" dirty="0" smtClean="0">
                <a:latin typeface="Comic Sans MS" pitchFamily="66" charset="0"/>
              </a:rPr>
              <a:t>Tetracycline, </a:t>
            </a:r>
            <a:r>
              <a:rPr lang="en-US" dirty="0" err="1" smtClean="0">
                <a:latin typeface="Comic Sans MS" pitchFamily="66" charset="0"/>
              </a:rPr>
              <a:t>methacycline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rolitetracycline</a:t>
            </a:r>
            <a:r>
              <a:rPr lang="en-US" dirty="0" smtClean="0">
                <a:latin typeface="Comic Sans MS" pitchFamily="66" charset="0"/>
              </a:rPr>
              <a:t>, 				  </a:t>
            </a:r>
            <a:r>
              <a:rPr lang="en-US" dirty="0" err="1" smtClean="0">
                <a:latin typeface="Comic Sans MS" pitchFamily="66" charset="0"/>
              </a:rPr>
              <a:t>lymecycline</a:t>
            </a:r>
            <a:r>
              <a:rPr lang="en-US" dirty="0" smtClean="0">
                <a:latin typeface="Comic Sans MS" pitchFamily="66" charset="0"/>
              </a:rPr>
              <a:t>, doxycycline  and minocycline.</a:t>
            </a:r>
            <a:endParaRPr lang="en-IN" dirty="0" smtClean="0">
              <a:latin typeface="Comic Sans MS" pitchFamily="66" charset="0"/>
            </a:endParaRP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681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1275</Words>
  <Application>Microsoft Office PowerPoint</Application>
  <PresentationFormat>Widescreen</PresentationFormat>
  <Paragraphs>230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Comic Sans MS</vt:lpstr>
      <vt:lpstr>Courier New</vt:lpstr>
      <vt:lpstr>Office Theme</vt:lpstr>
      <vt:lpstr>Tetracyclines 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(Lecture-14)</vt:lpstr>
      <vt:lpstr>Content of the chapter</vt:lpstr>
      <vt:lpstr>Introduction</vt:lpstr>
      <vt:lpstr>History</vt:lpstr>
      <vt:lpstr>PowerPoint Presentation</vt:lpstr>
      <vt:lpstr>Chemistry</vt:lpstr>
      <vt:lpstr>PowerPoint Presentation</vt:lpstr>
      <vt:lpstr>PowerPoint Presentation</vt:lpstr>
      <vt:lpstr>Classification</vt:lpstr>
      <vt:lpstr>PowerPoint Presentation</vt:lpstr>
      <vt:lpstr>Mechanism of action  </vt:lpstr>
      <vt:lpstr>PowerPoint Presentation</vt:lpstr>
      <vt:lpstr>Antibacterial spectrum</vt:lpstr>
      <vt:lpstr>PowerPoint Presentation</vt:lpstr>
      <vt:lpstr>Pharmacokinetics</vt:lpstr>
      <vt:lpstr>PowerPoint Presentation</vt:lpstr>
      <vt:lpstr>PowerPoint Presentation</vt:lpstr>
      <vt:lpstr>PowerPoint Presentation</vt:lpstr>
      <vt:lpstr>PowerPoint Presentation</vt:lpstr>
      <vt:lpstr>Dosage</vt:lpstr>
      <vt:lpstr>Withdrawal periods</vt:lpstr>
      <vt:lpstr>Clinical uses</vt:lpstr>
      <vt:lpstr>PowerPoint Presentation</vt:lpstr>
      <vt:lpstr>Adverse Reactions and Toxicity </vt:lpstr>
      <vt:lpstr>PowerPoint Presentation</vt:lpstr>
      <vt:lpstr>PowerPoint Presentation</vt:lpstr>
      <vt:lpstr>PowerPoint Presentation</vt:lpstr>
      <vt:lpstr>PowerPoint Presentation</vt:lpstr>
      <vt:lpstr>Precautions</vt:lpstr>
      <vt:lpstr>Summary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Anjana</dc:creator>
  <cp:lastModifiedBy>Dr. Nirbhay Kumar</cp:lastModifiedBy>
  <cp:revision>55</cp:revision>
  <dcterms:created xsi:type="dcterms:W3CDTF">2020-12-09T05:42:00Z</dcterms:created>
  <dcterms:modified xsi:type="dcterms:W3CDTF">2020-12-25T11:08:24Z</dcterms:modified>
</cp:coreProperties>
</file>