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271" r:id="rId3"/>
    <p:sldId id="258" r:id="rId4"/>
    <p:sldId id="279" r:id="rId5"/>
    <p:sldId id="282" r:id="rId6"/>
    <p:sldId id="265" r:id="rId7"/>
    <p:sldId id="276" r:id="rId8"/>
    <p:sldId id="274" r:id="rId9"/>
    <p:sldId id="283" r:id="rId10"/>
    <p:sldId id="275" r:id="rId11"/>
    <p:sldId id="287" r:id="rId12"/>
    <p:sldId id="278" r:id="rId13"/>
    <p:sldId id="277" r:id="rId14"/>
    <p:sldId id="273" r:id="rId15"/>
    <p:sldId id="288" r:id="rId16"/>
    <p:sldId id="262" r:id="rId17"/>
    <p:sldId id="280" r:id="rId18"/>
    <p:sldId id="269" r:id="rId19"/>
    <p:sldId id="263" r:id="rId20"/>
    <p:sldId id="264" r:id="rId21"/>
    <p:sldId id="266" r:id="rId22"/>
    <p:sldId id="267" r:id="rId23"/>
    <p:sldId id="268" r:id="rId24"/>
    <p:sldId id="284" r:id="rId25"/>
    <p:sldId id="286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BDF8C-E613-4463-9D64-15011725E474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30E0B-FF74-4B07-8979-1D582546D4F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292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94298-7D1D-4CD6-81AA-1F2EEC71BC03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305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008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312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494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19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194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466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115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7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401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095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743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D3189-D47E-4E41-AB7F-AA120FA4987F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190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641838"/>
            <a:ext cx="9143999" cy="20208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Chloramphenicol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IN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IN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IN" sz="105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en-I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I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IN" sz="2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Chemotherapy (VPT-411)</a:t>
            </a:r>
            <a:r>
              <a:rPr lang="en-IN" sz="2700" b="1" dirty="0">
                <a:solidFill>
                  <a:srgbClr val="000099"/>
                </a:solidFill>
                <a:latin typeface="Comic Sans MS" panose="030F0702030302020204" pitchFamily="66" charset="0"/>
              </a:rPr>
              <a:t/>
            </a:r>
            <a:br>
              <a:rPr lang="en-IN" sz="2700" b="1" dirty="0">
                <a:solidFill>
                  <a:srgbClr val="000099"/>
                </a:solidFill>
                <a:latin typeface="Comic Sans MS" panose="030F0702030302020204" pitchFamily="66" charset="0"/>
              </a:rPr>
            </a:br>
            <a:r>
              <a:rPr lang="en-IN" sz="2700" b="1" dirty="0">
                <a:solidFill>
                  <a:srgbClr val="000099"/>
                </a:solidFill>
                <a:latin typeface="Comic Sans MS" panose="030F0702030302020204" pitchFamily="66" charset="0"/>
              </a:rPr>
              <a:t>(</a:t>
            </a:r>
            <a:r>
              <a:rPr lang="en-IN" sz="27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Lecture-15)</a:t>
            </a:r>
            <a:endParaRPr lang="en-IN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3575" y="3984463"/>
            <a:ext cx="8343900" cy="1241822"/>
          </a:xfrm>
        </p:spPr>
        <p:txBody>
          <a:bodyPr>
            <a:noAutofit/>
          </a:bodyPr>
          <a:lstStyle/>
          <a:p>
            <a:r>
              <a:rPr lang="en-IN" sz="21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Dr.</a:t>
            </a:r>
            <a:r>
              <a:rPr lang="en-IN" sz="21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IN" sz="21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Kumari</a:t>
            </a:r>
            <a:r>
              <a:rPr lang="en-IN" sz="21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IN" sz="21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Anjana</a:t>
            </a:r>
            <a:endParaRPr lang="en-IN" sz="21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en-IN" sz="2100" dirty="0">
                <a:latin typeface="Comic Sans MS" panose="030F0702030302020204" pitchFamily="66" charset="0"/>
              </a:rPr>
              <a:t>Asstt. Professor</a:t>
            </a:r>
          </a:p>
          <a:p>
            <a:r>
              <a:rPr lang="en-IN" sz="2100" dirty="0" err="1">
                <a:latin typeface="Comic Sans MS" panose="030F0702030302020204" pitchFamily="66" charset="0"/>
              </a:rPr>
              <a:t>Deptt</a:t>
            </a:r>
            <a:r>
              <a:rPr lang="en-IN" sz="2100" dirty="0">
                <a:latin typeface="Comic Sans MS" panose="030F0702030302020204" pitchFamily="66" charset="0"/>
              </a:rPr>
              <a:t>. of Veterinary Pharmacology &amp; Toxicology</a:t>
            </a:r>
          </a:p>
          <a:p>
            <a:r>
              <a:rPr lang="en-IN" sz="2100" dirty="0">
                <a:latin typeface="Comic Sans MS" panose="030F0702030302020204" pitchFamily="66" charset="0"/>
              </a:rPr>
              <a:t>Bihar Veterinary College, Bihar Animal Sciences University, Patna</a:t>
            </a:r>
          </a:p>
          <a:p>
            <a:endParaRPr lang="en-IN" sz="21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2249" y="3660020"/>
            <a:ext cx="1091228" cy="987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874" y="3756116"/>
            <a:ext cx="678170" cy="71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2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Mechanism of action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50062" cy="44608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Chloramphenicol </a:t>
            </a:r>
            <a:r>
              <a:rPr lang="en-IN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inhibits protein </a:t>
            </a:r>
            <a:r>
              <a:rPr lang="en-IN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synthesis</a:t>
            </a:r>
            <a:r>
              <a:rPr lang="en-IN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Chloramphenicol </a:t>
            </a:r>
            <a:r>
              <a:rPr lang="en-IN" dirty="0">
                <a:latin typeface="Comic Sans MS" panose="030F0702030302020204" pitchFamily="66" charset="0"/>
              </a:rPr>
              <a:t>readily penetrates into bacterial cells, </a:t>
            </a:r>
            <a:endParaRPr lang="en-IN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en-IN" dirty="0">
                <a:latin typeface="Comic Sans MS" panose="030F0702030302020204" pitchFamily="66" charset="0"/>
              </a:rPr>
              <a:t>	</a:t>
            </a:r>
            <a:r>
              <a:rPr lang="en-IN" dirty="0" smtClean="0">
                <a:latin typeface="Comic Sans MS" panose="030F0702030302020204" pitchFamily="66" charset="0"/>
              </a:rPr>
              <a:t>	probably </a:t>
            </a:r>
            <a:r>
              <a:rPr lang="en-IN" dirty="0">
                <a:latin typeface="Comic Sans MS" panose="030F0702030302020204" pitchFamily="66" charset="0"/>
              </a:rPr>
              <a:t>both by </a:t>
            </a:r>
            <a:r>
              <a:rPr lang="en-IN" dirty="0">
                <a:solidFill>
                  <a:srgbClr val="00B0F0"/>
                </a:solidFill>
                <a:latin typeface="Comic Sans MS" panose="030F0702030302020204" pitchFamily="66" charset="0"/>
              </a:rPr>
              <a:t>passive and facilitated diffusions. </a:t>
            </a:r>
            <a:endParaRPr lang="en-IN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IN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Once </a:t>
            </a:r>
            <a:r>
              <a:rPr lang="en-IN" dirty="0">
                <a:latin typeface="Comic Sans MS" panose="030F0702030302020204" pitchFamily="66" charset="0"/>
              </a:rPr>
              <a:t>inside the bacterial cell, </a:t>
            </a:r>
            <a:r>
              <a:rPr lang="en-IN" dirty="0">
                <a:solidFill>
                  <a:srgbClr val="C00000"/>
                </a:solidFill>
                <a:latin typeface="Comic Sans MS" panose="030F0702030302020204" pitchFamily="66" charset="0"/>
              </a:rPr>
              <a:t>it </a:t>
            </a:r>
            <a:r>
              <a:rPr lang="en-IN" dirty="0">
                <a:solidFill>
                  <a:srgbClr val="0070C0"/>
                </a:solidFill>
                <a:latin typeface="Comic Sans MS" panose="030F0702030302020204" pitchFamily="66" charset="0"/>
              </a:rPr>
              <a:t>binds reversibly to the 50 S ribosomal subunit </a:t>
            </a:r>
            <a:r>
              <a:rPr lang="en-IN" dirty="0" smtClean="0">
                <a:latin typeface="Comic Sans MS" panose="030F0702030302020204" pitchFamily="66" charset="0"/>
              </a:rPr>
              <a:t>and </a:t>
            </a:r>
            <a:r>
              <a:rPr lang="en-IN" dirty="0">
                <a:solidFill>
                  <a:srgbClr val="FF0000"/>
                </a:solidFill>
                <a:latin typeface="Comic Sans MS" panose="030F0702030302020204" pitchFamily="66" charset="0"/>
              </a:rPr>
              <a:t>prevents the activity of peptidyl transferase enzyme</a:t>
            </a:r>
            <a:r>
              <a:rPr lang="en-IN" dirty="0">
                <a:latin typeface="Comic Sans MS" panose="030F0702030302020204" pitchFamily="66" charset="0"/>
              </a:rPr>
              <a:t>. </a:t>
            </a:r>
            <a:endParaRPr lang="en-IN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This </a:t>
            </a:r>
            <a:r>
              <a:rPr lang="en-IN" dirty="0">
                <a:latin typeface="Comic Sans MS" panose="030F0702030302020204" pitchFamily="66" charset="0"/>
              </a:rPr>
              <a:t>interferes with </a:t>
            </a:r>
            <a:r>
              <a:rPr lang="en-IN" b="1" u="sng" dirty="0">
                <a:latin typeface="Comic Sans MS" panose="030F0702030302020204" pitchFamily="66" charset="0"/>
              </a:rPr>
              <a:t>transfer of elongating polypeptide chain in the newly attached aminoacyl t-RNA </a:t>
            </a:r>
            <a:r>
              <a:rPr lang="en-IN" u="sng" dirty="0">
                <a:latin typeface="Comic Sans MS" panose="030F0702030302020204" pitchFamily="66" charset="0"/>
              </a:rPr>
              <a:t>at ribosome-mRNA </a:t>
            </a:r>
            <a:r>
              <a:rPr lang="en-IN" u="sng" dirty="0" smtClean="0">
                <a:latin typeface="Comic Sans MS" panose="030F0702030302020204" pitchFamily="66" charset="0"/>
              </a:rPr>
              <a:t>complex. </a:t>
            </a:r>
          </a:p>
          <a:p>
            <a:pPr marL="0" indent="0"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636108" y="1748324"/>
            <a:ext cx="219808" cy="2053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41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By binding specifically to 50 S ribosomal subunit, </a:t>
            </a:r>
            <a:r>
              <a:rPr lang="en-IN" dirty="0" err="1" smtClean="0">
                <a:latin typeface="Comic Sans MS" panose="030F0702030302020204" pitchFamily="66" charset="0"/>
              </a:rPr>
              <a:t>chloramphenicol</a:t>
            </a:r>
            <a:r>
              <a:rPr lang="en-IN" dirty="0" smtClean="0">
                <a:latin typeface="Comic Sans MS" panose="030F0702030302020204" pitchFamily="66" charset="0"/>
              </a:rPr>
              <a:t> </a:t>
            </a: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also appears to hinder the access of </a:t>
            </a:r>
            <a:r>
              <a:rPr lang="en-IN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aminoacyl</a:t>
            </a: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IN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tRNA</a:t>
            </a: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to acceptor site of the ribosomal</a:t>
            </a:r>
            <a:r>
              <a:rPr lang="en-IN" dirty="0" smtClean="0">
                <a:latin typeface="Comic Sans MS" panose="030F0702030302020204" pitchFamily="66" charset="0"/>
              </a:rPr>
              <a:t>—mRNA complex. </a:t>
            </a:r>
          </a:p>
          <a:p>
            <a:pPr marL="0" indent="0"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 binding of </a:t>
            </a:r>
            <a:r>
              <a:rPr lang="en-IN" dirty="0" err="1" smtClean="0">
                <a:latin typeface="Comic Sans MS" panose="030F0702030302020204" pitchFamily="66" charset="0"/>
              </a:rPr>
              <a:t>tRNA</a:t>
            </a:r>
            <a:r>
              <a:rPr lang="en-IN" dirty="0" smtClean="0">
                <a:latin typeface="Comic Sans MS" panose="030F0702030302020204" pitchFamily="66" charset="0"/>
              </a:rPr>
              <a:t> to its </a:t>
            </a:r>
            <a:r>
              <a:rPr lang="en-IN" dirty="0" err="1" smtClean="0">
                <a:latin typeface="Comic Sans MS" panose="030F0702030302020204" pitchFamily="66" charset="0"/>
              </a:rPr>
              <a:t>codon</a:t>
            </a:r>
            <a:r>
              <a:rPr lang="en-IN" dirty="0" smtClean="0">
                <a:latin typeface="Comic Sans MS" panose="030F0702030302020204" pitchFamily="66" charset="0"/>
              </a:rPr>
              <a:t> is not affected, but failure of </a:t>
            </a:r>
            <a:r>
              <a:rPr lang="en-IN" dirty="0" err="1" smtClean="0">
                <a:latin typeface="Comic Sans MS" panose="030F0702030302020204" pitchFamily="66" charset="0"/>
              </a:rPr>
              <a:t>aminoacyl-tRNA</a:t>
            </a:r>
            <a:r>
              <a:rPr lang="en-IN" dirty="0" smtClean="0">
                <a:latin typeface="Comic Sans MS" panose="030F0702030302020204" pitchFamily="66" charset="0"/>
              </a:rPr>
              <a:t> to associate properly with the acceptor site </a:t>
            </a:r>
            <a:r>
              <a:rPr lang="en-IN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prevents the subsequent </a:t>
            </a:r>
            <a:r>
              <a:rPr lang="en-IN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transpeptidation</a:t>
            </a:r>
            <a:r>
              <a:rPr lang="en-IN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reaction catalysed by </a:t>
            </a:r>
            <a:r>
              <a:rPr lang="en-IN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peptidyl</a:t>
            </a:r>
            <a:r>
              <a:rPr lang="en-IN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transferase</a:t>
            </a:r>
            <a:r>
              <a:rPr lang="en-IN" dirty="0" smtClean="0">
                <a:latin typeface="Comic Sans MS" panose="030F0702030302020204" pitchFamily="66" charset="0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862" y="149468"/>
            <a:ext cx="9847384" cy="64447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6954" y="6488668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92D050"/>
                </a:solidFill>
                <a:latin typeface="Comic Sans MS" panose="030F0702030302020204" pitchFamily="66" charset="0"/>
              </a:rPr>
              <a:t>Source  </a:t>
            </a:r>
            <a:r>
              <a:rPr lang="en-GB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:Pharmacology by Rang and Dale</a:t>
            </a:r>
            <a:endParaRPr lang="en-IN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8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>
                <a:latin typeface="Comic Sans MS" panose="030F0702030302020204" pitchFamily="66" charset="0"/>
              </a:rPr>
              <a:t>Although host ribosomes </a:t>
            </a:r>
            <a:r>
              <a:rPr lang="en-IN" dirty="0" smtClean="0">
                <a:latin typeface="Comic Sans MS" panose="030F0702030302020204" pitchFamily="66" charset="0"/>
              </a:rPr>
              <a:t>do </a:t>
            </a:r>
            <a:r>
              <a:rPr lang="en-IN" dirty="0">
                <a:latin typeface="Comic Sans MS" panose="030F0702030302020204" pitchFamily="66" charset="0"/>
              </a:rPr>
              <a:t>not bind as effectively as do bacterial ribosomes, some host ribosomal protein synthesis is impaired</a:t>
            </a:r>
            <a:r>
              <a:rPr lang="en-IN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At </a:t>
            </a:r>
            <a:r>
              <a:rPr lang="en-US" dirty="0">
                <a:latin typeface="Comic Sans MS" panose="030F0702030302020204" pitchFamily="66" charset="0"/>
              </a:rPr>
              <a:t>high doses, it can inhibit mammalian mitochondrial protein synthesis as well. </a:t>
            </a:r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endParaRPr lang="en-US" dirty="0"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Bone 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marrow cell </a:t>
            </a:r>
            <a:r>
              <a:rPr lang="en-US" dirty="0">
                <a:latin typeface="Comic Sans MS" panose="030F0702030302020204" pitchFamily="66" charset="0"/>
              </a:rPr>
              <a:t>are especially susceptible.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538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Antimicrobial spectrum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6101" cy="42576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It is a broad spectrum antibiotic effective against</a:t>
            </a:r>
          </a:p>
          <a:p>
            <a:pPr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		 both Gram positive and Gram negative bacteria and</a:t>
            </a:r>
          </a:p>
          <a:p>
            <a:pPr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		 several </a:t>
            </a:r>
            <a:r>
              <a:rPr lang="en-US" sz="2400" dirty="0" err="1" smtClean="0">
                <a:latin typeface="Comic Sans MS" panose="030F0702030302020204" pitchFamily="66" charset="0"/>
              </a:rPr>
              <a:t>anerobes</a:t>
            </a:r>
            <a:r>
              <a:rPr lang="en-US" sz="2400" dirty="0" smtClean="0">
                <a:latin typeface="Comic Sans MS" panose="030F0702030302020204" pitchFamily="66" charset="0"/>
              </a:rPr>
              <a:t> (</a:t>
            </a:r>
            <a:r>
              <a:rPr lang="en-US" sz="2400" i="1" dirty="0" err="1" smtClean="0">
                <a:latin typeface="Comic Sans MS" panose="030F0702030302020204" pitchFamily="66" charset="0"/>
              </a:rPr>
              <a:t>Bacteroidesfragilis</a:t>
            </a:r>
            <a:r>
              <a:rPr lang="en-US" sz="2400" i="1" dirty="0" smtClean="0">
                <a:latin typeface="Comic Sans MS" panose="030F0702030302020204" pitchFamily="66" charset="0"/>
              </a:rPr>
              <a:t>), </a:t>
            </a:r>
          </a:p>
          <a:p>
            <a:pPr>
              <a:buNone/>
            </a:pPr>
            <a:r>
              <a:rPr lang="en-US" sz="2400" i="1" dirty="0" smtClean="0">
                <a:latin typeface="Comic Sans MS" panose="030F0702030302020204" pitchFamily="66" charset="0"/>
              </a:rPr>
              <a:t>		</a:t>
            </a:r>
            <a:r>
              <a:rPr lang="en-US" sz="2400" dirty="0" smtClean="0">
                <a:latin typeface="Comic Sans MS" panose="030F0702030302020204" pitchFamily="66" charset="0"/>
              </a:rPr>
              <a:t>as well as </a:t>
            </a:r>
            <a:r>
              <a:rPr lang="en-US" sz="2400" i="1" dirty="0" smtClean="0">
                <a:latin typeface="Comic Sans MS" panose="030F0702030302020204" pitchFamily="66" charset="0"/>
              </a:rPr>
              <a:t>Rickettsia, </a:t>
            </a:r>
            <a:r>
              <a:rPr lang="en-US" sz="2400" i="1" dirty="0" err="1" smtClean="0">
                <a:latin typeface="Comic Sans MS" panose="030F0702030302020204" pitchFamily="66" charset="0"/>
              </a:rPr>
              <a:t>Chlamidia</a:t>
            </a:r>
            <a:r>
              <a:rPr lang="en-US" sz="2400" dirty="0" smtClean="0">
                <a:latin typeface="Comic Sans MS" panose="030F0702030302020204" pitchFamily="66" charset="0"/>
              </a:rPr>
              <a:t> and </a:t>
            </a:r>
            <a:r>
              <a:rPr lang="en-US" sz="2400" i="1" dirty="0" smtClean="0">
                <a:latin typeface="Comic Sans MS" panose="030F0702030302020204" pitchFamily="66" charset="0"/>
              </a:rPr>
              <a:t>Mycoplasma</a:t>
            </a:r>
            <a:r>
              <a:rPr lang="en-US" sz="2400" dirty="0" smtClean="0">
                <a:latin typeface="Comic Sans MS" panose="030F0702030302020204" pitchFamily="66" charset="0"/>
              </a:rPr>
              <a:t> like tetracycline.</a:t>
            </a:r>
          </a:p>
          <a:p>
            <a:pPr marL="0" indent="0"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 It </a:t>
            </a:r>
            <a:r>
              <a:rPr lang="en-US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has special efficacy against </a:t>
            </a:r>
            <a:r>
              <a:rPr lang="en-US" sz="24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Salmonella </a:t>
            </a:r>
            <a:r>
              <a:rPr lang="en-US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including S. </a:t>
            </a:r>
            <a:r>
              <a:rPr lang="en-US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typthi</a:t>
            </a:r>
            <a:r>
              <a:rPr lang="en-US" sz="2400" dirty="0" smtClean="0">
                <a:latin typeface="Comic Sans MS" panose="030F0702030302020204" pitchFamily="66" charset="0"/>
              </a:rPr>
              <a:t>, but less action on Gram positive </a:t>
            </a:r>
            <a:r>
              <a:rPr lang="en-US" sz="2400" dirty="0" err="1" smtClean="0">
                <a:latin typeface="Comic Sans MS" panose="030F0702030302020204" pitchFamily="66" charset="0"/>
              </a:rPr>
              <a:t>cocci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094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 Like tetracycline it is inactive against </a:t>
            </a:r>
            <a:r>
              <a:rPr lang="en-US" i="1" dirty="0" err="1" smtClean="0">
                <a:latin typeface="Comic Sans MS" panose="030F0702030302020204" pitchFamily="66" charset="0"/>
              </a:rPr>
              <a:t>Mycobacteria</a:t>
            </a:r>
            <a:r>
              <a:rPr lang="en-US" i="1" dirty="0" smtClean="0">
                <a:latin typeface="Comic Sans MS" panose="030F0702030302020204" pitchFamily="66" charset="0"/>
              </a:rPr>
              <a:t>, Pseudomonas, </a:t>
            </a:r>
            <a:r>
              <a:rPr lang="en-US" dirty="0" smtClean="0">
                <a:latin typeface="Comic Sans MS" panose="030F0702030302020204" pitchFamily="66" charset="0"/>
              </a:rPr>
              <a:t>many </a:t>
            </a:r>
            <a:r>
              <a:rPr lang="en-US" i="1" dirty="0" smtClean="0">
                <a:latin typeface="Comic Sans MS" panose="030F0702030302020204" pitchFamily="66" charset="0"/>
              </a:rPr>
              <a:t>Proteus </a:t>
            </a:r>
            <a:r>
              <a:rPr lang="en-US" dirty="0" err="1" smtClean="0">
                <a:latin typeface="Comic Sans MS" panose="030F0702030302020204" pitchFamily="66" charset="0"/>
              </a:rPr>
              <a:t>spp</a:t>
            </a:r>
            <a:r>
              <a:rPr lang="en-US" dirty="0" smtClean="0">
                <a:latin typeface="Comic Sans MS" panose="030F0702030302020204" pitchFamily="66" charset="0"/>
              </a:rPr>
              <a:t>, viruses and fungi.</a:t>
            </a:r>
          </a:p>
          <a:p>
            <a:pPr>
              <a:buNone/>
            </a:pP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Florfenicol</a:t>
            </a:r>
            <a:r>
              <a:rPr lang="en-US" dirty="0" smtClean="0">
                <a:latin typeface="Comic Sans MS" panose="030F0702030302020204" pitchFamily="66" charset="0"/>
              </a:rPr>
              <a:t> also has broad antimicrobial spectrum.</a:t>
            </a:r>
          </a:p>
          <a:p>
            <a:pPr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Bacterial resistance is due to synthesis of </a:t>
            </a:r>
            <a:r>
              <a:rPr lang="en-US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chloramphenicol</a:t>
            </a:r>
            <a:r>
              <a:rPr lang="en-US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acetyltransferase</a:t>
            </a:r>
            <a:r>
              <a:rPr lang="en-US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  (plasmid mediated).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Therapeutic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uses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The use of chloramphenicol should be reserved for serious infections in which the benefit of the drug is greater than the risk of toxicity. </a:t>
            </a: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It is used for both local and systemic infections in animals: </a:t>
            </a:r>
            <a:r>
              <a:rPr lang="en-US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Drug of choice in </a:t>
            </a:r>
            <a:r>
              <a:rPr lang="en-US" i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Salmonella</a:t>
            </a:r>
            <a:r>
              <a:rPr lang="en-US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and </a:t>
            </a:r>
            <a:r>
              <a:rPr lang="en-US" u="sng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Bacteroides</a:t>
            </a:r>
            <a:r>
              <a:rPr lang="en-US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septicaemia</a:t>
            </a:r>
            <a:r>
              <a:rPr lang="en-US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lso used in 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acterial meningoencephalitis,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	  Brain abscess, </a:t>
            </a:r>
          </a:p>
          <a:p>
            <a:pPr marL="0" indent="0" algn="just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	 </a:t>
            </a:r>
            <a:r>
              <a:rPr lang="en-US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Ophthalmitis</a:t>
            </a:r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, </a:t>
            </a:r>
          </a:p>
          <a:p>
            <a:pPr marL="0" indent="0" algn="just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	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M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astitis</a:t>
            </a:r>
            <a:r>
              <a:rPr lang="en-US" dirty="0" smtClean="0">
                <a:latin typeface="Comic Sans MS" panose="030F0702030302020204" pitchFamily="66" charset="0"/>
              </a:rPr>
              <a:t> (</a:t>
            </a:r>
            <a:r>
              <a:rPr lang="en-US" dirty="0" err="1" smtClean="0">
                <a:latin typeface="Comic Sans MS" panose="030F0702030302020204" pitchFamily="66" charset="0"/>
              </a:rPr>
              <a:t>Intramammarily</a:t>
            </a:r>
            <a:r>
              <a:rPr lang="en-US" dirty="0" smtClean="0">
                <a:latin typeface="Comic Sans MS" panose="030F0702030302020204" pitchFamily="66" charset="0"/>
              </a:rPr>
              <a:t> and/or parenterally), </a:t>
            </a:r>
          </a:p>
          <a:p>
            <a:pPr marL="0" indent="0" algn="just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	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Intraocular infections,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 Equine </a:t>
            </a:r>
            <a:r>
              <a:rPr lang="en-US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dermatophilus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infections (</a:t>
            </a:r>
            <a:r>
              <a:rPr lang="en-US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haematogenus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delivery),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 Superficial skin and eye infections and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	 Otitis externa</a:t>
            </a:r>
            <a:r>
              <a:rPr lang="en-US" dirty="0" smtClean="0">
                <a:latin typeface="Comic Sans MS" panose="030F0702030302020204" pitchFamily="66" charset="0"/>
              </a:rPr>
              <a:t> (as 1% topical preparation).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Comic Sans MS" panose="030F0702030302020204" pitchFamily="66" charset="0"/>
              </a:rPr>
              <a:t>In human it is effective in </a:t>
            </a:r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typhoid and paratyphoid fever </a:t>
            </a:r>
            <a:r>
              <a:rPr lang="en-US" dirty="0">
                <a:latin typeface="Comic Sans MS" panose="030F0702030302020204" pitchFamily="66" charset="0"/>
              </a:rPr>
              <a:t>but ciprofloxacin or amoxicillin and </a:t>
            </a:r>
            <a:r>
              <a:rPr lang="en-US" dirty="0" err="1">
                <a:latin typeface="Comic Sans MS" panose="030F0702030302020204" pitchFamily="66" charset="0"/>
              </a:rPr>
              <a:t>cotrimoxazole</a:t>
            </a:r>
            <a:r>
              <a:rPr lang="en-US" dirty="0">
                <a:latin typeface="Comic Sans MS" panose="030F0702030302020204" pitchFamily="66" charset="0"/>
              </a:rPr>
              <a:t> (in adult) or </a:t>
            </a:r>
            <a:r>
              <a:rPr lang="en-US" dirty="0" err="1">
                <a:latin typeface="Comic Sans MS" panose="030F0702030302020204" pitchFamily="66" charset="0"/>
              </a:rPr>
              <a:t>cefixime</a:t>
            </a:r>
            <a:r>
              <a:rPr lang="en-US" dirty="0">
                <a:latin typeface="Comic Sans MS" panose="030F0702030302020204" pitchFamily="66" charset="0"/>
              </a:rPr>
              <a:t>/</a:t>
            </a:r>
            <a:r>
              <a:rPr lang="en-US" dirty="0" err="1">
                <a:latin typeface="Comic Sans MS" panose="030F0702030302020204" pitchFamily="66" charset="0"/>
              </a:rPr>
              <a:t>cefoperazone</a:t>
            </a:r>
            <a:r>
              <a:rPr lang="en-US" dirty="0">
                <a:latin typeface="Comic Sans MS" panose="030F0702030302020204" pitchFamily="66" charset="0"/>
              </a:rPr>
              <a:t>/ceftriaxone (in children) are similarly effective and less toxic drugs.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8464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Toxicity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Comic Sans MS" panose="030F0702030302020204" pitchFamily="66" charset="0"/>
              </a:rPr>
              <a:t>Chloramphenicol in man (but not </a:t>
            </a:r>
            <a:r>
              <a:rPr lang="en-US" dirty="0" err="1" smtClean="0">
                <a:latin typeface="Comic Sans MS" panose="030F0702030302020204" pitchFamily="66" charset="0"/>
              </a:rPr>
              <a:t>florfenicol</a:t>
            </a:r>
            <a:r>
              <a:rPr lang="en-US" dirty="0" smtClean="0">
                <a:latin typeface="Comic Sans MS" panose="030F0702030302020204" pitchFamily="66" charset="0"/>
              </a:rPr>
              <a:t>) produces two types syndrome related to bone marrow depression. </a:t>
            </a:r>
          </a:p>
          <a:p>
            <a:pPr marL="0" lv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Non regenerative </a:t>
            </a:r>
            <a:r>
              <a:rPr lang="en-US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anaemia</a:t>
            </a: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  <a:p>
            <a:pPr marL="0" lvl="0" indent="0" algn="just">
              <a:buNone/>
            </a:pPr>
            <a:r>
              <a:rPr lang="en-US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		Reversible </a:t>
            </a:r>
            <a:r>
              <a:rPr 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aplastic </a:t>
            </a:r>
            <a:r>
              <a:rPr lang="en-US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anaemia</a:t>
            </a:r>
            <a:endParaRPr lang="en-US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Non regenerative 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anaemia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lvl="0" algn="just"/>
            <a:r>
              <a:rPr lang="en-US" dirty="0" smtClean="0">
                <a:latin typeface="Comic Sans MS" panose="030F0702030302020204" pitchFamily="66" charset="0"/>
              </a:rPr>
              <a:t>Such blood </a:t>
            </a:r>
            <a:r>
              <a:rPr lang="en-US" dirty="0" err="1" smtClean="0">
                <a:latin typeface="Comic Sans MS" panose="030F0702030302020204" pitchFamily="66" charset="0"/>
              </a:rPr>
              <a:t>dyscrsias</a:t>
            </a:r>
            <a:r>
              <a:rPr lang="en-US" dirty="0" smtClean="0">
                <a:latin typeface="Comic Sans MS" panose="030F0702030302020204" pitchFamily="66" charset="0"/>
              </a:rPr>
              <a:t> may also be seen in susceptible neonatal animals treated with adult doses of chloramphenicol.</a:t>
            </a:r>
          </a:p>
          <a:p>
            <a:pPr marL="0" lvl="0" indent="0" algn="just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0" algn="just"/>
            <a:r>
              <a:rPr lang="en-US" dirty="0" smtClean="0">
                <a:latin typeface="Comic Sans MS" panose="030F0702030302020204" pitchFamily="66" charset="0"/>
              </a:rPr>
              <a:t> This is the direct toxic effect of drug related to the interference with mRNA and protein synthesis in rapidly multiplying bone marrow cells.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Content of the chapter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8382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Chloramphenicol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Introduction,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Source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chemistry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endParaRPr lang="en-US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classification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	spectrum of activity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MOA</a:t>
            </a:r>
            <a:r>
              <a:rPr lang="en-GB" dirty="0"/>
              <a:t> 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92D050"/>
                </a:solidFill>
                <a:latin typeface="Comic Sans MS" panose="030F0702030302020204" pitchFamily="66" charset="0"/>
              </a:rPr>
              <a:t>	</a:t>
            </a:r>
            <a:r>
              <a:rPr lang="en-GB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Applications</a:t>
            </a:r>
            <a:endParaRPr lang="en-GB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	Side effects</a:t>
            </a:r>
            <a:endParaRPr lang="en-US" b="1" dirty="0" smtClean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49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Reversible aplastic 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anaemia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pPr lvl="0"/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It is sometimes seen in dogs and cats, much more serious and related to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idiosyncratic reaction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</a:p>
          <a:p>
            <a:pPr lvl="0"/>
            <a:r>
              <a:rPr lang="en-US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Thiamphencol</a:t>
            </a:r>
            <a:r>
              <a:rPr lang="en-US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and </a:t>
            </a:r>
            <a:r>
              <a:rPr lang="en-US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florfenicol</a:t>
            </a:r>
            <a:r>
              <a:rPr lang="en-US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without the nitro group, do not produce aplastic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anaemia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Gray baby syndrome: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lvl="0" algn="just"/>
            <a:r>
              <a:rPr lang="en-US" dirty="0" smtClean="0">
                <a:latin typeface="Comic Sans MS" panose="030F0702030302020204" pitchFamily="66" charset="0"/>
              </a:rPr>
              <a:t>Chloramphenicol should be used with great care in newborns because </a:t>
            </a:r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inadequate inactivation and execration of the drug result in such toxic syndrome</a:t>
            </a:r>
            <a:r>
              <a:rPr lang="en-US" dirty="0" smtClean="0">
                <a:latin typeface="Comic Sans MS" panose="030F0702030302020204" pitchFamily="66" charset="0"/>
              </a:rPr>
              <a:t> – vomiting flaccidity, hypothermia, and an ashen grey cyanosis followed by CV collapse and death.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GI disturbances </a:t>
            </a:r>
            <a:r>
              <a:rPr lang="en-US" b="1" dirty="0" smtClean="0">
                <a:latin typeface="Comic Sans MS" panose="030F0702030302020204" pitchFamily="66" charset="0"/>
              </a:rPr>
              <a:t>: </a:t>
            </a:r>
            <a:r>
              <a:rPr lang="en-US" dirty="0" smtClean="0">
                <a:latin typeface="Comic Sans MS" panose="030F0702030302020204" pitchFamily="66" charset="0"/>
              </a:rPr>
              <a:t>Oral administration of </a:t>
            </a:r>
            <a:r>
              <a:rPr lang="en-US" dirty="0" err="1" smtClean="0">
                <a:latin typeface="Comic Sans MS" panose="030F0702030302020204" pitchFamily="66" charset="0"/>
              </a:rPr>
              <a:t>chlormphenicol</a:t>
            </a:r>
            <a:r>
              <a:rPr lang="en-US" dirty="0" smtClean="0">
                <a:latin typeface="Comic Sans MS" panose="030F0702030302020204" pitchFamily="66" charset="0"/>
              </a:rPr>
              <a:t> in </a:t>
            </a:r>
            <a:r>
              <a:rPr lang="en-US" dirty="0" err="1" smtClean="0">
                <a:latin typeface="Comic Sans MS" panose="030F0702030302020204" pitchFamily="66" charset="0"/>
              </a:rPr>
              <a:t>monogastric</a:t>
            </a:r>
            <a:r>
              <a:rPr lang="en-US" dirty="0" smtClean="0">
                <a:latin typeface="Comic Sans MS" panose="030F0702030302020204" pitchFamily="66" charset="0"/>
              </a:rPr>
              <a:t> animals causes GI disturbances. </a:t>
            </a:r>
          </a:p>
          <a:p>
            <a:pPr algn="just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Hypersensitivity reactions </a:t>
            </a:r>
            <a:r>
              <a:rPr lang="en-US" dirty="0" smtClean="0">
                <a:latin typeface="Comic Sans MS" panose="030F0702030302020204" pitchFamily="66" charset="0"/>
              </a:rPr>
              <a:t>to the antibiotic are uncommon. </a:t>
            </a:r>
          </a:p>
          <a:p>
            <a:pPr lvl="0" algn="just"/>
            <a:r>
              <a:rPr lang="en-US" dirty="0" smtClean="0">
                <a:latin typeface="Comic Sans MS" panose="030F0702030302020204" pitchFamily="66" charset="0"/>
              </a:rPr>
              <a:t>The antibiotic causes immunosuppression so animal should not be vaccinated while being treated with </a:t>
            </a:r>
            <a:r>
              <a:rPr lang="en-US" dirty="0" err="1" smtClean="0">
                <a:latin typeface="Comic Sans MS" panose="030F0702030302020204" pitchFamily="66" charset="0"/>
              </a:rPr>
              <a:t>chloramphenicol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lvl="0" algn="just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0" algn="just"/>
            <a:r>
              <a:rPr lang="en-US" dirty="0">
                <a:latin typeface="Comic Sans MS" panose="030F0702030302020204" pitchFamily="66" charset="0"/>
              </a:rPr>
              <a:t>I</a:t>
            </a:r>
            <a:r>
              <a:rPr lang="en-US" dirty="0" smtClean="0">
                <a:latin typeface="Comic Sans MS" panose="030F0702030302020204" pitchFamily="66" charset="0"/>
              </a:rPr>
              <a:t>n large animal rapid IV injection of preparations containing propylene glycol may result in </a:t>
            </a:r>
            <a:r>
              <a:rPr lang="en-US" dirty="0" err="1" smtClean="0">
                <a:latin typeface="Comic Sans MS" panose="030F0702030302020204" pitchFamily="66" charset="0"/>
              </a:rPr>
              <a:t>haemolysis</a:t>
            </a:r>
            <a:r>
              <a:rPr lang="en-US" dirty="0" smtClean="0">
                <a:latin typeface="Comic Sans MS" panose="030F0702030302020204" pitchFamily="66" charset="0"/>
              </a:rPr>
              <a:t>, </a:t>
            </a:r>
            <a:r>
              <a:rPr lang="en-US" dirty="0" err="1" smtClean="0">
                <a:latin typeface="Comic Sans MS" panose="030F0702030302020204" pitchFamily="66" charset="0"/>
              </a:rPr>
              <a:t>collaspse</a:t>
            </a:r>
            <a:r>
              <a:rPr lang="en-US" dirty="0" smtClean="0">
                <a:latin typeface="Comic Sans MS" panose="030F0702030302020204" pitchFamily="66" charset="0"/>
              </a:rPr>
              <a:t> and death.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Drug interactions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Comic Sans MS" pitchFamily="66" charset="0"/>
              </a:rPr>
              <a:t>Chloramphenicol </a:t>
            </a:r>
            <a:r>
              <a:rPr lang="en-US" u="sng" dirty="0" smtClean="0">
                <a:solidFill>
                  <a:srgbClr val="00B0F0"/>
                </a:solidFill>
                <a:latin typeface="Comic Sans MS" pitchFamily="66" charset="0"/>
              </a:rPr>
              <a:t>(a potent microsomal enzyme inhibitor) </a:t>
            </a:r>
            <a:r>
              <a:rPr lang="en-US" dirty="0" smtClean="0">
                <a:latin typeface="Comic Sans MS" pitchFamily="66" charset="0"/>
              </a:rPr>
              <a:t>inhibits the metabolism of many other drugs like phenytoin, barbiturates, </a:t>
            </a:r>
            <a:r>
              <a:rPr lang="en-US" dirty="0" err="1" smtClean="0">
                <a:latin typeface="Comic Sans MS" pitchFamily="66" charset="0"/>
              </a:rPr>
              <a:t>primidone</a:t>
            </a:r>
            <a:r>
              <a:rPr lang="en-US" dirty="0" smtClean="0">
                <a:latin typeface="Comic Sans MS" pitchFamily="66" charset="0"/>
              </a:rPr>
              <a:t>, local </a:t>
            </a:r>
            <a:r>
              <a:rPr lang="en-US" dirty="0" err="1" smtClean="0">
                <a:latin typeface="Comic Sans MS" pitchFamily="66" charset="0"/>
              </a:rPr>
              <a:t>anaesthetics</a:t>
            </a:r>
            <a:r>
              <a:rPr lang="en-US" dirty="0" smtClean="0">
                <a:latin typeface="Comic Sans MS" pitchFamily="66" charset="0"/>
              </a:rPr>
              <a:t> and thereby either prolong their action or precipitate toxicity.</a:t>
            </a:r>
          </a:p>
          <a:p>
            <a:pPr algn="just">
              <a:buNone/>
            </a:pP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err="1" smtClean="0">
                <a:solidFill>
                  <a:srgbClr val="7030A0"/>
                </a:solidFill>
                <a:latin typeface="Comic Sans MS" pitchFamily="66" charset="0"/>
              </a:rPr>
              <a:t>Phenobarbitone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 and phenytoin enhance chloramphenicol metabolism, reduce therapeutic concentration and cause failure of chemotherapy. </a:t>
            </a:r>
          </a:p>
          <a:p>
            <a:pPr algn="just">
              <a:buNone/>
            </a:pP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It should not be combined with bactericidal drugs and drugs that bind to 50S ribosomal subunit (macrolides and </a:t>
            </a:r>
            <a:r>
              <a:rPr lang="en-US" dirty="0" err="1" smtClean="0">
                <a:latin typeface="Comic Sans MS" pitchFamily="66" charset="0"/>
              </a:rPr>
              <a:t>lincosamides</a:t>
            </a:r>
            <a:r>
              <a:rPr lang="en-US" dirty="0" smtClean="0">
                <a:latin typeface="Comic Sans MS" pitchFamily="66" charset="0"/>
              </a:rPr>
              <a:t>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Dosage and withdrawal</a:t>
            </a:r>
            <a:r>
              <a:rPr lang="en-US" b="1" dirty="0"/>
              <a:t/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Chloramphenicol</a:t>
            </a:r>
            <a:r>
              <a:rPr lang="en-US" dirty="0">
                <a:latin typeface="Comic Sans MS" panose="030F0702030302020204" pitchFamily="66" charset="0"/>
              </a:rPr>
              <a:t>: Oral administration (as capsule or as palmitate suspension): Calves &amp; foals: </a:t>
            </a:r>
            <a:r>
              <a:rPr lang="en-US" dirty="0" smtClean="0">
                <a:latin typeface="Comic Sans MS" panose="030F0702030302020204" pitchFamily="66" charset="0"/>
              </a:rPr>
              <a:t>0.5g 2-3 times daily.</a:t>
            </a:r>
          </a:p>
          <a:p>
            <a:pPr marL="0" indent="0" algn="just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Chloramphenicol –Not approved in food animal</a:t>
            </a: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Chloramphenicol-withdrawal period 14 days</a:t>
            </a:r>
          </a:p>
          <a:p>
            <a:pPr algn="just"/>
            <a:r>
              <a:rPr lang="en-US" dirty="0" err="1" smtClean="0">
                <a:latin typeface="Comic Sans MS" panose="030F0702030302020204" pitchFamily="66" charset="0"/>
              </a:rPr>
              <a:t>Florfenicol</a:t>
            </a:r>
            <a:r>
              <a:rPr lang="en-US" dirty="0" smtClean="0">
                <a:latin typeface="Comic Sans MS" panose="030F0702030302020204" pitchFamily="66" charset="0"/>
              </a:rPr>
              <a:t> -</a:t>
            </a:r>
            <a:r>
              <a:rPr lang="en-US" dirty="0">
                <a:latin typeface="Comic Sans MS" panose="030F0702030302020204" pitchFamily="66" charset="0"/>
              </a:rPr>
              <a:t>withdrawal period </a:t>
            </a:r>
            <a:r>
              <a:rPr lang="en-US" dirty="0" smtClean="0">
                <a:latin typeface="Comic Sans MS" panose="030F0702030302020204" pitchFamily="66" charset="0"/>
              </a:rPr>
              <a:t>28 </a:t>
            </a:r>
            <a:r>
              <a:rPr lang="en-US" dirty="0">
                <a:latin typeface="Comic Sans MS" panose="030F0702030302020204" pitchFamily="66" charset="0"/>
              </a:rPr>
              <a:t>days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2060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Summary 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Chloramphenicol</a:t>
            </a:r>
            <a:r>
              <a:rPr lang="en-US" dirty="0" smtClean="0">
                <a:latin typeface="Comic Sans MS" panose="030F0702030302020204" pitchFamily="66" charset="0"/>
              </a:rPr>
              <a:t> was reported by Ehrlich, Burkholder and coworkers in the year 1947.</a:t>
            </a:r>
          </a:p>
          <a:p>
            <a:r>
              <a:rPr lang="en-IN" dirty="0" smtClean="0">
                <a:latin typeface="Comic Sans MS" panose="030F0702030302020204" pitchFamily="66" charset="0"/>
              </a:rPr>
              <a:t>Once inside the bacterial cell, </a:t>
            </a:r>
            <a:r>
              <a:rPr lang="en-IN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it </a:t>
            </a:r>
            <a:r>
              <a:rPr lang="en-IN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binds reversibly to the 50 S ribosomal subunit </a:t>
            </a:r>
            <a:r>
              <a:rPr lang="en-IN" dirty="0" smtClean="0">
                <a:latin typeface="Comic Sans MS" panose="030F0702030302020204" pitchFamily="66" charset="0"/>
              </a:rPr>
              <a:t>and </a:t>
            </a:r>
            <a:r>
              <a:rPr lang="en-I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prevents the activity of </a:t>
            </a:r>
            <a:r>
              <a:rPr lang="en-IN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peptidyl</a:t>
            </a:r>
            <a:r>
              <a:rPr lang="en-I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IN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transferase</a:t>
            </a:r>
            <a:r>
              <a:rPr lang="en-I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enzyme</a:t>
            </a:r>
            <a:r>
              <a:rPr lang="en-IN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en-US" smtClean="0">
                <a:latin typeface="Comic Sans MS" panose="030F0702030302020204" pitchFamily="66" charset="0"/>
              </a:rPr>
              <a:t>Chloramphenicol</a:t>
            </a:r>
            <a:endParaRPr lang="en-IN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7200" y="3048000"/>
            <a:ext cx="3306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971913153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Chloramphenicol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The isolation of chloramphenicol was reported by Ehrlich, Burkholder and coworkers in the year 1947. </a:t>
            </a:r>
          </a:p>
          <a:p>
            <a:pPr marL="0" indent="0" algn="just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It was naturally obtained from </a:t>
            </a:r>
            <a:r>
              <a:rPr lang="en-US" i="1" dirty="0" smtClean="0">
                <a:latin typeface="Comic Sans MS" panose="030F0702030302020204" pitchFamily="66" charset="0"/>
              </a:rPr>
              <a:t>Streptomyces </a:t>
            </a:r>
            <a:r>
              <a:rPr lang="en-US" dirty="0" err="1" smtClean="0">
                <a:latin typeface="Comic Sans MS" panose="030F0702030302020204" pitchFamily="66" charset="0"/>
              </a:rPr>
              <a:t>venezuelae</a:t>
            </a:r>
            <a:r>
              <a:rPr lang="en-US" dirty="0" smtClean="0">
                <a:latin typeface="Comic Sans MS" panose="030F0702030302020204" pitchFamily="66" charset="0"/>
              </a:rPr>
              <a:t> and was the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first antibiotic to be manufactured synthetically for clinical use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</a:p>
          <a:p>
            <a:pPr marL="0" indent="0" algn="just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>
                <a:latin typeface="Comic Sans MS" panose="030F0702030302020204" pitchFamily="66" charset="0"/>
              </a:rPr>
              <a:t>Chloramphenicol is used in a variety </a:t>
            </a:r>
            <a:r>
              <a:rPr lang="en-IN" dirty="0" smtClean="0">
                <a:latin typeface="Comic Sans MS" panose="030F0702030302020204" pitchFamily="66" charset="0"/>
              </a:rPr>
              <a:t>of infections </a:t>
            </a:r>
            <a:r>
              <a:rPr lang="en-IN" dirty="0">
                <a:latin typeface="Comic Sans MS" panose="030F0702030302020204" pitchFamily="66" charset="0"/>
              </a:rPr>
              <a:t>in veterinary medicine, particularly </a:t>
            </a:r>
            <a:r>
              <a:rPr lang="en-IN" dirty="0" smtClean="0">
                <a:latin typeface="Comic Sans MS" panose="030F0702030302020204" pitchFamily="66" charset="0"/>
              </a:rPr>
              <a:t>those </a:t>
            </a:r>
            <a:r>
              <a:rPr lang="en-IN" dirty="0">
                <a:latin typeface="Comic Sans MS" panose="030F0702030302020204" pitchFamily="66" charset="0"/>
              </a:rPr>
              <a:t>caused by anaerobic bacteria.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031" y="1600200"/>
            <a:ext cx="10515600" cy="5069132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It is a highly effective </a:t>
            </a:r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broad spectrum antibiotic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</a:p>
          <a:p>
            <a:pPr marL="0" indent="0" algn="just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But this drug causes severe </a:t>
            </a:r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blood </a:t>
            </a:r>
            <a:r>
              <a:rPr lang="en-US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dyscracias</a:t>
            </a:r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in human so carefully used in pet animals and not approved for use in food animals in many countries.</a:t>
            </a:r>
          </a:p>
          <a:p>
            <a:pPr marL="0" indent="0" algn="just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Two chloramphenicol congeners viz. </a:t>
            </a:r>
          </a:p>
          <a:p>
            <a:pPr marL="0" indent="0" algn="just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		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thiamphenicol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florefenicol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algn="just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		    (less toxic to bone marrow)</a:t>
            </a:r>
          </a:p>
        </p:txBody>
      </p:sp>
    </p:spTree>
    <p:extLst>
      <p:ext uri="{BB962C8B-B14F-4D97-AF65-F5344CB8AC3E}">
        <p14:creationId xmlns:p14="http://schemas.microsoft.com/office/powerpoint/2010/main" val="354739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Thiamphenicol: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en-US" dirty="0">
                <a:latin typeface="Comic Sans MS" panose="030F0702030302020204" pitchFamily="66" charset="0"/>
              </a:rPr>
              <a:t>Is produced by replacing the </a:t>
            </a:r>
            <a:r>
              <a:rPr lang="en-US" dirty="0" err="1">
                <a:latin typeface="Comic Sans MS" panose="030F0702030302020204" pitchFamily="66" charset="0"/>
              </a:rPr>
              <a:t>nitrophenblic</a:t>
            </a:r>
            <a:r>
              <a:rPr lang="en-US" dirty="0">
                <a:latin typeface="Comic Sans MS" panose="030F0702030302020204" pitchFamily="66" charset="0"/>
              </a:rPr>
              <a:t> group of chloramphenicol by a </a:t>
            </a:r>
            <a:r>
              <a:rPr lang="en-US" dirty="0" err="1">
                <a:latin typeface="Comic Sans MS" panose="030F0702030302020204" pitchFamily="66" charset="0"/>
              </a:rPr>
              <a:t>methylsulphonyl</a:t>
            </a:r>
            <a:r>
              <a:rPr lang="en-US" dirty="0">
                <a:latin typeface="Comic Sans MS" panose="030F0702030302020204" pitchFamily="66" charset="0"/>
              </a:rPr>
              <a:t> group. </a:t>
            </a:r>
          </a:p>
          <a:p>
            <a:pPr algn="just"/>
            <a:r>
              <a:rPr lang="en-US" dirty="0">
                <a:latin typeface="Comic Sans MS" panose="030F0702030302020204" pitchFamily="66" charset="0"/>
              </a:rPr>
              <a:t>It is less effective but safer than chloramphenicol.</a:t>
            </a:r>
          </a:p>
          <a:p>
            <a:pPr marL="0" indent="0" algn="just">
              <a:buNone/>
            </a:pPr>
            <a:endParaRPr lang="en-US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Florfenicol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n-US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US" dirty="0">
                <a:latin typeface="Comic Sans MS" panose="030F0702030302020204" pitchFamily="66" charset="0"/>
              </a:rPr>
              <a:t>It is a fluorinate derivative of </a:t>
            </a:r>
            <a:r>
              <a:rPr lang="en-US" dirty="0" err="1">
                <a:latin typeface="Comic Sans MS" panose="030F0702030302020204" pitchFamily="66" charset="0"/>
              </a:rPr>
              <a:t>thiamphenicol</a:t>
            </a:r>
            <a:r>
              <a:rPr lang="en-US" dirty="0">
                <a:latin typeface="Comic Sans MS" panose="030F0702030302020204" pitchFamily="66" charset="0"/>
              </a:rPr>
              <a:t> more effective than chloramphenicol, </a:t>
            </a:r>
            <a:r>
              <a:rPr lang="en-US" dirty="0">
                <a:solidFill>
                  <a:srgbClr val="92D050"/>
                </a:solidFill>
                <a:latin typeface="Comic Sans MS" panose="030F0702030302020204" pitchFamily="66" charset="0"/>
              </a:rPr>
              <a:t>resists bacterial destruction and approved for use in cattle.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599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Properties</a:t>
            </a:r>
            <a:endParaRPr 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dirty="0">
                <a:latin typeface="Comic Sans MS" panose="030F0702030302020204" pitchFamily="66" charset="0"/>
              </a:rPr>
              <a:t>Chloramphenicol is a highly lipid soluble antibiotic that exists as a yellowish white </a:t>
            </a:r>
            <a:r>
              <a:rPr lang="en-IN" dirty="0" smtClean="0">
                <a:latin typeface="Comic Sans MS" panose="030F0702030302020204" pitchFamily="66" charset="0"/>
              </a:rPr>
              <a:t>crystalline </a:t>
            </a:r>
            <a:r>
              <a:rPr lang="en-IN" dirty="0">
                <a:latin typeface="Comic Sans MS" panose="030F0702030302020204" pitchFamily="66" charset="0"/>
              </a:rPr>
              <a:t>solid</a:t>
            </a:r>
            <a:r>
              <a:rPr lang="en-IN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r>
              <a:rPr lang="en-IN" dirty="0" smtClean="0"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It has a nitrobenzene substitution, which is probably responsible for the antibacterial activity and its intensely bitter taste.</a:t>
            </a:r>
          </a:p>
          <a:p>
            <a:pPr marL="0" indent="0" algn="just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It </a:t>
            </a:r>
            <a:r>
              <a:rPr lang="en-IN" dirty="0">
                <a:latin typeface="Comic Sans MS" panose="030F0702030302020204" pitchFamily="66" charset="0"/>
              </a:rPr>
              <a:t>is freely soluble is alcohol and acetone, fairly soluble in ether, less soluble in water, and insoluble in benzene</a:t>
            </a:r>
            <a:r>
              <a:rPr lang="en-IN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 </a:t>
            </a:r>
            <a:r>
              <a:rPr lang="en-IN" dirty="0">
                <a:latin typeface="Comic Sans MS" panose="030F0702030302020204" pitchFamily="66" charset="0"/>
              </a:rPr>
              <a:t>Aqueous solutions of chloramphenicol are neutral and quite stable, but need protection from light. </a:t>
            </a: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dirty="0">
                <a:latin typeface="Comic Sans MS" panose="030F0702030302020204" pitchFamily="66" charset="0"/>
              </a:rPr>
              <a:t>Chloramphenicol is marketed either as a </a:t>
            </a:r>
            <a:r>
              <a:rPr lang="en-IN" dirty="0">
                <a:solidFill>
                  <a:srgbClr val="0070C0"/>
                </a:solidFill>
                <a:latin typeface="Comic Sans MS" panose="030F0702030302020204" pitchFamily="66" charset="0"/>
              </a:rPr>
              <a:t>free base or in ester forms </a:t>
            </a:r>
            <a:r>
              <a:rPr lang="en-IN" dirty="0">
                <a:latin typeface="Comic Sans MS" panose="030F0702030302020204" pitchFamily="66" charset="0"/>
              </a:rPr>
              <a:t>(e.g., palmitate, succinate, or panthothenate salts). </a:t>
            </a:r>
            <a:endParaRPr lang="en-IN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IN" dirty="0">
              <a:latin typeface="Comic Sans MS" panose="030F0702030302020204" pitchFamily="66" charset="0"/>
            </a:endParaRPr>
          </a:p>
          <a:p>
            <a:pPr algn="just"/>
            <a:r>
              <a:rPr lang="en-IN" dirty="0">
                <a:solidFill>
                  <a:srgbClr val="0070C0"/>
                </a:solidFill>
                <a:latin typeface="Comic Sans MS" panose="030F0702030302020204" pitchFamily="66" charset="0"/>
              </a:rPr>
              <a:t>Chloramphenicol palmitate </a:t>
            </a:r>
            <a:r>
              <a:rPr lang="en-IN" dirty="0">
                <a:latin typeface="Comic Sans MS" panose="030F0702030302020204" pitchFamily="66" charset="0"/>
              </a:rPr>
              <a:t>is insoluble is water and sparingly soluble in alcohol, so is used for </a:t>
            </a:r>
            <a:r>
              <a:rPr lang="en-IN" dirty="0">
                <a:solidFill>
                  <a:srgbClr val="92D050"/>
                </a:solidFill>
                <a:latin typeface="Comic Sans MS" panose="030F0702030302020204" pitchFamily="66" charset="0"/>
              </a:rPr>
              <a:t>oral </a:t>
            </a:r>
            <a:r>
              <a:rPr lang="en-IN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administration</a:t>
            </a:r>
            <a:r>
              <a:rPr lang="en-IN" dirty="0" smtClean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en-I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chloramphenicol </a:t>
            </a:r>
            <a:r>
              <a:rPr lang="en-IN" dirty="0">
                <a:solidFill>
                  <a:srgbClr val="00B0F0"/>
                </a:solidFill>
                <a:latin typeface="Comic Sans MS" panose="030F0702030302020204" pitchFamily="66" charset="0"/>
              </a:rPr>
              <a:t>succinate </a:t>
            </a:r>
            <a:r>
              <a:rPr lang="en-IN" dirty="0">
                <a:latin typeface="Comic Sans MS" panose="030F0702030302020204" pitchFamily="66" charset="0"/>
              </a:rPr>
              <a:t>(sodium succinate) is freely soluble in both acetone and water and, therefore, is used for </a:t>
            </a:r>
            <a:r>
              <a:rPr lang="en-IN" dirty="0">
                <a:solidFill>
                  <a:srgbClr val="92D050"/>
                </a:solidFill>
                <a:latin typeface="Comic Sans MS" panose="030F0702030302020204" pitchFamily="66" charset="0"/>
              </a:rPr>
              <a:t>parenteral injection</a:t>
            </a:r>
            <a:r>
              <a:rPr lang="en-IN" dirty="0">
                <a:latin typeface="Comic Sans MS" panose="030F0702030302020204" pitchFamily="66" charset="0"/>
              </a:rPr>
              <a:t>. </a:t>
            </a:r>
            <a:endParaRPr lang="en-IN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IN" dirty="0">
              <a:latin typeface="Comic Sans MS" panose="030F0702030302020204" pitchFamily="66" charset="0"/>
            </a:endParaRPr>
          </a:p>
          <a:p>
            <a:pPr algn="just"/>
            <a:r>
              <a:rPr lang="en-IN" dirty="0">
                <a:latin typeface="Comic Sans MS" panose="030F0702030302020204" pitchFamily="66" charset="0"/>
              </a:rPr>
              <a:t>The inert chloramphenicol esters are hydrolysed in vivo to free biologically active chloramphenicol</a:t>
            </a:r>
            <a:r>
              <a:rPr lang="en-IN" dirty="0" smtClean="0">
                <a:latin typeface="Comic Sans MS" panose="030F0702030302020204" pitchFamily="66" charset="0"/>
              </a:rPr>
              <a:t>.</a:t>
            </a:r>
            <a:endParaRPr lang="en-IN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5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Chemistry and SAR </a:t>
            </a:r>
            <a:endParaRPr lang="en-IN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hemical structure of chloramphenic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27" y="2048675"/>
            <a:ext cx="4419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8000" y="1690689"/>
            <a:ext cx="628649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Chloramphenicol (D-threo-2-dichloroacetamido-l -p-</a:t>
            </a:r>
            <a:r>
              <a:rPr lang="en-IN" sz="2000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nitrophenyl</a:t>
            </a:r>
            <a:r>
              <a:rPr lang="en-IN" sz="2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-l, 3-propanediol) is a derivative of nitrobenzene and </a:t>
            </a:r>
            <a:r>
              <a:rPr lang="en-IN" sz="2000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dichloroacetic</a:t>
            </a:r>
            <a:r>
              <a:rPr lang="en-IN" sz="2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acid</a:t>
            </a:r>
            <a:r>
              <a:rPr lang="en-IN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IN" sz="2000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92D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IN" sz="2000" dirty="0">
                <a:solidFill>
                  <a:srgbClr val="92D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It is unique among natural </a:t>
            </a:r>
            <a:r>
              <a:rPr lang="en-IN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compounds </a:t>
            </a:r>
            <a:r>
              <a:rPr lang="en-IN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having a nitrobenzene moiety in its structure</a:t>
            </a:r>
            <a:r>
              <a:rPr lang="en-IN" sz="20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n-US" altLang="en-US" sz="2000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The para-nitro group is not important for antibacterial activity. </a:t>
            </a:r>
            <a:endParaRPr lang="en-US" altLang="en-US" sz="2000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 algn="just"/>
            <a:endParaRPr lang="en-US" altLang="en-US" sz="20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The p- </a:t>
            </a:r>
            <a:r>
              <a:rPr lang="en-US" altLang="en-US" sz="2000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nitrophenyl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group may be changed to </a:t>
            </a:r>
            <a:r>
              <a:rPr lang="en-US" altLang="en-US" sz="2000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ortho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- or meta-nitro compounds or even be replaced by halogens without significant loss of activity. 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103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71231" y="4372775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92D050"/>
                </a:solidFill>
                <a:latin typeface="Comic Sans MS" panose="030F0702030302020204" pitchFamily="66" charset="0"/>
              </a:rPr>
              <a:t>Source  : Google image </a:t>
            </a:r>
            <a:endParaRPr lang="en-IN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4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IN" dirty="0">
                <a:latin typeface="Comic Sans MS" panose="030F0702030302020204" pitchFamily="66" charset="0"/>
              </a:rPr>
              <a:t>Although chloramphenicol exists in 4 stereoisomers, only </a:t>
            </a:r>
            <a:r>
              <a:rPr lang="en-IN" dirty="0">
                <a:solidFill>
                  <a:srgbClr val="FF0000"/>
                </a:solidFill>
                <a:latin typeface="Comic Sans MS" panose="030F0702030302020204" pitchFamily="66" charset="0"/>
              </a:rPr>
              <a:t>D-</a:t>
            </a:r>
            <a:r>
              <a:rPr lang="en-IN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threo</a:t>
            </a:r>
            <a:r>
              <a:rPr lang="en-IN" dirty="0">
                <a:solidFill>
                  <a:srgbClr val="FF0000"/>
                </a:solidFill>
                <a:latin typeface="Comic Sans MS" panose="030F0702030302020204" pitchFamily="66" charset="0"/>
              </a:rPr>
              <a:t> form has antibacterial activity. </a:t>
            </a:r>
          </a:p>
          <a:p>
            <a:endParaRPr lang="en-IN" dirty="0">
              <a:latin typeface="Comic Sans MS" panose="030F0702030302020204" pitchFamily="66" charset="0"/>
            </a:endParaRPr>
          </a:p>
          <a:p>
            <a:pPr marL="285750" indent="-285750"/>
            <a:r>
              <a:rPr lang="en-IN" dirty="0">
                <a:latin typeface="Comic Sans MS" panose="030F0702030302020204" pitchFamily="66" charset="0"/>
              </a:rPr>
              <a:t>Therefore, in the formation of derivatives such as palmitate ester, the stereo chemical configuration of the </a:t>
            </a:r>
            <a:r>
              <a:rPr lang="en-IN" dirty="0" err="1">
                <a:latin typeface="Comic Sans MS" panose="030F0702030302020204" pitchFamily="66" charset="0"/>
              </a:rPr>
              <a:t>propanediol</a:t>
            </a:r>
            <a:r>
              <a:rPr lang="en-IN" dirty="0">
                <a:latin typeface="Comic Sans MS" panose="030F0702030302020204" pitchFamily="66" charset="0"/>
              </a:rPr>
              <a:t> side 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chain must be </a:t>
            </a:r>
            <a:r>
              <a:rPr lang="en-US" altLang="en-US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retained.</a:t>
            </a:r>
          </a:p>
          <a:p>
            <a:pPr marL="0" indent="0">
              <a:buNone/>
            </a:pPr>
            <a:endParaRPr lang="en-US" altLang="en-US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285750" lvl="0" indent="-285750"/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The </a:t>
            </a:r>
            <a:r>
              <a:rPr lang="en-US" altLang="en-US" dirty="0">
                <a:solidFill>
                  <a:srgbClr val="92D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p-nitro group has been implicated in the irreversible suppression of bone marrow</a:t>
            </a:r>
            <a:r>
              <a:rPr lang="en-US" altLang="en-US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en-US" altLang="en-US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0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1087</Words>
  <Application>Microsoft Office PowerPoint</Application>
  <PresentationFormat>Widescreen</PresentationFormat>
  <Paragraphs>145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Times New Roman</vt:lpstr>
      <vt:lpstr>Office Theme</vt:lpstr>
      <vt:lpstr>Chloramphenicol  …………………………………………………………………………………………………………………………………………………………………………………………………………………………………………… Chemotherapy (VPT-411) (Lecture-15)</vt:lpstr>
      <vt:lpstr>Content of the chapter</vt:lpstr>
      <vt:lpstr>Chloramphenicol</vt:lpstr>
      <vt:lpstr>PowerPoint Presentation</vt:lpstr>
      <vt:lpstr>PowerPoint Presentation</vt:lpstr>
      <vt:lpstr>Properties</vt:lpstr>
      <vt:lpstr>PowerPoint Presentation</vt:lpstr>
      <vt:lpstr>Chemistry and SAR </vt:lpstr>
      <vt:lpstr>PowerPoint Presentation</vt:lpstr>
      <vt:lpstr>Mechanism of action </vt:lpstr>
      <vt:lpstr>PowerPoint Presentation</vt:lpstr>
      <vt:lpstr>PowerPoint Presentation</vt:lpstr>
      <vt:lpstr>PowerPoint Presentation</vt:lpstr>
      <vt:lpstr>Antimicrobial spectrum</vt:lpstr>
      <vt:lpstr>PowerPoint Presentation</vt:lpstr>
      <vt:lpstr>Therapeutic uses</vt:lpstr>
      <vt:lpstr>PowerPoint Presentation</vt:lpstr>
      <vt:lpstr>Toxicity</vt:lpstr>
      <vt:lpstr>PowerPoint Presentation</vt:lpstr>
      <vt:lpstr>PowerPoint Presentation</vt:lpstr>
      <vt:lpstr>PowerPoint Presentation</vt:lpstr>
      <vt:lpstr>PowerPoint Presentation</vt:lpstr>
      <vt:lpstr>Drug interactions</vt:lpstr>
      <vt:lpstr>Dosage and withdrawal </vt:lpstr>
      <vt:lpstr>Summary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Anjana</dc:creator>
  <cp:lastModifiedBy>Dr. Nirbhay Kumar</cp:lastModifiedBy>
  <cp:revision>32</cp:revision>
  <dcterms:created xsi:type="dcterms:W3CDTF">2020-11-13T10:31:15Z</dcterms:created>
  <dcterms:modified xsi:type="dcterms:W3CDTF">2020-12-25T11:08:54Z</dcterms:modified>
</cp:coreProperties>
</file>