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4" r:id="rId2"/>
    <p:sldId id="286" r:id="rId3"/>
    <p:sldId id="265" r:id="rId4"/>
    <p:sldId id="288" r:id="rId5"/>
    <p:sldId id="289" r:id="rId6"/>
    <p:sldId id="290" r:id="rId7"/>
    <p:sldId id="269" r:id="rId8"/>
    <p:sldId id="270" r:id="rId9"/>
    <p:sldId id="266" r:id="rId10"/>
    <p:sldId id="291" r:id="rId11"/>
    <p:sldId id="267" r:id="rId12"/>
    <p:sldId id="292" r:id="rId13"/>
    <p:sldId id="268" r:id="rId14"/>
    <p:sldId id="281" r:id="rId15"/>
    <p:sldId id="293" r:id="rId16"/>
    <p:sldId id="271" r:id="rId17"/>
    <p:sldId id="272" r:id="rId18"/>
    <p:sldId id="273" r:id="rId19"/>
    <p:sldId id="295" r:id="rId20"/>
    <p:sldId id="287" r:id="rId21"/>
    <p:sldId id="274" r:id="rId22"/>
    <p:sldId id="296" r:id="rId23"/>
    <p:sldId id="275" r:id="rId24"/>
    <p:sldId id="276" r:id="rId25"/>
    <p:sldId id="282" r:id="rId26"/>
    <p:sldId id="277" r:id="rId27"/>
    <p:sldId id="278" r:id="rId28"/>
    <p:sldId id="285" r:id="rId29"/>
    <p:sldId id="279" r:id="rId30"/>
    <p:sldId id="283" r:id="rId31"/>
    <p:sldId id="298"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CDC7-CDE6-476A-90F1-02D4A2A30333}" type="datetimeFigureOut">
              <a:rPr lang="en-IN" smtClean="0"/>
              <a:pPr/>
              <a:t>25-12-2020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8C83-AB0B-4416-A181-9AD6D8243F80}" type="slidenum">
              <a:rPr lang="en-IN" smtClean="0"/>
              <a:pPr/>
              <a:t>‹#›</a:t>
            </a:fld>
            <a:endParaRPr lang="en-IN"/>
          </a:p>
        </p:txBody>
      </p:sp>
    </p:spTree>
    <p:extLst>
      <p:ext uri="{BB962C8B-B14F-4D97-AF65-F5344CB8AC3E}">
        <p14:creationId xmlns:p14="http://schemas.microsoft.com/office/powerpoint/2010/main" val="345125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8394298-7D1D-4CD6-81AA-1F2EEC71BC03}" type="slidenum">
              <a:rPr lang="en-IN" smtClean="0"/>
              <a:pPr/>
              <a:t>1</a:t>
            </a:fld>
            <a:endParaRPr lang="en-IN"/>
          </a:p>
        </p:txBody>
      </p:sp>
    </p:spTree>
    <p:extLst>
      <p:ext uri="{BB962C8B-B14F-4D97-AF65-F5344CB8AC3E}">
        <p14:creationId xmlns:p14="http://schemas.microsoft.com/office/powerpoint/2010/main" val="317223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331008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94312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24949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143019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143194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194466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184115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2367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211401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425095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5D3189-D47E-4E41-AB7F-AA120FA4987F}" type="datetimeFigureOut">
              <a:rPr lang="en-IN" smtClean="0"/>
              <a:pPr/>
              <a:t>25-12-2020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E6089E-ABB1-4D85-BF13-173DD3F74B2B}" type="slidenum">
              <a:rPr lang="en-IN" smtClean="0"/>
              <a:pPr/>
              <a:t>‹#›</a:t>
            </a:fld>
            <a:endParaRPr lang="en-IN"/>
          </a:p>
        </p:txBody>
      </p:sp>
    </p:spTree>
    <p:extLst>
      <p:ext uri="{BB962C8B-B14F-4D97-AF65-F5344CB8AC3E}">
        <p14:creationId xmlns:p14="http://schemas.microsoft.com/office/powerpoint/2010/main" val="69743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D3189-D47E-4E41-AB7F-AA120FA4987F}" type="datetimeFigureOut">
              <a:rPr lang="en-IN" smtClean="0"/>
              <a:pPr/>
              <a:t>25-12-2020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6089E-ABB1-4D85-BF13-173DD3F74B2B}" type="slidenum">
              <a:rPr lang="en-IN" smtClean="0"/>
              <a:pPr/>
              <a:t>‹#›</a:t>
            </a:fld>
            <a:endParaRPr lang="en-IN"/>
          </a:p>
        </p:txBody>
      </p:sp>
    </p:spTree>
    <p:extLst>
      <p:ext uri="{BB962C8B-B14F-4D97-AF65-F5344CB8AC3E}">
        <p14:creationId xmlns:p14="http://schemas.microsoft.com/office/powerpoint/2010/main" val="381190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641838"/>
            <a:ext cx="9143999" cy="2020801"/>
          </a:xfrm>
        </p:spPr>
        <p:txBody>
          <a:bodyPr>
            <a:normAutofit fontScale="90000"/>
          </a:bodyPr>
          <a:lstStyle/>
          <a:p>
            <a:r>
              <a:rPr lang="en-US" sz="5300" b="1" dirty="0" smtClean="0">
                <a:solidFill>
                  <a:srgbClr val="C00000"/>
                </a:solidFill>
                <a:latin typeface="Comic Sans MS" panose="030F0702030302020204" pitchFamily="66" charset="0"/>
                <a:cs typeface="Aharoni" pitchFamily="2" charset="-79"/>
              </a:rPr>
              <a:t>Macrolide </a:t>
            </a:r>
            <a:r>
              <a:rPr lang="en-US" sz="5300" b="1" dirty="0" smtClean="0">
                <a:solidFill>
                  <a:srgbClr val="C00000"/>
                </a:solidFill>
                <a:latin typeface="Comic Sans MS" panose="030F0702030302020204" pitchFamily="66" charset="0"/>
              </a:rPr>
              <a:t>and </a:t>
            </a:r>
            <a:r>
              <a:rPr lang="en-US" sz="5300" b="1" dirty="0" err="1">
                <a:solidFill>
                  <a:srgbClr val="C00000"/>
                </a:solidFill>
                <a:latin typeface="Comic Sans MS" panose="030F0702030302020204" pitchFamily="66" charset="0"/>
              </a:rPr>
              <a:t>Lincosamides</a:t>
            </a:r>
            <a:r>
              <a:rPr lang="en-US" sz="5300" b="1" dirty="0">
                <a:solidFill>
                  <a:srgbClr val="C00000"/>
                </a:solidFill>
                <a:latin typeface="Comic Sans MS" panose="030F0702030302020204" pitchFamily="66" charset="0"/>
              </a:rPr>
              <a:t> </a:t>
            </a:r>
            <a:r>
              <a:rPr lang="en-IN" sz="3600" b="1" dirty="0">
                <a:solidFill>
                  <a:srgbClr val="C00000"/>
                </a:solidFill>
                <a:latin typeface="Comic Sans MS" panose="030F0702030302020204" pitchFamily="66" charset="0"/>
              </a:rPr>
              <a:t/>
            </a:r>
            <a:br>
              <a:rPr lang="en-IN" sz="3600" b="1" dirty="0">
                <a:solidFill>
                  <a:srgbClr val="C00000"/>
                </a:solidFill>
                <a:latin typeface="Comic Sans MS" panose="030F0702030302020204" pitchFamily="66" charset="0"/>
              </a:rPr>
            </a:br>
            <a:r>
              <a:rPr lang="en-IN" sz="1050" b="1" dirty="0">
                <a:solidFill>
                  <a:srgbClr val="C00000"/>
                </a:solidFill>
                <a:latin typeface="Comic Sans MS" panose="030F0702030302020204" pitchFamily="66" charset="0"/>
              </a:rPr>
              <a:t>……………………………………………………………………………………………………………………………………………………………………………………………………………………………………………</a:t>
            </a:r>
            <a:r>
              <a:rPr lang="en-IN" b="1" dirty="0" smtClean="0">
                <a:solidFill>
                  <a:srgbClr val="C00000"/>
                </a:solidFill>
                <a:latin typeface="Comic Sans MS" panose="030F0702030302020204" pitchFamily="66" charset="0"/>
              </a:rPr>
              <a:t/>
            </a:r>
            <a:br>
              <a:rPr lang="en-IN" b="1" dirty="0" smtClean="0">
                <a:solidFill>
                  <a:srgbClr val="C00000"/>
                </a:solidFill>
                <a:latin typeface="Comic Sans MS" panose="030F0702030302020204" pitchFamily="66" charset="0"/>
              </a:rPr>
            </a:br>
            <a:r>
              <a:rPr lang="en-IN" sz="2800" b="1" u="sng" dirty="0">
                <a:solidFill>
                  <a:srgbClr val="C00000"/>
                </a:solidFill>
                <a:latin typeface="Comic Sans MS" panose="030F0702030302020204" pitchFamily="66" charset="0"/>
              </a:rPr>
              <a:t>Chemotherapy (VPT-411)</a:t>
            </a:r>
            <a:r>
              <a:rPr lang="en-IN" sz="2700" b="1" dirty="0">
                <a:solidFill>
                  <a:srgbClr val="000099"/>
                </a:solidFill>
                <a:latin typeface="Comic Sans MS" panose="030F0702030302020204" pitchFamily="66" charset="0"/>
              </a:rPr>
              <a:t/>
            </a:r>
            <a:br>
              <a:rPr lang="en-IN" sz="2700" b="1" dirty="0">
                <a:solidFill>
                  <a:srgbClr val="000099"/>
                </a:solidFill>
                <a:latin typeface="Comic Sans MS" panose="030F0702030302020204" pitchFamily="66" charset="0"/>
              </a:rPr>
            </a:br>
            <a:r>
              <a:rPr lang="en-IN" sz="2700" b="1" dirty="0">
                <a:solidFill>
                  <a:srgbClr val="000099"/>
                </a:solidFill>
                <a:latin typeface="Comic Sans MS" panose="030F0702030302020204" pitchFamily="66" charset="0"/>
              </a:rPr>
              <a:t>(</a:t>
            </a:r>
            <a:r>
              <a:rPr lang="en-IN" sz="2700" b="1" dirty="0" smtClean="0">
                <a:solidFill>
                  <a:srgbClr val="000099"/>
                </a:solidFill>
                <a:latin typeface="Comic Sans MS" panose="030F0702030302020204" pitchFamily="66" charset="0"/>
              </a:rPr>
              <a:t>Lecture-16)</a:t>
            </a:r>
            <a:endParaRPr lang="en-IN" b="1" dirty="0">
              <a:solidFill>
                <a:srgbClr val="000099"/>
              </a:solidFill>
              <a:latin typeface="Comic Sans MS" panose="030F0702030302020204" pitchFamily="66" charset="0"/>
            </a:endParaRPr>
          </a:p>
        </p:txBody>
      </p:sp>
      <p:sp>
        <p:nvSpPr>
          <p:cNvPr id="3" name="Subtitle 2"/>
          <p:cNvSpPr>
            <a:spLocks noGrp="1"/>
          </p:cNvSpPr>
          <p:nvPr>
            <p:ph type="subTitle" idx="1"/>
          </p:nvPr>
        </p:nvSpPr>
        <p:spPr>
          <a:xfrm>
            <a:off x="1933575" y="3984463"/>
            <a:ext cx="8343900" cy="1241822"/>
          </a:xfrm>
        </p:spPr>
        <p:txBody>
          <a:bodyPr>
            <a:noAutofit/>
          </a:bodyPr>
          <a:lstStyle/>
          <a:p>
            <a:r>
              <a:rPr lang="en-IN" sz="2100" b="1" dirty="0" err="1">
                <a:solidFill>
                  <a:srgbClr val="000099"/>
                </a:solidFill>
                <a:latin typeface="Comic Sans MS" panose="030F0702030302020204" pitchFamily="66" charset="0"/>
              </a:rPr>
              <a:t>Dr.</a:t>
            </a:r>
            <a:r>
              <a:rPr lang="en-IN" sz="2100" b="1" dirty="0">
                <a:solidFill>
                  <a:srgbClr val="000099"/>
                </a:solidFill>
                <a:latin typeface="Comic Sans MS" panose="030F0702030302020204" pitchFamily="66" charset="0"/>
              </a:rPr>
              <a:t> </a:t>
            </a:r>
            <a:r>
              <a:rPr lang="en-IN" sz="2100" b="1" dirty="0" err="1">
                <a:solidFill>
                  <a:srgbClr val="000099"/>
                </a:solidFill>
                <a:latin typeface="Comic Sans MS" panose="030F0702030302020204" pitchFamily="66" charset="0"/>
              </a:rPr>
              <a:t>Kumari</a:t>
            </a:r>
            <a:r>
              <a:rPr lang="en-IN" sz="2100" b="1" dirty="0">
                <a:solidFill>
                  <a:srgbClr val="000099"/>
                </a:solidFill>
                <a:latin typeface="Comic Sans MS" panose="030F0702030302020204" pitchFamily="66" charset="0"/>
              </a:rPr>
              <a:t> </a:t>
            </a:r>
            <a:r>
              <a:rPr lang="en-IN" sz="2100" b="1" dirty="0" err="1">
                <a:solidFill>
                  <a:srgbClr val="000099"/>
                </a:solidFill>
                <a:latin typeface="Comic Sans MS" panose="030F0702030302020204" pitchFamily="66" charset="0"/>
              </a:rPr>
              <a:t>Anjana</a:t>
            </a:r>
            <a:endParaRPr lang="en-IN" sz="2100" b="1" dirty="0">
              <a:solidFill>
                <a:srgbClr val="000099"/>
              </a:solidFill>
              <a:latin typeface="Comic Sans MS" panose="030F0702030302020204" pitchFamily="66" charset="0"/>
            </a:endParaRPr>
          </a:p>
          <a:p>
            <a:r>
              <a:rPr lang="en-IN" sz="2100" dirty="0">
                <a:latin typeface="Comic Sans MS" panose="030F0702030302020204" pitchFamily="66" charset="0"/>
              </a:rPr>
              <a:t>Asstt. Professor</a:t>
            </a:r>
          </a:p>
          <a:p>
            <a:r>
              <a:rPr lang="en-IN" sz="2100" dirty="0" err="1">
                <a:latin typeface="Comic Sans MS" panose="030F0702030302020204" pitchFamily="66" charset="0"/>
              </a:rPr>
              <a:t>Deptt</a:t>
            </a:r>
            <a:r>
              <a:rPr lang="en-IN" sz="2100" dirty="0">
                <a:latin typeface="Comic Sans MS" panose="030F0702030302020204" pitchFamily="66" charset="0"/>
              </a:rPr>
              <a:t>. of Veterinary Pharmacology &amp; Toxicology</a:t>
            </a:r>
          </a:p>
          <a:p>
            <a:r>
              <a:rPr lang="en-IN" sz="2100" dirty="0">
                <a:latin typeface="Comic Sans MS" panose="030F0702030302020204" pitchFamily="66" charset="0"/>
              </a:rPr>
              <a:t>Bihar Veterinary College, Bihar Animal Sciences University, Patna</a:t>
            </a:r>
          </a:p>
          <a:p>
            <a:endParaRPr lang="en-IN" sz="21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22249" y="3660020"/>
            <a:ext cx="1091228" cy="9875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69874" y="3756116"/>
            <a:ext cx="678170" cy="716661"/>
          </a:xfrm>
          <a:prstGeom prst="rect">
            <a:avLst/>
          </a:prstGeom>
        </p:spPr>
      </p:pic>
    </p:spTree>
    <p:extLst>
      <p:ext uri="{BB962C8B-B14F-4D97-AF65-F5344CB8AC3E}">
        <p14:creationId xmlns:p14="http://schemas.microsoft.com/office/powerpoint/2010/main" val="1059473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IN" dirty="0" smtClean="0">
                <a:solidFill>
                  <a:srgbClr val="FF0000"/>
                </a:solidFill>
                <a:latin typeface="Comic Sans MS" panose="030F0702030302020204" pitchFamily="66" charset="0"/>
              </a:rPr>
              <a:t>Step I : Passage </a:t>
            </a:r>
            <a:r>
              <a:rPr lang="en-IN" dirty="0">
                <a:solidFill>
                  <a:srgbClr val="FF0000"/>
                </a:solidFill>
                <a:latin typeface="Comic Sans MS" panose="030F0702030302020204" pitchFamily="66" charset="0"/>
              </a:rPr>
              <a:t>of macrolides into bacterial cells :</a:t>
            </a:r>
            <a:endParaRPr lang="en-US" dirty="0" smtClean="0">
              <a:solidFill>
                <a:srgbClr val="FF0000"/>
              </a:solidFill>
              <a:latin typeface="Comic Sans MS" panose="030F0702030302020204" pitchFamily="66" charset="0"/>
            </a:endParaRPr>
          </a:p>
          <a:p>
            <a:pPr algn="just"/>
            <a:r>
              <a:rPr lang="en-US" dirty="0" smtClean="0">
                <a:latin typeface="Comic Sans MS" panose="030F0702030302020204" pitchFamily="66" charset="0"/>
              </a:rPr>
              <a:t>Sensitive </a:t>
            </a:r>
            <a:r>
              <a:rPr lang="en-US" dirty="0">
                <a:latin typeface="Comic Sans MS" panose="030F0702030302020204" pitchFamily="66" charset="0"/>
              </a:rPr>
              <a:t>gram-positive bacteria accumulate erythromycin intracellularly by </a:t>
            </a:r>
            <a:r>
              <a:rPr lang="en-US" dirty="0">
                <a:solidFill>
                  <a:srgbClr val="92D050"/>
                </a:solidFill>
                <a:latin typeface="Comic Sans MS" panose="030F0702030302020204" pitchFamily="66" charset="0"/>
              </a:rPr>
              <a:t>active transport </a:t>
            </a:r>
            <a:r>
              <a:rPr lang="en-US" dirty="0">
                <a:latin typeface="Comic Sans MS" panose="030F0702030302020204" pitchFamily="66" charset="0"/>
              </a:rPr>
              <a:t>which is responsible for their high susceptibility to this antibiotic</a:t>
            </a:r>
            <a:r>
              <a:rPr lang="en-US" dirty="0" smtClean="0">
                <a:latin typeface="Comic Sans MS" panose="030F0702030302020204" pitchFamily="66" charset="0"/>
              </a:rPr>
              <a:t>.</a:t>
            </a:r>
          </a:p>
          <a:p>
            <a:pPr marL="0" indent="0" algn="just">
              <a:buNone/>
            </a:pPr>
            <a:endParaRPr lang="en-US" dirty="0" smtClean="0">
              <a:latin typeface="Comic Sans MS" panose="030F0702030302020204" pitchFamily="66" charset="0"/>
            </a:endParaRPr>
          </a:p>
          <a:p>
            <a:pPr lvl="0" algn="just"/>
            <a:r>
              <a:rPr lang="en-IN" dirty="0">
                <a:latin typeface="Comic Sans MS" panose="030F0702030302020204" pitchFamily="66" charset="0"/>
              </a:rPr>
              <a:t>The </a:t>
            </a:r>
            <a:r>
              <a:rPr lang="en-IN" dirty="0">
                <a:solidFill>
                  <a:srgbClr val="FFC000"/>
                </a:solidFill>
                <a:latin typeface="Comic Sans MS" panose="030F0702030302020204" pitchFamily="66" charset="0"/>
              </a:rPr>
              <a:t>gram-positive bacteria accumulate about 100 times </a:t>
            </a:r>
            <a:r>
              <a:rPr lang="en-IN" dirty="0">
                <a:latin typeface="Comic Sans MS" panose="030F0702030302020204" pitchFamily="66" charset="0"/>
              </a:rPr>
              <a:t>more antibiotics than do gram-negative organisms. </a:t>
            </a:r>
            <a:endParaRPr lang="en-IN" dirty="0" smtClean="0">
              <a:latin typeface="Comic Sans MS" panose="030F0702030302020204" pitchFamily="66" charset="0"/>
            </a:endParaRPr>
          </a:p>
          <a:p>
            <a:pPr marL="0" lvl="0" indent="0" algn="just">
              <a:buNone/>
            </a:pPr>
            <a:endParaRPr lang="en-IN" dirty="0" smtClean="0">
              <a:latin typeface="Comic Sans MS" panose="030F0702030302020204" pitchFamily="66" charset="0"/>
            </a:endParaRPr>
          </a:p>
          <a:p>
            <a:pPr lvl="0" algn="just"/>
            <a:r>
              <a:rPr lang="en-IN" dirty="0" smtClean="0">
                <a:latin typeface="Comic Sans MS" panose="030F0702030302020204" pitchFamily="66" charset="0"/>
              </a:rPr>
              <a:t>The </a:t>
            </a:r>
            <a:r>
              <a:rPr lang="en-IN" dirty="0">
                <a:latin typeface="Comic Sans MS" panose="030F0702030302020204" pitchFamily="66" charset="0"/>
              </a:rPr>
              <a:t>non-ionised form of the macrocyclic antibiotic is considerably more permeable to bacterial cells, so the drugs show enhanced antimicrobial activity at alkaline </a:t>
            </a:r>
            <a:r>
              <a:rPr lang="en-IN" dirty="0" err="1">
                <a:latin typeface="Comic Sans MS" panose="030F0702030302020204" pitchFamily="66" charset="0"/>
              </a:rPr>
              <a:t>pH.</a:t>
            </a:r>
            <a:endParaRPr lang="en-IN" dirty="0">
              <a:latin typeface="Comic Sans MS" panose="030F0702030302020204" pitchFamily="66" charset="0"/>
            </a:endParaRPr>
          </a:p>
          <a:p>
            <a:pPr algn="just"/>
            <a:endParaRPr lang="en-US" dirty="0"/>
          </a:p>
        </p:txBody>
      </p:sp>
    </p:spTree>
    <p:extLst>
      <p:ext uri="{BB962C8B-B14F-4D97-AF65-F5344CB8AC3E}">
        <p14:creationId xmlns:p14="http://schemas.microsoft.com/office/powerpoint/2010/main" val="54523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94023" cy="4566383"/>
          </a:xfrm>
        </p:spPr>
        <p:txBody>
          <a:bodyPr>
            <a:normAutofit fontScale="77500" lnSpcReduction="20000"/>
          </a:bodyPr>
          <a:lstStyle/>
          <a:p>
            <a:pPr marL="0" indent="0" algn="just">
              <a:buNone/>
            </a:pPr>
            <a:r>
              <a:rPr lang="en-IN" dirty="0" smtClean="0">
                <a:solidFill>
                  <a:srgbClr val="FF0000"/>
                </a:solidFill>
                <a:latin typeface="Comic Sans MS" panose="030F0702030302020204" pitchFamily="66" charset="0"/>
              </a:rPr>
              <a:t>Step II: Interaction of macrolides </a:t>
            </a:r>
            <a:r>
              <a:rPr lang="en-IN" dirty="0">
                <a:solidFill>
                  <a:srgbClr val="FF0000"/>
                </a:solidFill>
                <a:latin typeface="Comic Sans MS" panose="030F0702030302020204" pitchFamily="66" charset="0"/>
              </a:rPr>
              <a:t>with bacterial </a:t>
            </a:r>
            <a:r>
              <a:rPr lang="en-IN" dirty="0" smtClean="0">
                <a:solidFill>
                  <a:srgbClr val="FF0000"/>
                </a:solidFill>
                <a:latin typeface="Comic Sans MS" panose="030F0702030302020204" pitchFamily="66" charset="0"/>
              </a:rPr>
              <a:t>ribosome: </a:t>
            </a:r>
            <a:endParaRPr lang="en-US" dirty="0" smtClean="0">
              <a:solidFill>
                <a:srgbClr val="FF0000"/>
              </a:solidFill>
              <a:latin typeface="Comic Sans MS" panose="030F0702030302020204" pitchFamily="66" charset="0"/>
            </a:endParaRPr>
          </a:p>
          <a:p>
            <a:pPr algn="just"/>
            <a:r>
              <a:rPr lang="en-US" dirty="0" smtClean="0">
                <a:latin typeface="Comic Sans MS" panose="030F0702030302020204" pitchFamily="66" charset="0"/>
              </a:rPr>
              <a:t>Erythromycin acts by inhibiting </a:t>
            </a:r>
            <a:r>
              <a:rPr lang="en-US" dirty="0" smtClean="0">
                <a:solidFill>
                  <a:srgbClr val="0070C0"/>
                </a:solidFill>
                <a:latin typeface="Comic Sans MS" panose="030F0702030302020204" pitchFamily="66" charset="0"/>
              </a:rPr>
              <a:t>bacterial protein synthesis. </a:t>
            </a:r>
          </a:p>
          <a:p>
            <a:pPr algn="just"/>
            <a:r>
              <a:rPr lang="en-US" dirty="0" smtClean="0">
                <a:solidFill>
                  <a:srgbClr val="92D050"/>
                </a:solidFill>
                <a:latin typeface="Comic Sans MS" panose="030F0702030302020204" pitchFamily="66" charset="0"/>
              </a:rPr>
              <a:t>It combines with 50S ribosome subunits and interferes with ‘translocation’. </a:t>
            </a:r>
          </a:p>
          <a:p>
            <a:pPr marL="0" indent="0" algn="just">
              <a:buNone/>
            </a:pPr>
            <a:endParaRPr lang="en-US" dirty="0" smtClean="0">
              <a:solidFill>
                <a:srgbClr val="92D050"/>
              </a:solidFill>
              <a:latin typeface="Comic Sans MS" panose="030F0702030302020204" pitchFamily="66" charset="0"/>
            </a:endParaRPr>
          </a:p>
          <a:p>
            <a:pPr algn="just"/>
            <a:r>
              <a:rPr lang="en-US" dirty="0" smtClean="0">
                <a:latin typeface="Comic Sans MS" panose="030F0702030302020204" pitchFamily="66" charset="0"/>
              </a:rPr>
              <a:t>After peptide bond formation between the newly attached amino acid and the nascent peptide chain at the acceptor (A) site the elongated peptide is translocated back to the peptidyl (P) site, making the A site available for next aminoacyl </a:t>
            </a:r>
            <a:r>
              <a:rPr lang="en-US" dirty="0" err="1" smtClean="0">
                <a:latin typeface="Comic Sans MS" panose="030F0702030302020204" pitchFamily="66" charset="0"/>
              </a:rPr>
              <a:t>tRNA</a:t>
            </a:r>
            <a:r>
              <a:rPr lang="en-US" dirty="0" smtClean="0">
                <a:latin typeface="Comic Sans MS" panose="030F0702030302020204" pitchFamily="66" charset="0"/>
              </a:rPr>
              <a:t> attachment.</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This is prevented by erythromycin and the ribosome fails to move along the mRNA to expose the next codon.</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 As an indirect consequence, peptide chain may be prematurely terminated: synthesis of larger proteins is specifically suppressed.</a:t>
            </a:r>
            <a:endParaRPr lang="en-US"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9862" y="149468"/>
            <a:ext cx="9653954" cy="6603024"/>
          </a:xfrm>
          <a:prstGeom prst="rect">
            <a:avLst/>
          </a:prstGeom>
        </p:spPr>
      </p:pic>
    </p:spTree>
    <p:extLst>
      <p:ext uri="{BB962C8B-B14F-4D97-AF65-F5344CB8AC3E}">
        <p14:creationId xmlns:p14="http://schemas.microsoft.com/office/powerpoint/2010/main" val="325715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latin typeface="Comic Sans MS" pitchFamily="66" charset="0"/>
              </a:rPr>
              <a:t>Side Effects and Toxicity</a:t>
            </a:r>
            <a:endParaRPr lang="en-US" sz="3600" dirty="0">
              <a:solidFill>
                <a:srgbClr val="FF0000"/>
              </a:solidFill>
              <a:latin typeface="Comic Sans MS" pitchFamily="66" charset="0"/>
            </a:endParaRPr>
          </a:p>
        </p:txBody>
      </p:sp>
      <p:sp>
        <p:nvSpPr>
          <p:cNvPr id="3" name="Content Placeholder 2"/>
          <p:cNvSpPr>
            <a:spLocks noGrp="1"/>
          </p:cNvSpPr>
          <p:nvPr>
            <p:ph idx="1"/>
          </p:nvPr>
        </p:nvSpPr>
        <p:spPr/>
        <p:txBody>
          <a:bodyPr>
            <a:normAutofit/>
          </a:bodyPr>
          <a:lstStyle/>
          <a:p>
            <a:pPr algn="just"/>
            <a:r>
              <a:rPr lang="en-US" dirty="0" smtClean="0">
                <a:latin typeface="Comic Sans MS" panose="030F0702030302020204" pitchFamily="66" charset="0"/>
              </a:rPr>
              <a:t>In general, </a:t>
            </a:r>
            <a:r>
              <a:rPr lang="en-US" dirty="0" err="1" smtClean="0">
                <a:latin typeface="Comic Sans MS" panose="030F0702030302020204" pitchFamily="66" charset="0"/>
              </a:rPr>
              <a:t>macrolides</a:t>
            </a:r>
            <a:r>
              <a:rPr lang="en-US" dirty="0" smtClean="0">
                <a:latin typeface="Comic Sans MS" panose="030F0702030302020204" pitchFamily="66" charset="0"/>
              </a:rPr>
              <a:t> </a:t>
            </a:r>
            <a:r>
              <a:rPr lang="en-US" dirty="0" smtClean="0">
                <a:solidFill>
                  <a:srgbClr val="FFC000"/>
                </a:solidFill>
                <a:latin typeface="Comic Sans MS" panose="030F0702030302020204" pitchFamily="66" charset="0"/>
              </a:rPr>
              <a:t>are least toxic antibiotic </a:t>
            </a:r>
            <a:r>
              <a:rPr lang="en-US" dirty="0" smtClean="0">
                <a:latin typeface="Comic Sans MS" panose="030F0702030302020204" pitchFamily="66" charset="0"/>
              </a:rPr>
              <a:t>but </a:t>
            </a:r>
            <a:r>
              <a:rPr lang="en-US" dirty="0" err="1" smtClean="0">
                <a:solidFill>
                  <a:srgbClr val="92D050"/>
                </a:solidFill>
                <a:latin typeface="Comic Sans MS" panose="030F0702030302020204" pitchFamily="66" charset="0"/>
              </a:rPr>
              <a:t>tilmicosin</a:t>
            </a:r>
            <a:r>
              <a:rPr lang="en-US" dirty="0" smtClean="0">
                <a:solidFill>
                  <a:srgbClr val="92D050"/>
                </a:solidFill>
                <a:latin typeface="Comic Sans MS" panose="030F0702030302020204" pitchFamily="66" charset="0"/>
              </a:rPr>
              <a:t> is comparatively toxic.</a:t>
            </a:r>
          </a:p>
          <a:p>
            <a:pPr algn="just"/>
            <a:r>
              <a:rPr lang="en-US" dirty="0" smtClean="0">
                <a:latin typeface="Comic Sans MS" panose="030F0702030302020204" pitchFamily="66" charset="0"/>
              </a:rPr>
              <a:t> They are irritants and may cause pain and swelling at the site of injections.</a:t>
            </a:r>
          </a:p>
          <a:p>
            <a:pPr algn="just"/>
            <a:r>
              <a:rPr lang="en-US" dirty="0" smtClean="0">
                <a:latin typeface="Comic Sans MS" panose="030F0702030302020204" pitchFamily="66" charset="0"/>
              </a:rPr>
              <a:t>Erythromycin </a:t>
            </a:r>
            <a:r>
              <a:rPr lang="en-US" dirty="0" err="1" smtClean="0">
                <a:latin typeface="Comic Sans MS" panose="030F0702030302020204" pitchFamily="66" charset="0"/>
              </a:rPr>
              <a:t>estolate</a:t>
            </a:r>
            <a:r>
              <a:rPr lang="en-US" dirty="0" smtClean="0">
                <a:latin typeface="Comic Sans MS" panose="030F0702030302020204" pitchFamily="66" charset="0"/>
              </a:rPr>
              <a:t> salt is particularly hepatotoxic and may cause </a:t>
            </a:r>
            <a:r>
              <a:rPr lang="en-US" dirty="0" err="1" smtClean="0">
                <a:solidFill>
                  <a:srgbClr val="FF0000"/>
                </a:solidFill>
                <a:latin typeface="Comic Sans MS" panose="030F0702030302020204" pitchFamily="66" charset="0"/>
              </a:rPr>
              <a:t>cholestatic</a:t>
            </a:r>
            <a:r>
              <a:rPr lang="en-US" dirty="0" smtClean="0">
                <a:solidFill>
                  <a:srgbClr val="FF0000"/>
                </a:solidFill>
                <a:latin typeface="Comic Sans MS" panose="030F0702030302020204" pitchFamily="66" charset="0"/>
              </a:rPr>
              <a:t> jaundice. </a:t>
            </a:r>
          </a:p>
          <a:p>
            <a:pPr marL="0" indent="0" algn="just">
              <a:buNone/>
            </a:pPr>
            <a:endParaRPr lang="en-US" dirty="0" smtClean="0">
              <a:solidFill>
                <a:srgbClr val="FF0000"/>
              </a:solidFill>
              <a:latin typeface="Comic Sans MS" panose="030F0702030302020204" pitchFamily="66" charset="0"/>
            </a:endParaRPr>
          </a:p>
          <a:p>
            <a:pPr algn="just"/>
            <a:r>
              <a:rPr lang="en-US" dirty="0" smtClean="0">
                <a:latin typeface="Comic Sans MS" panose="030F0702030302020204" pitchFamily="66" charset="0"/>
              </a:rPr>
              <a:t>Hypersensitivity reactions or skin reactions may occasionally be seen.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a:latin typeface="Comic Sans MS" panose="030F0702030302020204" pitchFamily="66" charset="0"/>
              </a:rPr>
              <a:t> High doses may cause severe </a:t>
            </a:r>
            <a:r>
              <a:rPr lang="en-US" dirty="0">
                <a:solidFill>
                  <a:srgbClr val="00B0F0"/>
                </a:solidFill>
                <a:latin typeface="Comic Sans MS" panose="030F0702030302020204" pitchFamily="66" charset="0"/>
              </a:rPr>
              <a:t>GI disturbances </a:t>
            </a:r>
            <a:r>
              <a:rPr lang="en-US" dirty="0">
                <a:latin typeface="Comic Sans MS" panose="030F0702030302020204" pitchFamily="66" charset="0"/>
              </a:rPr>
              <a:t>(vomiting, diarrhea, </a:t>
            </a:r>
            <a:r>
              <a:rPr lang="en-US" dirty="0" err="1">
                <a:latin typeface="Comic Sans MS" panose="030F0702030302020204" pitchFamily="66" charset="0"/>
              </a:rPr>
              <a:t>oedema</a:t>
            </a:r>
            <a:r>
              <a:rPr lang="en-US" dirty="0">
                <a:latin typeface="Comic Sans MS" panose="030F0702030302020204" pitchFamily="66" charset="0"/>
              </a:rPr>
              <a:t> of GI mucosa </a:t>
            </a:r>
            <a:r>
              <a:rPr lang="en-US" dirty="0" err="1">
                <a:latin typeface="Comic Sans MS" panose="030F0702030302020204" pitchFamily="66" charset="0"/>
              </a:rPr>
              <a:t>etc</a:t>
            </a:r>
            <a:r>
              <a:rPr lang="en-US" dirty="0">
                <a:latin typeface="Comic Sans MS" panose="030F0702030302020204" pitchFamily="66" charset="0"/>
              </a:rPr>
              <a:t>).</a:t>
            </a:r>
          </a:p>
          <a:p>
            <a:pPr algn="just"/>
            <a:endParaRPr lang="en-US" dirty="0">
              <a:latin typeface="Comic Sans MS" panose="030F0702030302020204" pitchFamily="66" charset="0"/>
            </a:endParaRPr>
          </a:p>
          <a:p>
            <a:pPr algn="just"/>
            <a:r>
              <a:rPr lang="en-US" dirty="0">
                <a:latin typeface="Comic Sans MS" panose="030F0702030302020204" pitchFamily="66" charset="0"/>
              </a:rPr>
              <a:t> </a:t>
            </a:r>
            <a:r>
              <a:rPr lang="en-US" dirty="0">
                <a:solidFill>
                  <a:srgbClr val="00B0F0"/>
                </a:solidFill>
                <a:latin typeface="Comic Sans MS" panose="030F0702030302020204" pitchFamily="66" charset="0"/>
              </a:rPr>
              <a:t>Horses are particularly highly sensitive and may suffer from serious and even fatal GI disturbances. </a:t>
            </a:r>
          </a:p>
          <a:p>
            <a:pPr marL="0" indent="0" algn="just">
              <a:buNone/>
            </a:pPr>
            <a:endParaRPr lang="en-US" dirty="0" smtClean="0">
              <a:solidFill>
                <a:srgbClr val="0070C0"/>
              </a:solidFill>
              <a:latin typeface="Comic Sans MS" panose="030F0702030302020204" pitchFamily="66" charset="0"/>
            </a:endParaRPr>
          </a:p>
          <a:p>
            <a:pPr algn="just"/>
            <a:r>
              <a:rPr lang="en-US" dirty="0" err="1" smtClean="0">
                <a:solidFill>
                  <a:srgbClr val="0070C0"/>
                </a:solidFill>
                <a:latin typeface="Comic Sans MS" panose="030F0702030302020204" pitchFamily="66" charset="0"/>
              </a:rPr>
              <a:t>Tylosin</a:t>
            </a:r>
            <a:r>
              <a:rPr lang="en-US" dirty="0" smtClean="0">
                <a:solidFill>
                  <a:srgbClr val="0070C0"/>
                </a:solidFill>
                <a:latin typeface="Comic Sans MS" panose="030F0702030302020204" pitchFamily="66" charset="0"/>
              </a:rPr>
              <a:t> in dogs </a:t>
            </a:r>
            <a:r>
              <a:rPr lang="en-US" dirty="0" smtClean="0">
                <a:latin typeface="Comic Sans MS" panose="030F0702030302020204" pitchFamily="66" charset="0"/>
              </a:rPr>
              <a:t>causes tachycardia, fibrillation and myocardial </a:t>
            </a:r>
            <a:r>
              <a:rPr lang="en-US" dirty="0" err="1" smtClean="0">
                <a:latin typeface="Comic Sans MS" panose="030F0702030302020204" pitchFamily="66" charset="0"/>
              </a:rPr>
              <a:t>ischaemia</a:t>
            </a:r>
            <a:r>
              <a:rPr lang="en-US" dirty="0" smtClean="0">
                <a:latin typeface="Comic Sans MS" panose="030F0702030302020204" pitchFamily="66" charset="0"/>
              </a:rPr>
              <a:t>. </a:t>
            </a:r>
          </a:p>
          <a:p>
            <a:pPr marL="0" indent="0" algn="just">
              <a:buNone/>
            </a:pPr>
            <a:endParaRPr lang="en-US" dirty="0" smtClean="0">
              <a:latin typeface="Comic Sans MS" panose="030F0702030302020204" pitchFamily="66" charset="0"/>
            </a:endParaRPr>
          </a:p>
          <a:p>
            <a:pPr algn="just"/>
            <a:r>
              <a:rPr lang="en-US" dirty="0" err="1" smtClean="0">
                <a:solidFill>
                  <a:srgbClr val="00B050"/>
                </a:solidFill>
                <a:latin typeface="Comic Sans MS" panose="030F0702030302020204" pitchFamily="66" charset="0"/>
              </a:rPr>
              <a:t>Tilmicosin</a:t>
            </a:r>
            <a:r>
              <a:rPr lang="en-US" dirty="0" smtClean="0">
                <a:solidFill>
                  <a:srgbClr val="00B050"/>
                </a:solidFill>
                <a:latin typeface="Comic Sans MS" panose="030F0702030302020204" pitchFamily="66" charset="0"/>
              </a:rPr>
              <a:t> is </a:t>
            </a:r>
            <a:r>
              <a:rPr lang="en-US" dirty="0" err="1" smtClean="0">
                <a:solidFill>
                  <a:srgbClr val="00B050"/>
                </a:solidFill>
                <a:latin typeface="Comic Sans MS" panose="030F0702030302020204" pitchFamily="66" charset="0"/>
              </a:rPr>
              <a:t>cardiotoxic</a:t>
            </a:r>
            <a:r>
              <a:rPr lang="en-US" dirty="0" smtClean="0">
                <a:solidFill>
                  <a:srgbClr val="00B050"/>
                </a:solidFill>
                <a:latin typeface="Comic Sans MS" panose="030F0702030302020204" pitchFamily="66" charset="0"/>
              </a:rPr>
              <a:t> </a:t>
            </a:r>
            <a:r>
              <a:rPr lang="en-US" dirty="0" smtClean="0">
                <a:latin typeface="Comic Sans MS" panose="030F0702030302020204" pitchFamily="66" charset="0"/>
              </a:rPr>
              <a:t>and causes tachycardia and decrease the cardiac contractibility and it is </a:t>
            </a:r>
            <a:r>
              <a:rPr lang="en-US" dirty="0" smtClean="0">
                <a:solidFill>
                  <a:srgbClr val="92D050"/>
                </a:solidFill>
                <a:latin typeface="Comic Sans MS" panose="030F0702030302020204" pitchFamily="66" charset="0"/>
              </a:rPr>
              <a:t>contraindicated in pigs</a:t>
            </a:r>
            <a:r>
              <a:rPr lang="en-US" dirty="0" smtClean="0">
                <a:latin typeface="Comic Sans MS" panose="030F0702030302020204" pitchFamily="66" charset="0"/>
              </a:rPr>
              <a:t>.</a:t>
            </a:r>
          </a:p>
        </p:txBody>
      </p:sp>
      <p:sp>
        <p:nvSpPr>
          <p:cNvPr id="4" name="5-Point Star 3"/>
          <p:cNvSpPr/>
          <p:nvPr/>
        </p:nvSpPr>
        <p:spPr>
          <a:xfrm>
            <a:off x="1095130" y="3043116"/>
            <a:ext cx="177800" cy="2413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Uses </a:t>
            </a:r>
            <a:endParaRPr lang="en-IN"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mic Sans MS" panose="030F0702030302020204" pitchFamily="66" charset="0"/>
              </a:rPr>
              <a:t>It is used in </a:t>
            </a:r>
            <a:r>
              <a:rPr lang="en-US" dirty="0">
                <a:latin typeface="Comic Sans MS" panose="030F0702030302020204" pitchFamily="66" charset="0"/>
              </a:rPr>
              <a:t>the treatment of</a:t>
            </a:r>
          </a:p>
          <a:p>
            <a:r>
              <a:rPr lang="en-US" dirty="0" smtClean="0">
                <a:solidFill>
                  <a:srgbClr val="92D050"/>
                </a:solidFill>
                <a:latin typeface="Comic Sans MS" panose="030F0702030302020204" pitchFamily="66" charset="0"/>
              </a:rPr>
              <a:t>In </a:t>
            </a:r>
            <a:r>
              <a:rPr lang="en-US" dirty="0">
                <a:solidFill>
                  <a:srgbClr val="92D050"/>
                </a:solidFill>
                <a:latin typeface="Comic Sans MS" panose="030F0702030302020204" pitchFamily="66" charset="0"/>
              </a:rPr>
              <a:t>patient allergic to </a:t>
            </a:r>
            <a:r>
              <a:rPr lang="en-US" dirty="0" smtClean="0">
                <a:solidFill>
                  <a:srgbClr val="92D050"/>
                </a:solidFill>
                <a:latin typeface="Comic Sans MS" panose="030F0702030302020204" pitchFamily="66" charset="0"/>
              </a:rPr>
              <a:t>penicillin,</a:t>
            </a:r>
          </a:p>
          <a:p>
            <a:r>
              <a:rPr lang="en-US" dirty="0">
                <a:solidFill>
                  <a:srgbClr val="92D050"/>
                </a:solidFill>
                <a:latin typeface="Comic Sans MS" panose="030F0702030302020204" pitchFamily="66" charset="0"/>
              </a:rPr>
              <a:t>R</a:t>
            </a:r>
            <a:r>
              <a:rPr lang="en-US" dirty="0" smtClean="0">
                <a:solidFill>
                  <a:srgbClr val="92D050"/>
                </a:solidFill>
                <a:latin typeface="Comic Sans MS" panose="030F0702030302020204" pitchFamily="66" charset="0"/>
              </a:rPr>
              <a:t>espiratory </a:t>
            </a:r>
            <a:r>
              <a:rPr lang="en-US" dirty="0">
                <a:solidFill>
                  <a:srgbClr val="92D050"/>
                </a:solidFill>
                <a:latin typeface="Comic Sans MS" panose="030F0702030302020204" pitchFamily="66" charset="0"/>
              </a:rPr>
              <a:t>tract infections</a:t>
            </a:r>
            <a:r>
              <a:rPr lang="en-US" dirty="0">
                <a:latin typeface="Comic Sans MS" panose="030F0702030302020204" pitchFamily="66" charset="0"/>
              </a:rPr>
              <a:t>, </a:t>
            </a:r>
            <a:endParaRPr lang="en-US" dirty="0" smtClean="0">
              <a:latin typeface="Comic Sans MS" panose="030F0702030302020204" pitchFamily="66" charset="0"/>
            </a:endParaRPr>
          </a:p>
          <a:p>
            <a:r>
              <a:rPr lang="en-US" dirty="0">
                <a:solidFill>
                  <a:schemeClr val="accent6">
                    <a:lumMod val="50000"/>
                  </a:schemeClr>
                </a:solidFill>
                <a:latin typeface="Comic Sans MS" panose="030F0702030302020204" pitchFamily="66" charset="0"/>
              </a:rPr>
              <a:t>A</a:t>
            </a:r>
            <a:r>
              <a:rPr lang="en-US" dirty="0" smtClean="0">
                <a:solidFill>
                  <a:schemeClr val="accent6">
                    <a:lumMod val="50000"/>
                  </a:schemeClr>
                </a:solidFill>
                <a:latin typeface="Comic Sans MS" panose="030F0702030302020204" pitchFamily="66" charset="0"/>
              </a:rPr>
              <a:t>typical </a:t>
            </a:r>
            <a:r>
              <a:rPr lang="en-US" dirty="0">
                <a:solidFill>
                  <a:schemeClr val="accent6">
                    <a:lumMod val="50000"/>
                  </a:schemeClr>
                </a:solidFill>
                <a:latin typeface="Comic Sans MS" panose="030F0702030302020204" pitchFamily="66" charset="0"/>
              </a:rPr>
              <a:t>pneumonia caused by Mycoplasma </a:t>
            </a:r>
            <a:r>
              <a:rPr lang="en-US" dirty="0" err="1">
                <a:solidFill>
                  <a:schemeClr val="accent6">
                    <a:lumMod val="50000"/>
                  </a:schemeClr>
                </a:solidFill>
                <a:latin typeface="Comic Sans MS" panose="030F0702030302020204" pitchFamily="66" charset="0"/>
              </a:rPr>
              <a:t>pneumoniae</a:t>
            </a:r>
            <a:r>
              <a:rPr lang="en-US" dirty="0">
                <a:solidFill>
                  <a:schemeClr val="accent6">
                    <a:lumMod val="50000"/>
                  </a:schemeClr>
                </a:solidFill>
                <a:latin typeface="Comic Sans MS" panose="030F0702030302020204" pitchFamily="66" charset="0"/>
              </a:rPr>
              <a:t>, </a:t>
            </a:r>
            <a:endParaRPr lang="en-US" dirty="0" smtClean="0">
              <a:solidFill>
                <a:schemeClr val="accent6">
                  <a:lumMod val="50000"/>
                </a:schemeClr>
              </a:solidFill>
              <a:latin typeface="Comic Sans MS" panose="030F0702030302020204" pitchFamily="66" charset="0"/>
            </a:endParaRPr>
          </a:p>
          <a:p>
            <a:r>
              <a:rPr lang="en-US" dirty="0">
                <a:solidFill>
                  <a:schemeClr val="accent6">
                    <a:lumMod val="50000"/>
                  </a:schemeClr>
                </a:solidFill>
                <a:latin typeface="Comic Sans MS" panose="030F0702030302020204" pitchFamily="66" charset="0"/>
              </a:rPr>
              <a:t>B</a:t>
            </a:r>
            <a:r>
              <a:rPr lang="en-US" dirty="0" smtClean="0">
                <a:solidFill>
                  <a:schemeClr val="accent6">
                    <a:lumMod val="50000"/>
                  </a:schemeClr>
                </a:solidFill>
                <a:latin typeface="Comic Sans MS" panose="030F0702030302020204" pitchFamily="66" charset="0"/>
              </a:rPr>
              <a:t>ronchopneumonia</a:t>
            </a:r>
            <a:r>
              <a:rPr lang="en-US" dirty="0">
                <a:solidFill>
                  <a:schemeClr val="accent6">
                    <a:lumMod val="50000"/>
                  </a:schemeClr>
                </a:solidFill>
                <a:latin typeface="Comic Sans MS" panose="030F0702030302020204" pitchFamily="66" charset="0"/>
              </a:rPr>
              <a:t>, </a:t>
            </a:r>
            <a:endParaRPr lang="en-US" dirty="0" smtClean="0">
              <a:solidFill>
                <a:schemeClr val="accent6">
                  <a:lumMod val="50000"/>
                </a:schemeClr>
              </a:solidFill>
              <a:latin typeface="Comic Sans MS" panose="030F0702030302020204" pitchFamily="66" charset="0"/>
            </a:endParaRPr>
          </a:p>
          <a:p>
            <a:r>
              <a:rPr lang="en-US" dirty="0">
                <a:solidFill>
                  <a:schemeClr val="accent6">
                    <a:lumMod val="50000"/>
                  </a:schemeClr>
                </a:solidFill>
                <a:latin typeface="Comic Sans MS" panose="030F0702030302020204" pitchFamily="66" charset="0"/>
              </a:rPr>
              <a:t>B</a:t>
            </a:r>
            <a:r>
              <a:rPr lang="en-US" dirty="0" smtClean="0">
                <a:solidFill>
                  <a:schemeClr val="accent6">
                    <a:lumMod val="50000"/>
                  </a:schemeClr>
                </a:solidFill>
                <a:latin typeface="Comic Sans MS" panose="030F0702030302020204" pitchFamily="66" charset="0"/>
              </a:rPr>
              <a:t>acterial </a:t>
            </a:r>
            <a:r>
              <a:rPr lang="en-US" dirty="0">
                <a:solidFill>
                  <a:schemeClr val="accent6">
                    <a:lumMod val="50000"/>
                  </a:schemeClr>
                </a:solidFill>
                <a:latin typeface="Comic Sans MS" panose="030F0702030302020204" pitchFamily="66" charset="0"/>
              </a:rPr>
              <a:t>enteritis, </a:t>
            </a:r>
            <a:endParaRPr lang="en-US" dirty="0" smtClean="0">
              <a:solidFill>
                <a:schemeClr val="accent6">
                  <a:lumMod val="50000"/>
                </a:schemeClr>
              </a:solidFill>
              <a:latin typeface="Comic Sans MS" panose="030F0702030302020204" pitchFamily="66" charset="0"/>
            </a:endParaRPr>
          </a:p>
          <a:p>
            <a:r>
              <a:rPr lang="en-US" dirty="0">
                <a:solidFill>
                  <a:srgbClr val="FFC000"/>
                </a:solidFill>
                <a:latin typeface="Comic Sans MS" panose="030F0702030302020204" pitchFamily="66" charset="0"/>
              </a:rPr>
              <a:t>U</a:t>
            </a:r>
            <a:r>
              <a:rPr lang="en-US" dirty="0" smtClean="0">
                <a:solidFill>
                  <a:srgbClr val="FFC000"/>
                </a:solidFill>
                <a:latin typeface="Comic Sans MS" panose="030F0702030302020204" pitchFamily="66" charset="0"/>
              </a:rPr>
              <a:t>rinary </a:t>
            </a:r>
            <a:r>
              <a:rPr lang="en-US" dirty="0">
                <a:solidFill>
                  <a:srgbClr val="FFC000"/>
                </a:solidFill>
                <a:latin typeface="Comic Sans MS" panose="030F0702030302020204" pitchFamily="66" charset="0"/>
              </a:rPr>
              <a:t>tract infections, </a:t>
            </a:r>
            <a:endParaRPr lang="en-US" dirty="0" smtClean="0">
              <a:solidFill>
                <a:srgbClr val="FFC000"/>
              </a:solidFill>
              <a:latin typeface="Comic Sans MS" panose="030F0702030302020204" pitchFamily="66" charset="0"/>
            </a:endParaRPr>
          </a:p>
          <a:p>
            <a:r>
              <a:rPr lang="en-US" dirty="0">
                <a:solidFill>
                  <a:srgbClr val="FFC000"/>
                </a:solidFill>
                <a:latin typeface="Comic Sans MS" panose="030F0702030302020204" pitchFamily="66" charset="0"/>
              </a:rPr>
              <a:t>B</a:t>
            </a:r>
            <a:r>
              <a:rPr lang="en-US" dirty="0" smtClean="0">
                <a:solidFill>
                  <a:srgbClr val="FFC000"/>
                </a:solidFill>
                <a:latin typeface="Comic Sans MS" panose="030F0702030302020204" pitchFamily="66" charset="0"/>
              </a:rPr>
              <a:t>acterial </a:t>
            </a:r>
            <a:r>
              <a:rPr lang="en-US" dirty="0" err="1">
                <a:solidFill>
                  <a:srgbClr val="FFC000"/>
                </a:solidFill>
                <a:latin typeface="Comic Sans MS" panose="030F0702030302020204" pitchFamily="66" charset="0"/>
              </a:rPr>
              <a:t>pyodermatitis</a:t>
            </a:r>
            <a:r>
              <a:rPr lang="en-US" dirty="0" smtClean="0">
                <a:solidFill>
                  <a:srgbClr val="FFC000"/>
                </a:solidFill>
                <a:latin typeface="Comic Sans MS" panose="030F0702030302020204" pitchFamily="66" charset="0"/>
              </a:rPr>
              <a:t>,</a:t>
            </a:r>
          </a:p>
          <a:p>
            <a:r>
              <a:rPr lang="en-US" dirty="0" smtClean="0">
                <a:solidFill>
                  <a:srgbClr val="0070C0"/>
                </a:solidFill>
                <a:latin typeface="Comic Sans MS" panose="030F0702030302020204" pitchFamily="66" charset="0"/>
              </a:rPr>
              <a:t>Arthritis</a:t>
            </a:r>
            <a:r>
              <a:rPr lang="en-US" dirty="0">
                <a:solidFill>
                  <a:srgbClr val="0070C0"/>
                </a:solidFill>
                <a:latin typeface="Comic Sans MS" panose="030F0702030302020204" pitchFamily="66" charset="0"/>
              </a:rPr>
              <a:t>, </a:t>
            </a:r>
            <a:endParaRPr lang="en-US" dirty="0" smtClean="0">
              <a:solidFill>
                <a:srgbClr val="0070C0"/>
              </a:solidFill>
              <a:latin typeface="Comic Sans MS" panose="030F0702030302020204" pitchFamily="66" charset="0"/>
            </a:endParaRPr>
          </a:p>
          <a:p>
            <a:r>
              <a:rPr lang="en-US" dirty="0">
                <a:solidFill>
                  <a:srgbClr val="0070C0"/>
                </a:solidFill>
                <a:latin typeface="Comic Sans MS" panose="030F0702030302020204" pitchFamily="66" charset="0"/>
              </a:rPr>
              <a:t>M</a:t>
            </a:r>
            <a:r>
              <a:rPr lang="en-US" dirty="0" smtClean="0">
                <a:solidFill>
                  <a:srgbClr val="0070C0"/>
                </a:solidFill>
                <a:latin typeface="Comic Sans MS" panose="030F0702030302020204" pitchFamily="66" charset="0"/>
              </a:rPr>
              <a:t>astitis,</a:t>
            </a:r>
          </a:p>
          <a:p>
            <a:r>
              <a:rPr lang="en-US" dirty="0" smtClean="0">
                <a:solidFill>
                  <a:srgbClr val="0070C0"/>
                </a:solidFill>
                <a:latin typeface="Comic Sans MS" panose="030F0702030302020204" pitchFamily="66" charset="0"/>
              </a:rPr>
              <a:t> Metritis </a:t>
            </a:r>
          </a:p>
          <a:p>
            <a:r>
              <a:rPr lang="en-US" dirty="0" smtClean="0">
                <a:solidFill>
                  <a:schemeClr val="accent3">
                    <a:lumMod val="75000"/>
                  </a:schemeClr>
                </a:solidFill>
                <a:latin typeface="Comic Sans MS" panose="030F0702030302020204" pitchFamily="66" charset="0"/>
              </a:rPr>
              <a:t>CRD </a:t>
            </a:r>
            <a:r>
              <a:rPr lang="en-US" dirty="0">
                <a:solidFill>
                  <a:schemeClr val="accent3">
                    <a:lumMod val="75000"/>
                  </a:schemeClr>
                </a:solidFill>
                <a:latin typeface="Comic Sans MS" panose="030F0702030302020204" pitchFamily="66" charset="0"/>
              </a:rPr>
              <a:t>in poultry</a:t>
            </a:r>
            <a:r>
              <a:rPr lang="en-US" dirty="0" smtClean="0">
                <a:solidFill>
                  <a:schemeClr val="accent3">
                    <a:lumMod val="75000"/>
                  </a:schemeClr>
                </a:solidFill>
                <a:latin typeface="Comic Sans MS" panose="030F0702030302020204" pitchFamily="66" charset="0"/>
              </a:rPr>
              <a:t>.</a:t>
            </a:r>
            <a:endParaRPr lang="en-US" dirty="0">
              <a:solidFill>
                <a:schemeClr val="accent3">
                  <a:lumMod val="75000"/>
                </a:schemeClr>
              </a:solidFill>
              <a:latin typeface="Comic Sans MS" panose="030F0702030302020204" pitchFamily="66" charset="0"/>
            </a:endParaRPr>
          </a:p>
        </p:txBody>
      </p:sp>
    </p:spTree>
    <p:extLst>
      <p:ext uri="{BB962C8B-B14F-4D97-AF65-F5344CB8AC3E}">
        <p14:creationId xmlns:p14="http://schemas.microsoft.com/office/powerpoint/2010/main" val="25349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smtClean="0">
                <a:solidFill>
                  <a:srgbClr val="FF0000"/>
                </a:solidFill>
                <a:latin typeface="Comic Sans MS" panose="030F0702030302020204" pitchFamily="66" charset="0"/>
              </a:rPr>
              <a:t>Oleandomycin</a:t>
            </a:r>
            <a:r>
              <a:rPr lang="en-US" sz="3600" b="1" dirty="0" smtClean="0">
                <a:solidFill>
                  <a:srgbClr val="FF0000"/>
                </a:solidFill>
                <a:latin typeface="Comic Sans MS" panose="030F0702030302020204" pitchFamily="66" charset="0"/>
              </a:rPr>
              <a:t> and </a:t>
            </a:r>
            <a:r>
              <a:rPr lang="en-US" sz="3600" b="1" dirty="0" err="1" smtClean="0">
                <a:solidFill>
                  <a:srgbClr val="FF0000"/>
                </a:solidFill>
                <a:latin typeface="Comic Sans MS" panose="030F0702030302020204" pitchFamily="66" charset="0"/>
              </a:rPr>
              <a:t>Troleandomycin</a:t>
            </a:r>
            <a:endParaRPr lang="en-US" sz="3600"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err="1" smtClean="0">
                <a:latin typeface="Comic Sans MS" panose="030F0702030302020204" pitchFamily="66" charset="0"/>
              </a:rPr>
              <a:t>Oleandomycin</a:t>
            </a:r>
            <a:r>
              <a:rPr lang="en-US" dirty="0" smtClean="0">
                <a:latin typeface="Comic Sans MS" panose="030F0702030302020204" pitchFamily="66" charset="0"/>
              </a:rPr>
              <a:t> is obtained from </a:t>
            </a:r>
            <a:r>
              <a:rPr lang="en-US" i="1" dirty="0" err="1" smtClean="0">
                <a:latin typeface="Comic Sans MS" panose="030F0702030302020204" pitchFamily="66" charset="0"/>
              </a:rPr>
              <a:t>Streptomyes</a:t>
            </a:r>
            <a:r>
              <a:rPr lang="en-US" i="1" dirty="0" smtClean="0">
                <a:latin typeface="Comic Sans MS" panose="030F0702030302020204" pitchFamily="66" charset="0"/>
              </a:rPr>
              <a:t> </a:t>
            </a:r>
            <a:r>
              <a:rPr lang="en-US" i="1" dirty="0" err="1" smtClean="0">
                <a:latin typeface="Comic Sans MS" panose="030F0702030302020204" pitchFamily="66" charset="0"/>
              </a:rPr>
              <a:t>antiboticus</a:t>
            </a:r>
            <a:r>
              <a:rPr lang="en-US" i="1" dirty="0" smtClean="0">
                <a:latin typeface="Comic Sans MS" panose="030F0702030302020204" pitchFamily="66" charset="0"/>
              </a:rPr>
              <a:t>.</a:t>
            </a:r>
          </a:p>
          <a:p>
            <a:pPr marL="0" indent="0">
              <a:buNone/>
            </a:pPr>
            <a:r>
              <a:rPr lang="en-US" i="1" dirty="0" smtClean="0">
                <a:latin typeface="Comic Sans MS" panose="030F0702030302020204" pitchFamily="66" charset="0"/>
              </a:rPr>
              <a:t> </a:t>
            </a:r>
          </a:p>
          <a:p>
            <a:r>
              <a:rPr lang="en-US" dirty="0" err="1" smtClean="0">
                <a:latin typeface="Comic Sans MS" panose="030F0702030302020204" pitchFamily="66" charset="0"/>
              </a:rPr>
              <a:t>Troleandomycin</a:t>
            </a:r>
            <a:r>
              <a:rPr lang="en-US" dirty="0" smtClean="0">
                <a:latin typeface="Comic Sans MS" panose="030F0702030302020204" pitchFamily="66" charset="0"/>
              </a:rPr>
              <a:t> is a derivative of </a:t>
            </a:r>
            <a:r>
              <a:rPr lang="en-US" dirty="0" err="1" smtClean="0">
                <a:latin typeface="Comic Sans MS" panose="030F0702030302020204" pitchFamily="66" charset="0"/>
              </a:rPr>
              <a:t>oleandomycin</a:t>
            </a:r>
            <a:r>
              <a:rPr lang="en-US" dirty="0" smtClean="0">
                <a:latin typeface="Comic Sans MS" panose="030F0702030302020204" pitchFamily="66" charset="0"/>
              </a:rPr>
              <a:t>.</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 Both drugs possess erythromycin like antibacterial spectrum and have special activity against Staphylococci and Streptococci.</a:t>
            </a: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Comic Sans MS" panose="030F0702030302020204" pitchFamily="66" charset="0"/>
              </a:rPr>
              <a:t>Spiramycin</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algn="just"/>
            <a:r>
              <a:rPr lang="en-US" sz="2600" dirty="0" smtClean="0">
                <a:latin typeface="Comic Sans MS" panose="030F0702030302020204" pitchFamily="66" charset="0"/>
              </a:rPr>
              <a:t>Source: A strain of </a:t>
            </a:r>
            <a:r>
              <a:rPr lang="en-US" sz="2600" i="1" dirty="0" err="1" smtClean="0">
                <a:latin typeface="Comic Sans MS" panose="030F0702030302020204" pitchFamily="66" charset="0"/>
              </a:rPr>
              <a:t>Streptomyces</a:t>
            </a:r>
            <a:r>
              <a:rPr lang="en-US" sz="2600" i="1" dirty="0" smtClean="0">
                <a:latin typeface="Comic Sans MS" panose="030F0702030302020204" pitchFamily="66" charset="0"/>
              </a:rPr>
              <a:t> </a:t>
            </a:r>
            <a:r>
              <a:rPr lang="en-US" sz="2600" i="1" dirty="0" err="1" smtClean="0">
                <a:latin typeface="Comic Sans MS" panose="030F0702030302020204" pitchFamily="66" charset="0"/>
              </a:rPr>
              <a:t>ambofaciens</a:t>
            </a:r>
            <a:r>
              <a:rPr lang="en-US" sz="2600" i="1" dirty="0" smtClean="0">
                <a:latin typeface="Comic Sans MS" panose="030F0702030302020204" pitchFamily="66" charset="0"/>
              </a:rPr>
              <a:t>. </a:t>
            </a:r>
          </a:p>
          <a:p>
            <a:pPr algn="just"/>
            <a:r>
              <a:rPr lang="en-US" sz="2600" dirty="0" smtClean="0">
                <a:latin typeface="Comic Sans MS" panose="030F0702030302020204" pitchFamily="66" charset="0"/>
              </a:rPr>
              <a:t>Its antibacterial activity is also similar to erythromycin and </a:t>
            </a:r>
            <a:r>
              <a:rPr lang="en-US" sz="2600" dirty="0" err="1" smtClean="0">
                <a:latin typeface="Comic Sans MS" panose="030F0702030302020204" pitchFamily="66" charset="0"/>
              </a:rPr>
              <a:t>oleandomycin</a:t>
            </a:r>
            <a:r>
              <a:rPr lang="en-US" sz="2600" dirty="0" smtClean="0">
                <a:latin typeface="Comic Sans MS" panose="030F0702030302020204" pitchFamily="66" charset="0"/>
              </a:rPr>
              <a:t>. </a:t>
            </a:r>
          </a:p>
          <a:p>
            <a:pPr algn="just"/>
            <a:r>
              <a:rPr lang="en-US" sz="2600" dirty="0" smtClean="0">
                <a:latin typeface="Comic Sans MS" panose="030F0702030302020204" pitchFamily="66" charset="0"/>
              </a:rPr>
              <a:t>It attains a high concentration in body fluids (particularly pleural and peritoneal fluids); thus it is the </a:t>
            </a:r>
            <a:r>
              <a:rPr lang="en-US" sz="2600" dirty="0" smtClean="0">
                <a:solidFill>
                  <a:srgbClr val="FFC000"/>
                </a:solidFill>
                <a:latin typeface="Comic Sans MS" panose="030F0702030302020204" pitchFamily="66" charset="0"/>
              </a:rPr>
              <a:t>drug of choice in the treatment of contagious bovine pleuropneumonia </a:t>
            </a:r>
            <a:r>
              <a:rPr lang="en-US" sz="2600" dirty="0" smtClean="0">
                <a:latin typeface="Comic Sans MS" panose="030F0702030302020204" pitchFamily="66" charset="0"/>
              </a:rPr>
              <a:t>(@ 25 mg/kg, IM, 3 injections at 48 hr intervals).</a:t>
            </a:r>
          </a:p>
          <a:p>
            <a:pPr marL="0" indent="0" algn="just">
              <a:buNone/>
            </a:pPr>
            <a:endParaRPr lang="en-US" sz="2600" dirty="0" smtClean="0">
              <a:latin typeface="Comic Sans MS" panose="030F0702030302020204" pitchFamily="66" charset="0"/>
            </a:endParaRPr>
          </a:p>
          <a:p>
            <a:pPr algn="just"/>
            <a:r>
              <a:rPr lang="en-US" sz="2600" dirty="0" smtClean="0">
                <a:latin typeface="Comic Sans MS" panose="030F0702030302020204" pitchFamily="66" charset="0"/>
              </a:rPr>
              <a:t> It is also used for the treatment of </a:t>
            </a:r>
          </a:p>
          <a:p>
            <a:pPr algn="just">
              <a:buNone/>
            </a:pPr>
            <a:r>
              <a:rPr lang="en-US" sz="2600" dirty="0" smtClean="0">
                <a:latin typeface="Comic Sans MS" panose="030F0702030302020204" pitchFamily="66" charset="0"/>
              </a:rPr>
              <a:t>		toxoplasmosis in ewes (100 mg/kg, orally), </a:t>
            </a:r>
          </a:p>
          <a:p>
            <a:pPr algn="just">
              <a:buNone/>
            </a:pPr>
            <a:r>
              <a:rPr lang="en-US" sz="2600" dirty="0" smtClean="0">
                <a:latin typeface="Comic Sans MS" panose="030F0702030302020204" pitchFamily="66" charset="0"/>
              </a:rPr>
              <a:t>		ovine </a:t>
            </a:r>
            <a:r>
              <a:rPr lang="en-US" sz="2600" dirty="0" err="1" smtClean="0">
                <a:latin typeface="Comic Sans MS" panose="030F0702030302020204" pitchFamily="66" charset="0"/>
              </a:rPr>
              <a:t>rickettsial</a:t>
            </a:r>
            <a:r>
              <a:rPr lang="en-US" sz="2600" dirty="0" smtClean="0">
                <a:latin typeface="Comic Sans MS" panose="030F0702030302020204" pitchFamily="66" charset="0"/>
              </a:rPr>
              <a:t> </a:t>
            </a:r>
            <a:r>
              <a:rPr lang="en-US" sz="2600" dirty="0" err="1" smtClean="0">
                <a:latin typeface="Comic Sans MS" panose="030F0702030302020204" pitchFamily="66" charset="0"/>
              </a:rPr>
              <a:t>keratoconjuntivitis</a:t>
            </a:r>
            <a:r>
              <a:rPr lang="en-US" sz="2600" dirty="0" smtClean="0">
                <a:latin typeface="Comic Sans MS" panose="030F0702030302020204" pitchFamily="66" charset="0"/>
              </a:rPr>
              <a:t> (20-30 mg/kg, IM),</a:t>
            </a:r>
          </a:p>
          <a:p>
            <a:pPr algn="just">
              <a:buNone/>
            </a:pPr>
            <a:r>
              <a:rPr lang="en-US" sz="2600" dirty="0" smtClean="0">
                <a:latin typeface="Comic Sans MS" panose="030F0702030302020204" pitchFamily="66" charset="0"/>
              </a:rPr>
              <a:t> 		CRD in poultry and </a:t>
            </a:r>
          </a:p>
          <a:p>
            <a:pPr algn="just">
              <a:buNone/>
            </a:pPr>
            <a:r>
              <a:rPr lang="en-US" sz="2600" dirty="0" smtClean="0">
                <a:latin typeface="Comic Sans MS" panose="030F0702030302020204" pitchFamily="66" charset="0"/>
              </a:rPr>
              <a:t>		swine dysentery caused by </a:t>
            </a:r>
            <a:r>
              <a:rPr lang="en-US" sz="2600" i="1" dirty="0" err="1" smtClean="0">
                <a:latin typeface="Comic Sans MS" panose="030F0702030302020204" pitchFamily="66" charset="0"/>
              </a:rPr>
              <a:t>Treponemahyodysentriae</a:t>
            </a:r>
            <a:r>
              <a:rPr lang="en-US" sz="2600" i="1" dirty="0" smtClean="0">
                <a:latin typeface="Comic Sans MS" panose="030F0702030302020204" pitchFamily="66" charset="0"/>
              </a:rPr>
              <a:t>.</a:t>
            </a:r>
            <a:endParaRPr lang="en-US" sz="2600" dirty="0" smtClean="0">
              <a:latin typeface="Comic Sans MS" panose="030F0702030302020204" pitchFamily="66"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err="1" smtClean="0">
                <a:solidFill>
                  <a:srgbClr val="FF0000"/>
                </a:solidFill>
                <a:latin typeface="Comic Sans MS" panose="030F0702030302020204" pitchFamily="66" charset="0"/>
              </a:rPr>
              <a:t>Tylosin</a:t>
            </a:r>
            <a:r>
              <a:rPr lang="en-US" b="1" dirty="0" smtClean="0">
                <a:solidFill>
                  <a:srgbClr val="FF0000"/>
                </a:solidFill>
                <a:latin typeface="Comic Sans MS" panose="030F0702030302020204" pitchFamily="66" charset="0"/>
              </a:rPr>
              <a:t>: </a:t>
            </a:r>
          </a:p>
          <a:p>
            <a:pPr>
              <a:buNone/>
            </a:pPr>
            <a:r>
              <a:rPr lang="en-US" b="1" dirty="0" smtClean="0">
                <a:latin typeface="Comic Sans MS" panose="030F0702030302020204" pitchFamily="66" charset="0"/>
              </a:rPr>
              <a:t>	</a:t>
            </a:r>
            <a:r>
              <a:rPr lang="en-US" dirty="0" smtClean="0">
                <a:latin typeface="Comic Sans MS" panose="030F0702030302020204" pitchFamily="66" charset="0"/>
              </a:rPr>
              <a:t>Source: A strain of </a:t>
            </a:r>
            <a:r>
              <a:rPr lang="en-US" i="1" dirty="0" err="1" smtClean="0">
                <a:latin typeface="Comic Sans MS" panose="030F0702030302020204" pitchFamily="66" charset="0"/>
              </a:rPr>
              <a:t>Streptomyces</a:t>
            </a:r>
            <a:r>
              <a:rPr lang="en-US" i="1" dirty="0" smtClean="0">
                <a:latin typeface="Comic Sans MS" panose="030F0702030302020204" pitchFamily="66" charset="0"/>
              </a:rPr>
              <a:t> </a:t>
            </a:r>
            <a:r>
              <a:rPr lang="en-US" i="1" dirty="0" err="1" smtClean="0">
                <a:latin typeface="Comic Sans MS" panose="030F0702030302020204" pitchFamily="66" charset="0"/>
              </a:rPr>
              <a:t>fradiae</a:t>
            </a:r>
            <a:r>
              <a:rPr lang="en-US" i="1" dirty="0" smtClean="0">
                <a:latin typeface="Comic Sans MS" panose="030F0702030302020204" pitchFamily="66" charset="0"/>
              </a:rPr>
              <a:t>. </a:t>
            </a:r>
          </a:p>
          <a:p>
            <a:pPr>
              <a:buNone/>
            </a:pPr>
            <a:r>
              <a:rPr lang="en-US" i="1" dirty="0" smtClean="0">
                <a:latin typeface="Comic Sans MS" panose="030F0702030302020204" pitchFamily="66" charset="0"/>
              </a:rPr>
              <a:t>	</a:t>
            </a:r>
            <a:r>
              <a:rPr lang="en-US" dirty="0" smtClean="0">
                <a:latin typeface="Comic Sans MS" panose="030F0702030302020204" pitchFamily="66" charset="0"/>
              </a:rPr>
              <a:t>Its antibacterial spectrum is similar to erythromycin.</a:t>
            </a:r>
          </a:p>
          <a:p>
            <a:endParaRPr lang="en-US" dirty="0" smtClean="0">
              <a:latin typeface="Comic Sans MS" panose="030F0702030302020204" pitchFamily="66" charset="0"/>
            </a:endParaRPr>
          </a:p>
          <a:p>
            <a:r>
              <a:rPr lang="en-US" b="1" dirty="0" err="1" smtClean="0">
                <a:solidFill>
                  <a:srgbClr val="FF0000"/>
                </a:solidFill>
                <a:latin typeface="Comic Sans MS" panose="030F0702030302020204" pitchFamily="66" charset="0"/>
              </a:rPr>
              <a:t>Tilmicosin</a:t>
            </a:r>
            <a:r>
              <a:rPr lang="en-US" b="1" dirty="0" smtClean="0">
                <a:solidFill>
                  <a:srgbClr val="FF0000"/>
                </a:solidFill>
                <a:latin typeface="Comic Sans MS" panose="030F0702030302020204" pitchFamily="66" charset="0"/>
              </a:rPr>
              <a:t>:</a:t>
            </a:r>
          </a:p>
          <a:p>
            <a:pPr>
              <a:buNone/>
            </a:pPr>
            <a:r>
              <a:rPr lang="en-US" b="1" dirty="0" smtClean="0">
                <a:latin typeface="Comic Sans MS" panose="030F0702030302020204" pitchFamily="66" charset="0"/>
              </a:rPr>
              <a:t>	 </a:t>
            </a:r>
            <a:r>
              <a:rPr lang="en-US" dirty="0" smtClean="0">
                <a:latin typeface="Comic Sans MS" panose="030F0702030302020204" pitchFamily="66" charset="0"/>
              </a:rPr>
              <a:t>It is mainly used in the treatment of </a:t>
            </a:r>
            <a:r>
              <a:rPr lang="en-US" dirty="0" err="1" smtClean="0">
                <a:latin typeface="Comic Sans MS" panose="030F0702030302020204" pitchFamily="66" charset="0"/>
              </a:rPr>
              <a:t>bovin</a:t>
            </a:r>
            <a:r>
              <a:rPr lang="en-US" dirty="0" smtClean="0">
                <a:latin typeface="Comic Sans MS" panose="030F0702030302020204" pitchFamily="66" charset="0"/>
              </a:rPr>
              <a:t> respiratory diseases associated with </a:t>
            </a:r>
            <a:r>
              <a:rPr lang="en-US" i="1" dirty="0" err="1" smtClean="0">
                <a:latin typeface="Comic Sans MS" panose="030F0702030302020204" pitchFamily="66" charset="0"/>
              </a:rPr>
              <a:t>Pasteurella</a:t>
            </a:r>
            <a:r>
              <a:rPr lang="en-US" i="1" dirty="0" smtClean="0">
                <a:latin typeface="Comic Sans MS" panose="030F0702030302020204" pitchFamily="66" charset="0"/>
              </a:rPr>
              <a:t> </a:t>
            </a:r>
            <a:r>
              <a:rPr lang="en-US" i="1" dirty="0" err="1" smtClean="0">
                <a:latin typeface="Comic Sans MS" panose="030F0702030302020204" pitchFamily="66" charset="0"/>
              </a:rPr>
              <a:t>haemolytica</a:t>
            </a:r>
            <a:r>
              <a:rPr lang="en-US" i="1" dirty="0" smtClean="0">
                <a:latin typeface="Comic Sans MS" panose="030F0702030302020204" pitchFamily="66" charset="0"/>
              </a:rPr>
              <a:t>.</a:t>
            </a:r>
          </a:p>
          <a:p>
            <a:pPr>
              <a:buNone/>
            </a:pPr>
            <a:r>
              <a:rPr lang="en-US" i="1" dirty="0" smtClean="0">
                <a:latin typeface="Comic Sans MS" panose="030F0702030302020204" pitchFamily="66" charset="0"/>
              </a:rPr>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FF0000"/>
                </a:solidFill>
                <a:latin typeface="Comic Sans MS" panose="030F0702030302020204" pitchFamily="66" charset="0"/>
              </a:rPr>
              <a:t>Dose, Withdrawal</a:t>
            </a:r>
            <a:endParaRPr lang="en-IN" sz="3600" dirty="0">
              <a:solidFill>
                <a:srgbClr val="FF0000"/>
              </a:solidFill>
            </a:endParaRPr>
          </a:p>
        </p:txBody>
      </p:sp>
      <p:sp>
        <p:nvSpPr>
          <p:cNvPr id="3" name="Content Placeholder 2"/>
          <p:cNvSpPr>
            <a:spLocks noGrp="1"/>
          </p:cNvSpPr>
          <p:nvPr>
            <p:ph idx="1"/>
          </p:nvPr>
        </p:nvSpPr>
        <p:spPr/>
        <p:txBody>
          <a:bodyPr/>
          <a:lstStyle/>
          <a:p>
            <a:pPr>
              <a:buNone/>
            </a:pPr>
            <a:r>
              <a:rPr lang="en-US" dirty="0">
                <a:solidFill>
                  <a:srgbClr val="0070C0"/>
                </a:solidFill>
                <a:latin typeface="Comic Sans MS" panose="030F0702030302020204" pitchFamily="66" charset="0"/>
              </a:rPr>
              <a:t>Dose: </a:t>
            </a:r>
            <a:endParaRPr lang="en-US" dirty="0" smtClean="0">
              <a:solidFill>
                <a:srgbClr val="0070C0"/>
              </a:solidFill>
              <a:latin typeface="Comic Sans MS" panose="030F0702030302020204" pitchFamily="66" charset="0"/>
            </a:endParaRPr>
          </a:p>
          <a:p>
            <a:pPr>
              <a:buNone/>
            </a:pPr>
            <a:r>
              <a:rPr lang="en-US" dirty="0" smtClean="0">
                <a:latin typeface="Comic Sans MS" panose="030F0702030302020204" pitchFamily="66" charset="0"/>
              </a:rPr>
              <a:t>Cattle</a:t>
            </a:r>
            <a:r>
              <a:rPr lang="en-US" dirty="0">
                <a:latin typeface="Comic Sans MS" panose="030F0702030302020204" pitchFamily="66" charset="0"/>
              </a:rPr>
              <a:t>: 10mg/kg SC, single injection </a:t>
            </a:r>
            <a:endParaRPr lang="en-US" dirty="0" smtClean="0">
              <a:latin typeface="Comic Sans MS" panose="030F0702030302020204" pitchFamily="66" charset="0"/>
            </a:endParaRPr>
          </a:p>
          <a:p>
            <a:pPr>
              <a:buNone/>
            </a:pP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IV injection may cause fatality). </a:t>
            </a:r>
            <a:endParaRPr lang="en-US" dirty="0" smtClean="0">
              <a:latin typeface="Comic Sans MS" panose="030F0702030302020204" pitchFamily="66" charset="0"/>
            </a:endParaRPr>
          </a:p>
          <a:p>
            <a:pPr>
              <a:buNone/>
            </a:pPr>
            <a:endParaRPr lang="en-US" dirty="0">
              <a:latin typeface="Comic Sans MS" panose="030F0702030302020204" pitchFamily="66" charset="0"/>
            </a:endParaRPr>
          </a:p>
          <a:p>
            <a:pPr>
              <a:buNone/>
            </a:pPr>
            <a:r>
              <a:rPr lang="en-US" dirty="0">
                <a:latin typeface="Comic Sans MS" panose="030F0702030302020204" pitchFamily="66" charset="0"/>
              </a:rPr>
              <a:t>	</a:t>
            </a:r>
            <a:r>
              <a:rPr lang="en-US" dirty="0">
                <a:solidFill>
                  <a:srgbClr val="0070C0"/>
                </a:solidFill>
                <a:latin typeface="Comic Sans MS" panose="030F0702030302020204" pitchFamily="66" charset="0"/>
              </a:rPr>
              <a:t>Withdrawal period for meat: </a:t>
            </a:r>
            <a:endParaRPr lang="en-US" dirty="0" smtClean="0">
              <a:solidFill>
                <a:srgbClr val="0070C0"/>
              </a:solidFill>
              <a:latin typeface="Comic Sans MS" panose="030F0702030302020204" pitchFamily="66" charset="0"/>
            </a:endParaRPr>
          </a:p>
          <a:p>
            <a:pPr>
              <a:buNone/>
            </a:pPr>
            <a:r>
              <a:rPr lang="en-US" dirty="0">
                <a:solidFill>
                  <a:srgbClr val="0070C0"/>
                </a:solidFill>
                <a:latin typeface="Comic Sans MS" panose="030F0702030302020204" pitchFamily="66" charset="0"/>
              </a:rPr>
              <a:t>	</a:t>
            </a:r>
            <a:r>
              <a:rPr lang="en-US" dirty="0" smtClean="0">
                <a:solidFill>
                  <a:srgbClr val="0070C0"/>
                </a:solidFill>
                <a:latin typeface="Comic Sans MS" panose="030F0702030302020204" pitchFamily="66" charset="0"/>
              </a:rPr>
              <a:t>				</a:t>
            </a:r>
            <a:r>
              <a:rPr lang="en-US" dirty="0" smtClean="0">
                <a:latin typeface="Comic Sans MS" panose="030F0702030302020204" pitchFamily="66" charset="0"/>
              </a:rPr>
              <a:t>Cattle</a:t>
            </a:r>
            <a:r>
              <a:rPr lang="en-US" dirty="0">
                <a:latin typeface="Comic Sans MS" panose="030F0702030302020204" pitchFamily="66" charset="0"/>
              </a:rPr>
              <a:t>: 28 days</a:t>
            </a:r>
            <a:r>
              <a:rPr lang="en-US" dirty="0" smtClean="0">
                <a:latin typeface="Comic Sans MS" panose="030F0702030302020204" pitchFamily="66" charset="0"/>
              </a:rPr>
              <a:t>;</a:t>
            </a:r>
          </a:p>
          <a:p>
            <a:pPr>
              <a:buNone/>
            </a:pP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Pigs: 21 days; </a:t>
            </a:r>
            <a:endParaRPr lang="en-US" dirty="0" smtClean="0">
              <a:latin typeface="Comic Sans MS" panose="030F0702030302020204" pitchFamily="66" charset="0"/>
            </a:endParaRPr>
          </a:p>
          <a:p>
            <a:pPr>
              <a:buNone/>
            </a:pPr>
            <a:r>
              <a:rPr lang="en-US" dirty="0">
                <a:latin typeface="Comic Sans MS" panose="030F0702030302020204" pitchFamily="66" charset="0"/>
              </a:rPr>
              <a:t> </a:t>
            </a:r>
            <a:r>
              <a:rPr lang="en-US" dirty="0" smtClean="0">
                <a:latin typeface="Comic Sans MS" panose="030F0702030302020204" pitchFamily="66" charset="0"/>
              </a:rPr>
              <a:t>   </a:t>
            </a:r>
            <a:r>
              <a:rPr lang="en-US" dirty="0" smtClean="0">
                <a:solidFill>
                  <a:srgbClr val="0070C0"/>
                </a:solidFill>
                <a:latin typeface="Comic Sans MS" panose="030F0702030302020204" pitchFamily="66" charset="0"/>
              </a:rPr>
              <a:t>Milk </a:t>
            </a:r>
            <a:r>
              <a:rPr lang="en-US" dirty="0">
                <a:solidFill>
                  <a:srgbClr val="0070C0"/>
                </a:solidFill>
                <a:latin typeface="Comic Sans MS" panose="030F0702030302020204" pitchFamily="66" charset="0"/>
              </a:rPr>
              <a:t>discard time: </a:t>
            </a:r>
            <a:r>
              <a:rPr lang="en-US" dirty="0" smtClean="0">
                <a:solidFill>
                  <a:srgbClr val="0070C0"/>
                </a:solidFill>
                <a:latin typeface="Comic Sans MS" panose="030F0702030302020204" pitchFamily="66" charset="0"/>
              </a:rPr>
              <a:t>  </a:t>
            </a:r>
            <a:r>
              <a:rPr lang="en-US" dirty="0" smtClean="0">
                <a:latin typeface="Comic Sans MS" panose="030F0702030302020204" pitchFamily="66" charset="0"/>
              </a:rPr>
              <a:t>Cattle </a:t>
            </a:r>
            <a:r>
              <a:rPr lang="en-US" dirty="0">
                <a:latin typeface="Comic Sans MS" panose="030F0702030302020204" pitchFamily="66" charset="0"/>
              </a:rPr>
              <a:t>0 days</a:t>
            </a:r>
          </a:p>
          <a:p>
            <a:pPr marL="0" indent="0">
              <a:buNone/>
            </a:pPr>
            <a:endParaRPr lang="en-IN" dirty="0"/>
          </a:p>
        </p:txBody>
      </p:sp>
    </p:spTree>
    <p:extLst>
      <p:ext uri="{BB962C8B-B14F-4D97-AF65-F5344CB8AC3E}">
        <p14:creationId xmlns:p14="http://schemas.microsoft.com/office/powerpoint/2010/main" val="7148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1306"/>
          </a:xfrm>
        </p:spPr>
        <p:txBody>
          <a:bodyPr>
            <a:normAutofit/>
          </a:bodyPr>
          <a:lstStyle/>
          <a:p>
            <a:r>
              <a:rPr lang="en-US" sz="3600" dirty="0" smtClean="0">
                <a:solidFill>
                  <a:srgbClr val="FF0000"/>
                </a:solidFill>
                <a:latin typeface="Comic Sans MS" pitchFamily="66" charset="0"/>
              </a:rPr>
              <a:t>Content of the chapter</a:t>
            </a:r>
            <a:endParaRPr lang="en-US" sz="3600" dirty="0"/>
          </a:p>
        </p:txBody>
      </p:sp>
      <p:sp>
        <p:nvSpPr>
          <p:cNvPr id="3" name="Content Placeholder 2"/>
          <p:cNvSpPr>
            <a:spLocks noGrp="1"/>
          </p:cNvSpPr>
          <p:nvPr>
            <p:ph idx="1"/>
          </p:nvPr>
        </p:nvSpPr>
        <p:spPr>
          <a:xfrm>
            <a:off x="1828800" y="1600200"/>
            <a:ext cx="8382000" cy="4800600"/>
          </a:xfrm>
        </p:spPr>
        <p:txBody>
          <a:bodyPr>
            <a:normAutofit/>
          </a:bodyPr>
          <a:lstStyle/>
          <a:p>
            <a:pPr marL="0" indent="0">
              <a:buNone/>
            </a:pPr>
            <a:r>
              <a:rPr lang="en-US" b="1" dirty="0">
                <a:solidFill>
                  <a:srgbClr val="FF0000"/>
                </a:solidFill>
                <a:latin typeface="Comic Sans MS" panose="030F0702030302020204" pitchFamily="66" charset="0"/>
              </a:rPr>
              <a:t>Aminoglycosides </a:t>
            </a:r>
          </a:p>
          <a:p>
            <a:pPr marL="0" indent="0">
              <a:buNone/>
            </a:pPr>
            <a:r>
              <a:rPr lang="en-US" b="1" dirty="0">
                <a:solidFill>
                  <a:srgbClr val="0070C0"/>
                </a:solidFill>
                <a:latin typeface="Comic Sans MS" pitchFamily="66" charset="0"/>
              </a:rPr>
              <a:t>	</a:t>
            </a:r>
            <a:r>
              <a:rPr lang="en-US" b="1" dirty="0" smtClean="0">
                <a:solidFill>
                  <a:srgbClr val="0070C0"/>
                </a:solidFill>
                <a:latin typeface="Comic Sans MS" pitchFamily="66" charset="0"/>
              </a:rPr>
              <a:t>Introduction,</a:t>
            </a:r>
          </a:p>
          <a:p>
            <a:pPr marL="0" indent="0">
              <a:buNone/>
            </a:pPr>
            <a:r>
              <a:rPr lang="en-GB" dirty="0" smtClean="0"/>
              <a:t>	</a:t>
            </a:r>
            <a:r>
              <a:rPr lang="en-GB" dirty="0" smtClean="0">
                <a:solidFill>
                  <a:srgbClr val="FF0000"/>
                </a:solidFill>
                <a:latin typeface="Comic Sans MS" panose="030F0702030302020204" pitchFamily="66" charset="0"/>
              </a:rPr>
              <a:t>Source</a:t>
            </a:r>
          </a:p>
          <a:p>
            <a:pPr marL="0" indent="0">
              <a:buNone/>
            </a:pPr>
            <a:r>
              <a:rPr lang="en-US" b="1" dirty="0">
                <a:solidFill>
                  <a:srgbClr val="0070C0"/>
                </a:solidFill>
                <a:latin typeface="Comic Sans MS" pitchFamily="66" charset="0"/>
              </a:rPr>
              <a:t>	</a:t>
            </a:r>
            <a:r>
              <a:rPr lang="en-US" b="1" dirty="0" smtClean="0">
                <a:solidFill>
                  <a:srgbClr val="0070C0"/>
                </a:solidFill>
                <a:latin typeface="Comic Sans MS" pitchFamily="66" charset="0"/>
              </a:rPr>
              <a:t>chemistry</a:t>
            </a:r>
            <a:r>
              <a:rPr lang="en-US" b="1" dirty="0">
                <a:solidFill>
                  <a:srgbClr val="0070C0"/>
                </a:solidFill>
                <a:latin typeface="Comic Sans MS" pitchFamily="66" charset="0"/>
              </a:rPr>
              <a:t>, </a:t>
            </a:r>
            <a:endParaRPr lang="en-US" b="1" dirty="0" smtClean="0">
              <a:solidFill>
                <a:srgbClr val="0070C0"/>
              </a:solidFill>
              <a:latin typeface="Comic Sans MS" pitchFamily="66" charset="0"/>
            </a:endParaRPr>
          </a:p>
          <a:p>
            <a:pPr marL="0" indent="0">
              <a:buNone/>
            </a:pPr>
            <a:r>
              <a:rPr lang="en-US" b="1" dirty="0">
                <a:solidFill>
                  <a:srgbClr val="0070C0"/>
                </a:solidFill>
                <a:latin typeface="Comic Sans MS" pitchFamily="66" charset="0"/>
              </a:rPr>
              <a:t>	</a:t>
            </a:r>
            <a:r>
              <a:rPr lang="en-US" b="1" dirty="0" smtClean="0">
                <a:solidFill>
                  <a:srgbClr val="0070C0"/>
                </a:solidFill>
                <a:latin typeface="Comic Sans MS" pitchFamily="66" charset="0"/>
              </a:rPr>
              <a:t>classification</a:t>
            </a:r>
          </a:p>
          <a:p>
            <a:pPr marL="0" indent="0">
              <a:buNone/>
            </a:pPr>
            <a:r>
              <a:rPr lang="en-US" b="1" dirty="0" smtClean="0">
                <a:solidFill>
                  <a:srgbClr val="0070C0"/>
                </a:solidFill>
                <a:latin typeface="Comic Sans MS" pitchFamily="66" charset="0"/>
              </a:rPr>
              <a:t>	spectrum of activity</a:t>
            </a:r>
          </a:p>
          <a:p>
            <a:pPr marL="0" indent="0">
              <a:buNone/>
            </a:pPr>
            <a:r>
              <a:rPr lang="en-US" b="1" dirty="0">
                <a:solidFill>
                  <a:srgbClr val="0070C0"/>
                </a:solidFill>
                <a:latin typeface="Comic Sans MS" pitchFamily="66" charset="0"/>
              </a:rPr>
              <a:t>	</a:t>
            </a:r>
            <a:r>
              <a:rPr lang="en-US" b="1" dirty="0" smtClean="0">
                <a:solidFill>
                  <a:srgbClr val="0070C0"/>
                </a:solidFill>
                <a:latin typeface="Comic Sans MS" pitchFamily="66" charset="0"/>
              </a:rPr>
              <a:t>MOA</a:t>
            </a:r>
            <a:r>
              <a:rPr lang="en-GB" dirty="0"/>
              <a:t> </a:t>
            </a:r>
            <a:r>
              <a:rPr lang="en-GB" dirty="0" smtClean="0"/>
              <a:t> </a:t>
            </a:r>
          </a:p>
          <a:p>
            <a:pPr marL="0" indent="0">
              <a:buNone/>
            </a:pPr>
            <a:r>
              <a:rPr lang="en-GB" dirty="0">
                <a:solidFill>
                  <a:srgbClr val="92D050"/>
                </a:solidFill>
                <a:latin typeface="Comic Sans MS" panose="030F0702030302020204" pitchFamily="66" charset="0"/>
              </a:rPr>
              <a:t>	</a:t>
            </a:r>
            <a:r>
              <a:rPr lang="en-GB" dirty="0" smtClean="0">
                <a:solidFill>
                  <a:srgbClr val="92D050"/>
                </a:solidFill>
                <a:latin typeface="Comic Sans MS" panose="030F0702030302020204" pitchFamily="66" charset="0"/>
              </a:rPr>
              <a:t>Applications</a:t>
            </a:r>
            <a:endParaRPr lang="en-GB" dirty="0">
              <a:solidFill>
                <a:srgbClr val="92D050"/>
              </a:solidFill>
              <a:latin typeface="Comic Sans MS" panose="030F0702030302020204" pitchFamily="66" charset="0"/>
            </a:endParaRPr>
          </a:p>
          <a:p>
            <a:pPr marL="0" indent="0">
              <a:buNone/>
            </a:pPr>
            <a:r>
              <a:rPr lang="en-GB" dirty="0" smtClean="0">
                <a:solidFill>
                  <a:srgbClr val="92D050"/>
                </a:solidFill>
                <a:latin typeface="Comic Sans MS" panose="030F0702030302020204" pitchFamily="66" charset="0"/>
              </a:rPr>
              <a:t>	Side effects</a:t>
            </a:r>
            <a:endParaRPr lang="en-US" b="1" dirty="0" smtClean="0">
              <a:solidFill>
                <a:srgbClr val="92D050"/>
              </a:solidFill>
              <a:latin typeface="Comic Sans MS" pitchFamily="66" charset="0"/>
            </a:endParaRPr>
          </a:p>
        </p:txBody>
      </p:sp>
    </p:spTree>
    <p:extLst>
      <p:ext uri="{BB962C8B-B14F-4D97-AF65-F5344CB8AC3E}">
        <p14:creationId xmlns:p14="http://schemas.microsoft.com/office/powerpoint/2010/main" val="12051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a:effectLst>
            <a:glow rad="63500">
              <a:schemeClr val="accent6">
                <a:satMod val="175000"/>
                <a:alpha val="40000"/>
              </a:schemeClr>
            </a:glow>
            <a:outerShdw blurRad="63500" sx="102000" sy="102000" algn="ctr" rotWithShape="0">
              <a:prstClr val="black">
                <a:alpha val="40000"/>
              </a:prstClr>
            </a:outerShdw>
          </a:effectLst>
          <a:scene3d>
            <a:camera prst="obliqueTopLeft"/>
            <a:lightRig rig="soft" dir="t">
              <a:rot lat="0" lon="0" rev="0"/>
            </a:lightRig>
          </a:scene3d>
          <a:sp3d contourW="44450" prstMaterial="matte">
            <a:bevelT w="63500" h="63500" prst="artDeco"/>
            <a:contourClr>
              <a:srgbClr val="FFFFFF"/>
            </a:contourClr>
          </a:sp3d>
        </p:spPr>
        <p:txBody>
          <a:bodyPr>
            <a:normAutofit/>
          </a:bodyPr>
          <a:lstStyle/>
          <a:p>
            <a:pPr algn="ctr">
              <a:buNone/>
            </a:pPr>
            <a:r>
              <a:rPr lang="en-US" sz="4000" b="1" dirty="0" smtClean="0">
                <a:solidFill>
                  <a:srgbClr val="C00000"/>
                </a:solidFill>
                <a:latin typeface="Comic Sans MS" pitchFamily="66" charset="0"/>
              </a:rPr>
              <a:t>NEWER MACROLIDES</a:t>
            </a:r>
            <a:endParaRPr lang="en-US" sz="4000" dirty="0">
              <a:solidFill>
                <a:srgbClr val="C00000"/>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6700"/>
            <a:ext cx="10515600" cy="4828931"/>
          </a:xfrm>
        </p:spPr>
        <p:txBody>
          <a:bodyPr>
            <a:normAutofit/>
          </a:bodyPr>
          <a:lstStyle/>
          <a:p>
            <a:endParaRPr lang="en-US" dirty="0" smtClean="0"/>
          </a:p>
          <a:p>
            <a:r>
              <a:rPr lang="en-US" dirty="0" smtClean="0">
                <a:latin typeface="Comic Sans MS" panose="030F0702030302020204" pitchFamily="66" charset="0"/>
              </a:rPr>
              <a:t>To overcome the limitations of erythromycin viz.</a:t>
            </a:r>
          </a:p>
          <a:p>
            <a:pPr>
              <a:buNone/>
            </a:pPr>
            <a:r>
              <a:rPr lang="en-US" dirty="0" smtClean="0">
                <a:latin typeface="Comic Sans MS" panose="030F0702030302020204" pitchFamily="66" charset="0"/>
              </a:rPr>
              <a:t>	 			narrow spectrum activity,</a:t>
            </a:r>
          </a:p>
          <a:p>
            <a:pPr>
              <a:buNone/>
            </a:pPr>
            <a:r>
              <a:rPr lang="en-US" dirty="0" smtClean="0">
                <a:latin typeface="Comic Sans MS" panose="030F0702030302020204" pitchFamily="66" charset="0"/>
              </a:rPr>
              <a:t>	 			poor tissue penetration, </a:t>
            </a:r>
          </a:p>
          <a:p>
            <a:pPr>
              <a:buNone/>
            </a:pPr>
            <a:r>
              <a:rPr lang="en-US" dirty="0" smtClean="0">
                <a:latin typeface="Comic Sans MS" panose="030F0702030302020204" pitchFamily="66" charset="0"/>
              </a:rPr>
              <a:t>				gastric acid liability, </a:t>
            </a:r>
          </a:p>
          <a:p>
            <a:pPr>
              <a:buNone/>
            </a:pPr>
            <a:r>
              <a:rPr lang="en-US" dirty="0" smtClean="0">
                <a:latin typeface="Comic Sans MS" panose="030F0702030302020204" pitchFamily="66" charset="0"/>
              </a:rPr>
              <a:t>				low oral bioavailability and</a:t>
            </a:r>
          </a:p>
          <a:p>
            <a:pPr>
              <a:buNone/>
            </a:pPr>
            <a:r>
              <a:rPr lang="en-US" dirty="0" smtClean="0">
                <a:latin typeface="Comic Sans MS" panose="030F0702030302020204" pitchFamily="66" charset="0"/>
              </a:rPr>
              <a:t> 				short half life.</a:t>
            </a:r>
          </a:p>
          <a:p>
            <a:pPr>
              <a:buNone/>
            </a:pPr>
            <a:endParaRPr lang="en-US" dirty="0" smtClean="0"/>
          </a:p>
        </p:txBody>
      </p:sp>
      <p:sp>
        <p:nvSpPr>
          <p:cNvPr id="4" name="Rounded Rectangle 3"/>
          <p:cNvSpPr/>
          <p:nvPr/>
        </p:nvSpPr>
        <p:spPr>
          <a:xfrm>
            <a:off x="939800" y="292100"/>
            <a:ext cx="9829800" cy="10795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79700" y="495300"/>
            <a:ext cx="6248400" cy="646331"/>
          </a:xfrm>
          <a:prstGeom prst="rect">
            <a:avLst/>
          </a:prstGeom>
          <a:noFill/>
        </p:spPr>
        <p:txBody>
          <a:bodyPr wrap="square" rtlCol="0">
            <a:spAutoFit/>
          </a:bodyPr>
          <a:lstStyle/>
          <a:p>
            <a:r>
              <a:rPr lang="en-US" sz="3600" b="1" dirty="0" smtClean="0">
                <a:solidFill>
                  <a:schemeClr val="bg1"/>
                </a:solidFill>
                <a:latin typeface="Aharoni" pitchFamily="2" charset="-79"/>
                <a:cs typeface="Aharoni" pitchFamily="2" charset="-79"/>
              </a:rPr>
              <a:t>NEWER MACROLIDES</a:t>
            </a:r>
            <a:endParaRPr lang="en-US" sz="3600" dirty="0">
              <a:solidFill>
                <a:schemeClr val="bg1"/>
              </a:solidFill>
              <a:latin typeface="Aharoni" pitchFamily="2" charset="-79"/>
              <a:cs typeface="Aharoni"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latin typeface="Comic Sans MS" panose="030F0702030302020204" pitchFamily="66" charset="0"/>
              </a:rPr>
              <a:t>Some </a:t>
            </a:r>
            <a:r>
              <a:rPr lang="en-US" dirty="0">
                <a:latin typeface="Comic Sans MS" panose="030F0702030302020204" pitchFamily="66" charset="0"/>
              </a:rPr>
              <a:t>semisynthetic macrolides like </a:t>
            </a:r>
            <a:r>
              <a:rPr lang="en-US" b="1" dirty="0" err="1">
                <a:solidFill>
                  <a:srgbClr val="7030A0"/>
                </a:solidFill>
                <a:latin typeface="Comic Sans MS" panose="030F0702030302020204" pitchFamily="66" charset="0"/>
              </a:rPr>
              <a:t>roxithromycin</a:t>
            </a:r>
            <a:r>
              <a:rPr lang="en-US" b="1" dirty="0">
                <a:solidFill>
                  <a:srgbClr val="7030A0"/>
                </a:solidFill>
                <a:latin typeface="Comic Sans MS" panose="030F0702030302020204" pitchFamily="66" charset="0"/>
              </a:rPr>
              <a:t>, clarithromycin and azithromycin </a:t>
            </a:r>
            <a:r>
              <a:rPr lang="en-US" dirty="0">
                <a:latin typeface="Comic Sans MS" panose="030F0702030302020204" pitchFamily="66" charset="0"/>
              </a:rPr>
              <a:t>have been developed</a:t>
            </a:r>
            <a:r>
              <a:rPr lang="en-US" dirty="0" smtClean="0">
                <a:latin typeface="Comic Sans MS" panose="030F0702030302020204" pitchFamily="66" charset="0"/>
              </a:rPr>
              <a:t>.</a:t>
            </a:r>
          </a:p>
          <a:p>
            <a:pPr marL="0" indent="0" algn="just">
              <a:buNone/>
            </a:pPr>
            <a:endParaRPr lang="en-US" dirty="0">
              <a:latin typeface="Comic Sans MS" panose="030F0702030302020204" pitchFamily="66" charset="0"/>
            </a:endParaRPr>
          </a:p>
          <a:p>
            <a:pPr algn="just"/>
            <a:r>
              <a:rPr lang="en-US" dirty="0">
                <a:latin typeface="Comic Sans MS" panose="030F0702030302020204" pitchFamily="66" charset="0"/>
              </a:rPr>
              <a:t>Their antibacterial spectrum is similar to that of erythromycin and some are more active against </a:t>
            </a:r>
            <a:r>
              <a:rPr lang="en-US" i="1" dirty="0">
                <a:latin typeface="Comic Sans MS" panose="030F0702030302020204" pitchFamily="66" charset="0"/>
              </a:rPr>
              <a:t>Mycoplasma </a:t>
            </a:r>
            <a:r>
              <a:rPr lang="en-US" dirty="0">
                <a:latin typeface="Comic Sans MS" panose="030F0702030302020204" pitchFamily="66" charset="0"/>
              </a:rPr>
              <a:t>and </a:t>
            </a:r>
            <a:r>
              <a:rPr lang="en-US" i="1" dirty="0">
                <a:latin typeface="Comic Sans MS" panose="030F0702030302020204" pitchFamily="66" charset="0"/>
              </a:rPr>
              <a:t>Chlamydia</a:t>
            </a:r>
            <a:r>
              <a:rPr lang="en-US" i="1" dirty="0" smtClean="0">
                <a:latin typeface="Comic Sans MS" panose="030F0702030302020204" pitchFamily="66" charset="0"/>
              </a:rPr>
              <a:t>.</a:t>
            </a:r>
          </a:p>
          <a:p>
            <a:pPr marL="0" indent="0" algn="just">
              <a:buNone/>
            </a:pPr>
            <a:endParaRPr lang="en-US" i="1" dirty="0">
              <a:latin typeface="Comic Sans MS" panose="030F0702030302020204" pitchFamily="66" charset="0"/>
            </a:endParaRPr>
          </a:p>
          <a:p>
            <a:pPr algn="just"/>
            <a:r>
              <a:rPr lang="en-US" i="1" dirty="0">
                <a:latin typeface="Comic Sans MS" panose="030F0702030302020204" pitchFamily="66" charset="0"/>
              </a:rPr>
              <a:t> </a:t>
            </a:r>
            <a:r>
              <a:rPr lang="en-US" dirty="0">
                <a:latin typeface="Comic Sans MS" panose="030F0702030302020204" pitchFamily="66" charset="0"/>
              </a:rPr>
              <a:t>They are mainly used in man and small animals as an alternative to erythromycin for </a:t>
            </a:r>
            <a:r>
              <a:rPr lang="en-US" dirty="0">
                <a:solidFill>
                  <a:srgbClr val="FF0000"/>
                </a:solidFill>
                <a:latin typeface="Comic Sans MS" panose="030F0702030302020204" pitchFamily="66" charset="0"/>
              </a:rPr>
              <a:t>respiratory tract infection, pneumonia, skin, soft tissue and genital tract infections</a:t>
            </a:r>
            <a:r>
              <a:rPr lang="en-US" dirty="0" smtClean="0">
                <a:latin typeface="Comic Sans MS" panose="030F0702030302020204" pitchFamily="66" charset="0"/>
              </a:rPr>
              <a:t>.</a:t>
            </a:r>
            <a:endParaRPr lang="en-US" dirty="0">
              <a:latin typeface="Comic Sans MS" panose="030F0702030302020204" pitchFamily="66" charset="0"/>
            </a:endParaRPr>
          </a:p>
        </p:txBody>
      </p:sp>
    </p:spTree>
    <p:extLst>
      <p:ext uri="{BB962C8B-B14F-4D97-AF65-F5344CB8AC3E}">
        <p14:creationId xmlns:p14="http://schemas.microsoft.com/office/powerpoint/2010/main" val="279608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C00000"/>
                </a:solidFill>
                <a:latin typeface="Comic Sans MS" pitchFamily="66" charset="0"/>
              </a:rPr>
              <a:t>Lincosamides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latin typeface="Comic Sans MS" pitchFamily="66" charset="0"/>
              </a:rPr>
              <a:t>These antibiotics closely resemble </a:t>
            </a:r>
            <a:r>
              <a:rPr lang="en-US" dirty="0" err="1" smtClean="0">
                <a:latin typeface="Comic Sans MS" pitchFamily="66" charset="0"/>
              </a:rPr>
              <a:t>macrolide</a:t>
            </a:r>
            <a:r>
              <a:rPr lang="en-US" dirty="0" smtClean="0">
                <a:latin typeface="Comic Sans MS" pitchFamily="66" charset="0"/>
              </a:rPr>
              <a:t> antibiotics in their antibacterial spectrum, mechanism of action and clinical application.</a:t>
            </a:r>
          </a:p>
          <a:p>
            <a:pPr algn="just">
              <a:buNone/>
            </a:pPr>
            <a:endParaRPr lang="en-US" dirty="0" smtClean="0">
              <a:latin typeface="Comic Sans MS" pitchFamily="66" charset="0"/>
            </a:endParaRPr>
          </a:p>
          <a:p>
            <a:pPr algn="just"/>
            <a:r>
              <a:rPr lang="en-US" dirty="0" smtClean="0">
                <a:latin typeface="Comic Sans MS" pitchFamily="66" charset="0"/>
              </a:rPr>
              <a:t> The most important members of this group are:</a:t>
            </a:r>
          </a:p>
          <a:p>
            <a:pPr algn="just">
              <a:buNone/>
            </a:pPr>
            <a:r>
              <a:rPr lang="en-US" dirty="0" smtClean="0">
                <a:latin typeface="Comic Sans MS" pitchFamily="66" charset="0"/>
              </a:rPr>
              <a:t>					 </a:t>
            </a:r>
            <a:r>
              <a:rPr lang="en-US" dirty="0" smtClean="0">
                <a:solidFill>
                  <a:srgbClr val="00B050"/>
                </a:solidFill>
                <a:latin typeface="Comic Sans MS" pitchFamily="66" charset="0"/>
              </a:rPr>
              <a:t>lincomycin and </a:t>
            </a:r>
            <a:r>
              <a:rPr lang="en-US" dirty="0" err="1" smtClean="0">
                <a:solidFill>
                  <a:srgbClr val="00B050"/>
                </a:solidFill>
                <a:latin typeface="Comic Sans MS" pitchFamily="66" charset="0"/>
              </a:rPr>
              <a:t>clindamycin</a:t>
            </a:r>
            <a:r>
              <a:rPr lang="en-US" dirty="0" smtClean="0">
                <a:solidFill>
                  <a:srgbClr val="00B050"/>
                </a:solidFill>
                <a:latin typeface="Comic Sans MS" pitchFamily="66" charset="0"/>
              </a:rPr>
              <a:t>.</a:t>
            </a:r>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latin typeface="Comic Sans MS" pitchFamily="66" charset="0"/>
              </a:rPr>
              <a:t>Lincomycin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smtClean="0">
                <a:latin typeface="Comic Sans MS" panose="030F0702030302020204" pitchFamily="66" charset="0"/>
              </a:rPr>
              <a:t>It is produced by </a:t>
            </a:r>
            <a:r>
              <a:rPr lang="en-US" i="1" dirty="0" err="1" smtClean="0">
                <a:latin typeface="Comic Sans MS" panose="030F0702030302020204" pitchFamily="66" charset="0"/>
              </a:rPr>
              <a:t>Streptomyces</a:t>
            </a:r>
            <a:r>
              <a:rPr lang="en-US" i="1" dirty="0" smtClean="0">
                <a:latin typeface="Comic Sans MS" panose="030F0702030302020204" pitchFamily="66" charset="0"/>
              </a:rPr>
              <a:t> </a:t>
            </a:r>
            <a:r>
              <a:rPr lang="en-US" i="1" dirty="0" err="1" smtClean="0">
                <a:latin typeface="Comic Sans MS" panose="030F0702030302020204" pitchFamily="66" charset="0"/>
              </a:rPr>
              <a:t>lincolnensis</a:t>
            </a:r>
            <a:r>
              <a:rPr lang="en-US" i="1" dirty="0" smtClean="0">
                <a:latin typeface="Comic Sans MS" panose="030F0702030302020204" pitchFamily="66" charset="0"/>
              </a:rPr>
              <a:t>.</a:t>
            </a:r>
          </a:p>
          <a:p>
            <a:pPr algn="just"/>
            <a:r>
              <a:rPr lang="en-US" dirty="0" smtClean="0">
                <a:latin typeface="Comic Sans MS" panose="030F0702030302020204" pitchFamily="66" charset="0"/>
              </a:rPr>
              <a:t>The drug is active against Gram positive bacteria including 					  </a:t>
            </a:r>
            <a:r>
              <a:rPr lang="en-US" dirty="0" err="1">
                <a:latin typeface="Comic Sans MS" panose="030F0702030302020204" pitchFamily="66" charset="0"/>
              </a:rPr>
              <a:t>P</a:t>
            </a:r>
            <a:r>
              <a:rPr lang="en-US" dirty="0" err="1" smtClean="0">
                <a:latin typeface="Comic Sans MS" panose="030F0702030302020204" pitchFamily="66" charset="0"/>
              </a:rPr>
              <a:t>enicillinase</a:t>
            </a:r>
            <a:r>
              <a:rPr lang="en-US" dirty="0" smtClean="0">
                <a:latin typeface="Comic Sans MS" panose="030F0702030302020204" pitchFamily="66" charset="0"/>
              </a:rPr>
              <a:t> producing </a:t>
            </a:r>
            <a:r>
              <a:rPr lang="en-US" i="1" dirty="0" smtClean="0">
                <a:latin typeface="Comic Sans MS" panose="030F0702030302020204" pitchFamily="66" charset="0"/>
              </a:rPr>
              <a:t>Staphylococci, 					 Streptococci, Clostridium </a:t>
            </a:r>
            <a:r>
              <a:rPr lang="en-US" i="1" dirty="0" err="1" smtClean="0">
                <a:latin typeface="Comic Sans MS" panose="030F0702030302020204" pitchFamily="66" charset="0"/>
              </a:rPr>
              <a:t>tetani</a:t>
            </a:r>
            <a:r>
              <a:rPr lang="en-US" i="1" dirty="0" smtClean="0">
                <a:latin typeface="Comic Sans MS" panose="030F0702030302020204" pitchFamily="66" charset="0"/>
              </a:rPr>
              <a:t>,                      				 Cl. </a:t>
            </a:r>
            <a:r>
              <a:rPr lang="en-US" i="1" dirty="0" err="1" smtClean="0">
                <a:latin typeface="Comic Sans MS" panose="030F0702030302020204" pitchFamily="66" charset="0"/>
              </a:rPr>
              <a:t>Perfringens</a:t>
            </a:r>
            <a:r>
              <a:rPr lang="en-US" i="1" dirty="0" smtClean="0">
                <a:latin typeface="Comic Sans MS" panose="030F0702030302020204" pitchFamily="66" charset="0"/>
              </a:rPr>
              <a:t>, </a:t>
            </a:r>
            <a:r>
              <a:rPr lang="en-US" i="1" dirty="0" err="1" smtClean="0">
                <a:latin typeface="Comic Sans MS" panose="030F0702030302020204" pitchFamily="66" charset="0"/>
              </a:rPr>
              <a:t>Erysipelothrix</a:t>
            </a:r>
            <a:r>
              <a:rPr lang="en-US" i="1" dirty="0" smtClean="0">
                <a:latin typeface="Comic Sans MS" panose="030F0702030302020204" pitchFamily="66" charset="0"/>
              </a:rPr>
              <a:t>,</a:t>
            </a:r>
          </a:p>
          <a:p>
            <a:pPr algn="just">
              <a:buNone/>
            </a:pPr>
            <a:r>
              <a:rPr lang="en-US" i="1" dirty="0" smtClean="0">
                <a:latin typeface="Comic Sans MS" panose="030F0702030302020204" pitchFamily="66" charset="0"/>
              </a:rPr>
              <a:t>					 </a:t>
            </a:r>
            <a:r>
              <a:rPr lang="en-US" i="1" dirty="0" err="1" smtClean="0">
                <a:latin typeface="Comic Sans MS" panose="030F0702030302020204" pitchFamily="66" charset="0"/>
              </a:rPr>
              <a:t>Actinomycetes</a:t>
            </a:r>
            <a:r>
              <a:rPr lang="en-US" i="1" dirty="0" smtClean="0">
                <a:latin typeface="Comic Sans MS" panose="030F0702030302020204" pitchFamily="66" charset="0"/>
              </a:rPr>
              <a:t>, </a:t>
            </a:r>
            <a:r>
              <a:rPr lang="en-US" i="1" dirty="0" err="1" smtClean="0">
                <a:latin typeface="Comic Sans MS" panose="030F0702030302020204" pitchFamily="66" charset="0"/>
              </a:rPr>
              <a:t>Nocrdia</a:t>
            </a:r>
            <a:r>
              <a:rPr lang="en-US" i="1" dirty="0" smtClean="0">
                <a:latin typeface="Comic Sans MS" panose="030F0702030302020204" pitchFamily="66" charset="0"/>
              </a:rPr>
              <a:t> </a:t>
            </a:r>
            <a:r>
              <a:rPr lang="en-US" dirty="0" smtClean="0">
                <a:latin typeface="Comic Sans MS" panose="030F0702030302020204" pitchFamily="66" charset="0"/>
              </a:rPr>
              <a:t>and 							</a:t>
            </a:r>
            <a:r>
              <a:rPr lang="en-US" i="1" dirty="0" err="1" smtClean="0">
                <a:latin typeface="Comic Sans MS" panose="030F0702030302020204" pitchFamily="66" charset="0"/>
              </a:rPr>
              <a:t>Mycoplasma</a:t>
            </a:r>
            <a:r>
              <a:rPr lang="en-US" i="1" dirty="0" smtClean="0">
                <a:latin typeface="Comic Sans MS" panose="030F0702030302020204" pitchFamily="66" charset="0"/>
              </a:rPr>
              <a:t> pneumonia </a:t>
            </a:r>
            <a:r>
              <a:rPr lang="en-US" dirty="0" smtClean="0">
                <a:latin typeface="Comic Sans MS" panose="030F0702030302020204" pitchFamily="66" charset="0"/>
              </a:rPr>
              <a:t>(certain  strain)</a:t>
            </a:r>
            <a:r>
              <a:rPr lang="en-US" i="1" dirty="0" smtClean="0">
                <a:latin typeface="Comic Sans MS" panose="030F0702030302020204" pitchFamily="66" charset="0"/>
              </a:rPr>
              <a:t>.</a:t>
            </a:r>
          </a:p>
          <a:p>
            <a:pPr algn="just"/>
            <a:r>
              <a:rPr lang="en-US" dirty="0" smtClean="0">
                <a:latin typeface="Comic Sans MS" panose="030F0702030302020204" pitchFamily="66" charset="0"/>
              </a:rPr>
              <a:t>Its most </a:t>
            </a:r>
            <a:r>
              <a:rPr lang="en-US" dirty="0" smtClean="0">
                <a:solidFill>
                  <a:srgbClr val="C00000"/>
                </a:solidFill>
                <a:latin typeface="Comic Sans MS" panose="030F0702030302020204" pitchFamily="66" charset="0"/>
              </a:rPr>
              <a:t>distinctive feature </a:t>
            </a:r>
            <a:r>
              <a:rPr lang="en-US" dirty="0" smtClean="0">
                <a:latin typeface="Comic Sans MS" panose="030F0702030302020204" pitchFamily="66" charset="0"/>
              </a:rPr>
              <a:t>is its activity against a variety of </a:t>
            </a:r>
            <a:r>
              <a:rPr lang="en-US" dirty="0" smtClean="0">
                <a:solidFill>
                  <a:srgbClr val="00B0F0"/>
                </a:solidFill>
                <a:latin typeface="Comic Sans MS" panose="030F0702030302020204" pitchFamily="66" charset="0"/>
              </a:rPr>
              <a:t>anaerobes (</a:t>
            </a:r>
            <a:r>
              <a:rPr lang="en-US" i="1" dirty="0" err="1" smtClean="0">
                <a:solidFill>
                  <a:srgbClr val="00B0F0"/>
                </a:solidFill>
                <a:latin typeface="Comic Sans MS" panose="030F0702030302020204" pitchFamily="66" charset="0"/>
              </a:rPr>
              <a:t>Bacteroides</a:t>
            </a:r>
            <a:r>
              <a:rPr lang="en-US" i="1" dirty="0" smtClean="0">
                <a:solidFill>
                  <a:srgbClr val="00B0F0"/>
                </a:solidFill>
                <a:latin typeface="Comic Sans MS" panose="030F0702030302020204" pitchFamily="66" charset="0"/>
              </a:rPr>
              <a:t> </a:t>
            </a:r>
            <a:r>
              <a:rPr lang="en-US" i="1" dirty="0" err="1" smtClean="0">
                <a:solidFill>
                  <a:srgbClr val="00B0F0"/>
                </a:solidFill>
                <a:latin typeface="Comic Sans MS" panose="030F0702030302020204" pitchFamily="66" charset="0"/>
              </a:rPr>
              <a:t>fragelis</a:t>
            </a:r>
            <a:r>
              <a:rPr lang="en-US" dirty="0" smtClean="0">
                <a:solidFill>
                  <a:srgbClr val="00B0F0"/>
                </a:solidFill>
                <a:latin typeface="Comic Sans MS" panose="030F0702030302020204" pitchFamily="66" charset="0"/>
              </a:rPr>
              <a:t>). </a:t>
            </a:r>
          </a:p>
          <a:p>
            <a:pPr algn="just"/>
            <a:r>
              <a:rPr lang="en-US" dirty="0" smtClean="0">
                <a:latin typeface="Comic Sans MS" panose="030F0702030302020204" pitchFamily="66" charset="0"/>
              </a:rPr>
              <a:t>However, aerobic Gram negative bacilli are not affected.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 </a:t>
            </a:r>
            <a:r>
              <a:rPr lang="en-US" dirty="0" err="1" smtClean="0">
                <a:latin typeface="Comic Sans MS" panose="030F0702030302020204" pitchFamily="66" charset="0"/>
              </a:rPr>
              <a:t>Lincosamides</a:t>
            </a:r>
            <a:r>
              <a:rPr lang="en-US" dirty="0" smtClean="0">
                <a:latin typeface="Comic Sans MS" panose="030F0702030302020204" pitchFamily="66" charset="0"/>
              </a:rPr>
              <a:t> can be administered orally, IM or IV.</a:t>
            </a:r>
          </a:p>
          <a:p>
            <a:pPr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 Lincomycin is readily absorbed orally and completely absorbed from IM sites.</a:t>
            </a:r>
          </a:p>
          <a:p>
            <a:pPr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 The drug is widely distributed in the body including skeletal and soft tissues but cannot penetrate the blood brain barrier. </a:t>
            </a:r>
          </a:p>
          <a:p>
            <a:pPr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It is largely metabolized in liver and the metabolites are excreted in urine and bile.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8100"/>
            <a:ext cx="10515600" cy="4868863"/>
          </a:xfrm>
        </p:spPr>
        <p:txBody>
          <a:bodyPr>
            <a:normAutofit fontScale="92500" lnSpcReduction="20000"/>
          </a:bodyPr>
          <a:lstStyle/>
          <a:p>
            <a:pPr algn="just">
              <a:buNone/>
            </a:pPr>
            <a:r>
              <a:rPr lang="en-US" b="1" dirty="0" smtClean="0">
                <a:solidFill>
                  <a:srgbClr val="FFC000"/>
                </a:solidFill>
                <a:latin typeface="Comic Sans MS" panose="030F0702030302020204" pitchFamily="66" charset="0"/>
              </a:rPr>
              <a:t>Clinical Uses: </a:t>
            </a:r>
          </a:p>
          <a:p>
            <a:pPr algn="just"/>
            <a:r>
              <a:rPr lang="en-US" dirty="0" smtClean="0">
                <a:latin typeface="Comic Sans MS" panose="030F0702030302020204" pitchFamily="66" charset="0"/>
              </a:rPr>
              <a:t>Because of </a:t>
            </a:r>
            <a:r>
              <a:rPr lang="en-US" dirty="0" smtClean="0">
                <a:solidFill>
                  <a:srgbClr val="00B050"/>
                </a:solidFill>
                <a:latin typeface="Comic Sans MS" panose="030F0702030302020204" pitchFamily="66" charset="0"/>
              </a:rPr>
              <a:t>serious toxic effect its use is restricted </a:t>
            </a:r>
            <a:r>
              <a:rPr lang="en-US" dirty="0" smtClean="0">
                <a:latin typeface="Comic Sans MS" panose="030F0702030302020204" pitchFamily="66" charset="0"/>
              </a:rPr>
              <a:t>in infections caused by susceptible Gram positive bacteria, particularly </a:t>
            </a:r>
            <a:r>
              <a:rPr lang="en-US" i="1" dirty="0" smtClean="0">
                <a:latin typeface="Comic Sans MS" panose="030F0702030302020204" pitchFamily="66" charset="0"/>
              </a:rPr>
              <a:t>Staphylococci </a:t>
            </a:r>
            <a:r>
              <a:rPr lang="en-US" dirty="0" smtClean="0">
                <a:latin typeface="Comic Sans MS" panose="030F0702030302020204" pitchFamily="66" charset="0"/>
              </a:rPr>
              <a:t>and </a:t>
            </a:r>
            <a:r>
              <a:rPr lang="en-US" i="1" dirty="0" smtClean="0">
                <a:latin typeface="Comic Sans MS" panose="030F0702030302020204" pitchFamily="66" charset="0"/>
              </a:rPr>
              <a:t>Streptococci</a:t>
            </a:r>
            <a:r>
              <a:rPr lang="en-US" dirty="0" smtClean="0">
                <a:latin typeface="Comic Sans MS" panose="030F0702030302020204" pitchFamily="66" charset="0"/>
              </a:rPr>
              <a:t> and for those by </a:t>
            </a:r>
            <a:r>
              <a:rPr lang="en-US" dirty="0" err="1" smtClean="0">
                <a:latin typeface="Comic Sans MS" panose="030F0702030302020204" pitchFamily="66" charset="0"/>
              </a:rPr>
              <a:t>anerobic</a:t>
            </a:r>
            <a:r>
              <a:rPr lang="en-US" dirty="0" smtClean="0">
                <a:latin typeface="Comic Sans MS" panose="030F0702030302020204" pitchFamily="66" charset="0"/>
              </a:rPr>
              <a:t> pathogens.</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The drug is used in respiratory, skeletal, skin, joint and adjoining tissue infections in dogs and cats.</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 It is also used to treat:</a:t>
            </a:r>
          </a:p>
          <a:p>
            <a:pPr algn="just">
              <a:buNone/>
            </a:pPr>
            <a:r>
              <a:rPr lang="en-US" dirty="0" smtClean="0">
                <a:latin typeface="Comic Sans MS" panose="030F0702030302020204" pitchFamily="66" charset="0"/>
              </a:rPr>
              <a:t>		 </a:t>
            </a:r>
            <a:r>
              <a:rPr lang="en-US" dirty="0" smtClean="0">
                <a:solidFill>
                  <a:srgbClr val="92D050"/>
                </a:solidFill>
                <a:latin typeface="Comic Sans MS" panose="030F0702030302020204" pitchFamily="66" charset="0"/>
              </a:rPr>
              <a:t>infectious arthritis in pigs </a:t>
            </a:r>
            <a:r>
              <a:rPr lang="en-US" dirty="0" smtClean="0">
                <a:latin typeface="Comic Sans MS" panose="030F0702030302020204" pitchFamily="66" charset="0"/>
              </a:rPr>
              <a:t>(due to </a:t>
            </a:r>
            <a:r>
              <a:rPr lang="en-US" i="1" dirty="0" smtClean="0">
                <a:latin typeface="Comic Sans MS" panose="030F0702030302020204" pitchFamily="66" charset="0"/>
              </a:rPr>
              <a:t>Streptococci,   			Staphylococci, 	</a:t>
            </a:r>
            <a:r>
              <a:rPr lang="en-US" i="1" dirty="0" err="1" smtClean="0">
                <a:latin typeface="Comic Sans MS" panose="030F0702030302020204" pitchFamily="66" charset="0"/>
              </a:rPr>
              <a:t>Erysipelothrix</a:t>
            </a:r>
            <a:r>
              <a:rPr lang="en-US" i="1" dirty="0" smtClean="0">
                <a:latin typeface="Comic Sans MS" panose="030F0702030302020204" pitchFamily="66" charset="0"/>
              </a:rPr>
              <a:t> </a:t>
            </a:r>
            <a:r>
              <a:rPr lang="en-US" dirty="0" smtClean="0">
                <a:latin typeface="Comic Sans MS" panose="030F0702030302020204" pitchFamily="66" charset="0"/>
              </a:rPr>
              <a:t>and </a:t>
            </a:r>
            <a:r>
              <a:rPr lang="en-US" i="1" dirty="0" err="1" smtClean="0">
                <a:latin typeface="Comic Sans MS" panose="030F0702030302020204" pitchFamily="66" charset="0"/>
              </a:rPr>
              <a:t>Mycoplama</a:t>
            </a:r>
            <a:r>
              <a:rPr lang="en-US" dirty="0" smtClean="0">
                <a:latin typeface="Comic Sans MS" panose="030F0702030302020204" pitchFamily="66" charset="0"/>
              </a:rPr>
              <a:t>) </a:t>
            </a:r>
          </a:p>
          <a:p>
            <a:pPr algn="just">
              <a:buNone/>
            </a:pPr>
            <a:r>
              <a:rPr lang="en-US" dirty="0" smtClean="0">
                <a:latin typeface="Comic Sans MS" panose="030F0702030302020204" pitchFamily="66" charset="0"/>
              </a:rPr>
              <a:t>		</a:t>
            </a:r>
            <a:r>
              <a:rPr lang="en-US" dirty="0" smtClean="0">
                <a:solidFill>
                  <a:srgbClr val="00B050"/>
                </a:solidFill>
                <a:latin typeface="Comic Sans MS" panose="030F0702030302020204" pitchFamily="66" charset="0"/>
              </a:rPr>
              <a:t> pneumonia in pigs </a:t>
            </a:r>
            <a:r>
              <a:rPr lang="en-US" dirty="0" smtClean="0">
                <a:latin typeface="Comic Sans MS" panose="030F0702030302020204" pitchFamily="66" charset="0"/>
              </a:rPr>
              <a:t>due to </a:t>
            </a:r>
            <a:r>
              <a:rPr lang="en-US" i="1" dirty="0" err="1" smtClean="0">
                <a:latin typeface="Comic Sans MS" panose="030F0702030302020204" pitchFamily="66" charset="0"/>
              </a:rPr>
              <a:t>Mycoplasma</a:t>
            </a:r>
            <a:r>
              <a:rPr lang="en-US" i="1" dirty="0" smtClean="0">
                <a:latin typeface="Comic Sans MS" panose="030F0702030302020204" pitchFamily="66" charset="0"/>
              </a:rPr>
              <a:t>.</a:t>
            </a:r>
            <a:endParaRPr lang="en-US" dirty="0">
              <a:latin typeface="Comic Sans MS" panose="030F0702030302020204"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smtClean="0">
                <a:solidFill>
                  <a:srgbClr val="FF0000"/>
                </a:solidFill>
                <a:latin typeface="Comic Sans MS" panose="030F0702030302020204" pitchFamily="66" charset="0"/>
              </a:rPr>
              <a:t>Side Effects and Toxicity: </a:t>
            </a:r>
          </a:p>
          <a:p>
            <a:r>
              <a:rPr lang="en-US" dirty="0">
                <a:latin typeface="Comic Sans MS" panose="030F0702030302020204" pitchFamily="66" charset="0"/>
              </a:rPr>
              <a:t>T</a:t>
            </a:r>
            <a:r>
              <a:rPr lang="en-US" dirty="0" smtClean="0">
                <a:latin typeface="Comic Sans MS" panose="030F0702030302020204" pitchFamily="66" charset="0"/>
              </a:rPr>
              <a:t>hese drugs have no  serious organ toxicity. </a:t>
            </a:r>
          </a:p>
          <a:p>
            <a:r>
              <a:rPr lang="en-US" dirty="0" smtClean="0">
                <a:latin typeface="Comic Sans MS" panose="030F0702030302020204" pitchFamily="66" charset="0"/>
              </a:rPr>
              <a:t>GI disturbances may occur. </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The major </a:t>
            </a:r>
            <a:r>
              <a:rPr lang="en-US" dirty="0" err="1" smtClean="0">
                <a:latin typeface="Comic Sans MS" panose="030F0702030302020204" pitchFamily="66" charset="0"/>
              </a:rPr>
              <a:t>probem</a:t>
            </a:r>
            <a:r>
              <a:rPr lang="en-US" dirty="0" smtClean="0">
                <a:latin typeface="Comic Sans MS" panose="030F0702030302020204" pitchFamily="66" charset="0"/>
              </a:rPr>
              <a:t> in man is superinfection </a:t>
            </a:r>
            <a:r>
              <a:rPr lang="en-US" dirty="0" err="1" smtClean="0">
                <a:latin typeface="Comic Sans MS" panose="030F0702030302020204" pitchFamily="66" charset="0"/>
              </a:rPr>
              <a:t>diarrhoea</a:t>
            </a:r>
            <a:r>
              <a:rPr lang="en-US" dirty="0" smtClean="0">
                <a:latin typeface="Comic Sans MS" panose="030F0702030302020204" pitchFamily="66" charset="0"/>
              </a:rPr>
              <a:t> and pseudomembranous colitis (treated by vancomycin) caused by a toxin produces by </a:t>
            </a:r>
            <a:r>
              <a:rPr lang="en-US" i="1" dirty="0" smtClean="0">
                <a:latin typeface="Comic Sans MS" panose="030F0702030302020204" pitchFamily="66" charset="0"/>
              </a:rPr>
              <a:t>Clostridium difficile.</a:t>
            </a:r>
          </a:p>
          <a:p>
            <a:pPr marL="0" indent="0">
              <a:buNone/>
            </a:pPr>
            <a:endParaRPr lang="en-US" i="1" dirty="0" smtClean="0">
              <a:latin typeface="Comic Sans MS" panose="030F0702030302020204" pitchFamily="66" charset="0"/>
            </a:endParaRPr>
          </a:p>
          <a:p>
            <a:r>
              <a:rPr lang="en-US" i="1" dirty="0" smtClean="0">
                <a:latin typeface="Comic Sans MS" panose="030F0702030302020204" pitchFamily="66" charset="0"/>
              </a:rPr>
              <a:t> </a:t>
            </a:r>
            <a:r>
              <a:rPr lang="en-US" dirty="0" smtClean="0">
                <a:latin typeface="Comic Sans MS" panose="030F0702030302020204" pitchFamily="66" charset="0"/>
              </a:rPr>
              <a:t>Hypersensitivity reaction and skeletal muscle paralysis may also occur. </a:t>
            </a:r>
          </a:p>
          <a:p>
            <a:r>
              <a:rPr lang="en-US" dirty="0" err="1" smtClean="0">
                <a:solidFill>
                  <a:srgbClr val="0070C0"/>
                </a:solidFill>
                <a:latin typeface="Comic Sans MS" panose="030F0702030302020204" pitchFamily="66" charset="0"/>
              </a:rPr>
              <a:t>Lincosamides</a:t>
            </a:r>
            <a:r>
              <a:rPr lang="en-US" dirty="0" smtClean="0">
                <a:solidFill>
                  <a:srgbClr val="0070C0"/>
                </a:solidFill>
                <a:latin typeface="Comic Sans MS" panose="030F0702030302020204" pitchFamily="66" charset="0"/>
              </a:rPr>
              <a:t> are </a:t>
            </a:r>
            <a:r>
              <a:rPr lang="en-US" dirty="0" err="1" smtClean="0">
                <a:solidFill>
                  <a:srgbClr val="0070C0"/>
                </a:solidFill>
                <a:latin typeface="Comic Sans MS" panose="030F0702030302020204" pitchFamily="66" charset="0"/>
              </a:rPr>
              <a:t>contraindicted</a:t>
            </a:r>
            <a:r>
              <a:rPr lang="en-US" dirty="0" smtClean="0">
                <a:solidFill>
                  <a:srgbClr val="0070C0"/>
                </a:solidFill>
                <a:latin typeface="Comic Sans MS" panose="030F0702030302020204" pitchFamily="66" charset="0"/>
              </a:rPr>
              <a:t> in horses (because severe and fatal colitis may develop) and in neonates (due to limited to metabolize the drugs).</a:t>
            </a:r>
          </a:p>
          <a:p>
            <a:pPr>
              <a:buNone/>
            </a:pP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solidFill>
                  <a:srgbClr val="FF0000"/>
                </a:solidFill>
                <a:latin typeface="Comic Sans MS" panose="030F0702030302020204" pitchFamily="66" charset="0"/>
              </a:rPr>
              <a:t>Dosage: </a:t>
            </a:r>
          </a:p>
          <a:p>
            <a:pPr>
              <a:buNone/>
            </a:pPr>
            <a:r>
              <a:rPr lang="en-US" b="1" dirty="0" smtClean="0">
                <a:latin typeface="Comic Sans MS" panose="030F0702030302020204" pitchFamily="66" charset="0"/>
              </a:rPr>
              <a:t>	</a:t>
            </a:r>
            <a:r>
              <a:rPr lang="en-US" dirty="0" smtClean="0">
                <a:latin typeface="Comic Sans MS" panose="030F0702030302020204" pitchFamily="66" charset="0"/>
              </a:rPr>
              <a:t>Dog &amp; cat: Oral: 20mg/kg orally once or twice a day; </a:t>
            </a:r>
          </a:p>
          <a:p>
            <a:pPr>
              <a:buNone/>
            </a:pPr>
            <a:r>
              <a:rPr lang="en-US" dirty="0" smtClean="0">
                <a:latin typeface="Comic Sans MS" panose="030F0702030302020204" pitchFamily="66" charset="0"/>
              </a:rPr>
              <a:t>			  IM: 10mg/kg twice daily; </a:t>
            </a:r>
          </a:p>
          <a:p>
            <a:pPr>
              <a:buNone/>
            </a:pPr>
            <a:r>
              <a:rPr lang="en-US" dirty="0" smtClean="0">
                <a:latin typeface="Comic Sans MS" panose="030F0702030302020204" pitchFamily="66" charset="0"/>
              </a:rPr>
              <a:t>	Cattle &amp; pigs: IM: 10Mg/kg twice daily.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C00000"/>
                </a:solidFill>
                <a:latin typeface="Comic Sans MS" pitchFamily="66" charset="0"/>
              </a:rPr>
              <a:t>Clindamycin</a:t>
            </a:r>
            <a:r>
              <a:rPr lang="en-US" dirty="0" smtClean="0"/>
              <a:t/>
            </a:r>
            <a:br>
              <a:rPr lang="en-US" dirty="0" smtClean="0"/>
            </a:br>
            <a:endParaRPr lang="en-US" dirty="0"/>
          </a:p>
        </p:txBody>
      </p:sp>
      <p:sp>
        <p:nvSpPr>
          <p:cNvPr id="3" name="Content Placeholder 2"/>
          <p:cNvSpPr>
            <a:spLocks noGrp="1"/>
          </p:cNvSpPr>
          <p:nvPr>
            <p:ph idx="1"/>
          </p:nvPr>
        </p:nvSpPr>
        <p:spPr>
          <a:xfrm>
            <a:off x="838200" y="1825624"/>
            <a:ext cx="10515600" cy="4638675"/>
          </a:xfrm>
        </p:spPr>
        <p:txBody>
          <a:bodyPr>
            <a:normAutofit/>
          </a:bodyPr>
          <a:lstStyle/>
          <a:p>
            <a:pPr algn="just"/>
            <a:r>
              <a:rPr lang="en-US" dirty="0" smtClean="0">
                <a:latin typeface="Comic Sans MS" pitchFamily="66" charset="0"/>
              </a:rPr>
              <a:t>It is a semisynthetic derivative of lincomycin and differs chemically from lincomycin by </a:t>
            </a:r>
            <a:r>
              <a:rPr lang="en-US" dirty="0" smtClean="0">
                <a:solidFill>
                  <a:srgbClr val="00B0F0"/>
                </a:solidFill>
                <a:latin typeface="Comic Sans MS" pitchFamily="66" charset="0"/>
              </a:rPr>
              <a:t>substitution of a chloride atom for hydroxyl group.</a:t>
            </a:r>
          </a:p>
          <a:p>
            <a:pPr algn="just"/>
            <a:r>
              <a:rPr lang="en-US" dirty="0" smtClean="0">
                <a:latin typeface="Comic Sans MS" pitchFamily="66" charset="0"/>
              </a:rPr>
              <a:t>It is more potent than the parent compound. </a:t>
            </a:r>
          </a:p>
          <a:p>
            <a:pPr algn="just">
              <a:buNone/>
            </a:pPr>
            <a:endParaRPr lang="en-US" dirty="0" smtClean="0">
              <a:latin typeface="Comic Sans MS" pitchFamily="66" charset="0"/>
            </a:endParaRPr>
          </a:p>
          <a:p>
            <a:pPr algn="just"/>
            <a:r>
              <a:rPr lang="en-US" dirty="0" smtClean="0">
                <a:latin typeface="Comic Sans MS" pitchFamily="66" charset="0"/>
              </a:rPr>
              <a:t>Its </a:t>
            </a:r>
            <a:r>
              <a:rPr lang="en-US" dirty="0" smtClean="0">
                <a:solidFill>
                  <a:srgbClr val="92D050"/>
                </a:solidFill>
                <a:latin typeface="Comic Sans MS" pitchFamily="66" charset="0"/>
              </a:rPr>
              <a:t>absorption is better than lincomycin </a:t>
            </a:r>
            <a:r>
              <a:rPr lang="en-US" dirty="0" smtClean="0">
                <a:latin typeface="Comic Sans MS" pitchFamily="66" charset="0"/>
              </a:rPr>
              <a:t>and has reduced the incidence of adverse effect than lincomycin. </a:t>
            </a:r>
          </a:p>
          <a:p>
            <a:pPr algn="just">
              <a:buNone/>
            </a:pPr>
            <a:endParaRPr lang="en-US" dirty="0" smtClean="0">
              <a:latin typeface="Comic Sans MS" pitchFamily="66" charset="0"/>
            </a:endParaRPr>
          </a:p>
          <a:p>
            <a:pPr algn="just"/>
            <a:r>
              <a:rPr lang="en-US" dirty="0" smtClean="0">
                <a:latin typeface="Comic Sans MS" pitchFamily="66" charset="0"/>
              </a:rPr>
              <a:t>The antibacterial spectrum and clinical application is similar to lincomycin.</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0000"/>
                </a:solidFill>
                <a:latin typeface="Comic Sans MS" pitchFamily="66" charset="0"/>
              </a:rPr>
              <a:t>Macrolide antibiotics</a:t>
            </a:r>
            <a:r>
              <a:rPr lang="en-US" dirty="0" smtClean="0"/>
              <a:t/>
            </a:r>
            <a:br>
              <a:rPr lang="en-US" dirty="0" smtClean="0"/>
            </a:br>
            <a:endParaRPr lang="en-US" dirty="0"/>
          </a:p>
        </p:txBody>
      </p:sp>
      <p:sp>
        <p:nvSpPr>
          <p:cNvPr id="3" name="Content Placeholder 2"/>
          <p:cNvSpPr>
            <a:spLocks noGrp="1"/>
          </p:cNvSpPr>
          <p:nvPr>
            <p:ph idx="1"/>
          </p:nvPr>
        </p:nvSpPr>
        <p:spPr>
          <a:xfrm>
            <a:off x="838200" y="1608992"/>
            <a:ext cx="10515600" cy="4567971"/>
          </a:xfrm>
        </p:spPr>
        <p:txBody>
          <a:bodyPr>
            <a:normAutofit fontScale="92500" lnSpcReduction="10000"/>
          </a:bodyPr>
          <a:lstStyle/>
          <a:p>
            <a:pPr algn="just"/>
            <a:r>
              <a:rPr lang="en-IN" dirty="0" smtClean="0">
                <a:latin typeface="Comic Sans MS" panose="030F0702030302020204" pitchFamily="66" charset="0"/>
              </a:rPr>
              <a:t>The </a:t>
            </a:r>
            <a:r>
              <a:rPr lang="en-IN" dirty="0">
                <a:latin typeface="Comic Sans MS" panose="030F0702030302020204" pitchFamily="66" charset="0"/>
              </a:rPr>
              <a:t>macrolides (macrocyclic lactones) are a group of </a:t>
            </a:r>
            <a:r>
              <a:rPr lang="en-IN" i="1" dirty="0">
                <a:solidFill>
                  <a:srgbClr val="92D050"/>
                </a:solidFill>
                <a:latin typeface="Comic Sans MS" panose="030F0702030302020204" pitchFamily="66" charset="0"/>
              </a:rPr>
              <a:t>bacteriostatic</a:t>
            </a:r>
            <a:r>
              <a:rPr lang="en-IN" dirty="0">
                <a:latin typeface="Comic Sans MS" panose="030F0702030302020204" pitchFamily="66" charset="0"/>
              </a:rPr>
              <a:t> antibiotics that structurally consist of a </a:t>
            </a:r>
            <a:r>
              <a:rPr lang="en-IN" dirty="0">
                <a:solidFill>
                  <a:srgbClr val="92D050"/>
                </a:solidFill>
                <a:latin typeface="Comic Sans MS" panose="030F0702030302020204" pitchFamily="66" charset="0"/>
              </a:rPr>
              <a:t>large lactone ring attached to </a:t>
            </a:r>
            <a:r>
              <a:rPr lang="en-IN" dirty="0" err="1">
                <a:solidFill>
                  <a:srgbClr val="92D050"/>
                </a:solidFill>
                <a:latin typeface="Comic Sans MS" panose="030F0702030302020204" pitchFamily="66" charset="0"/>
              </a:rPr>
              <a:t>deoxy</a:t>
            </a:r>
            <a:r>
              <a:rPr lang="en-IN" dirty="0">
                <a:solidFill>
                  <a:srgbClr val="92D050"/>
                </a:solidFill>
                <a:latin typeface="Comic Sans MS" panose="030F0702030302020204" pitchFamily="66" charset="0"/>
              </a:rPr>
              <a:t> sugars. </a:t>
            </a:r>
            <a:endParaRPr lang="en-IN" dirty="0" smtClean="0">
              <a:solidFill>
                <a:srgbClr val="92D050"/>
              </a:solidFill>
              <a:latin typeface="Comic Sans MS" panose="030F0702030302020204" pitchFamily="66" charset="0"/>
            </a:endParaRPr>
          </a:p>
          <a:p>
            <a:pPr marL="0" indent="0">
              <a:buNone/>
            </a:pPr>
            <a:endParaRPr lang="en-IN" dirty="0" smtClean="0">
              <a:latin typeface="Comic Sans MS" panose="030F0702030302020204" pitchFamily="66" charset="0"/>
            </a:endParaRPr>
          </a:p>
          <a:p>
            <a:r>
              <a:rPr lang="en-US" dirty="0" smtClean="0">
                <a:latin typeface="Comic Sans MS" panose="030F0702030302020204" pitchFamily="66" charset="0"/>
              </a:rPr>
              <a:t>Erythromycin is the first member discovered in the 1950s.</a:t>
            </a:r>
          </a:p>
          <a:p>
            <a:pPr marL="0" indent="0">
              <a:buNone/>
            </a:pPr>
            <a:endParaRPr lang="en-US" dirty="0" smtClean="0">
              <a:latin typeface="Comic Sans MS" panose="030F0702030302020204" pitchFamily="66" charset="0"/>
            </a:endParaRPr>
          </a:p>
          <a:p>
            <a:r>
              <a:rPr lang="en-IN" dirty="0" err="1">
                <a:latin typeface="Comic Sans MS" panose="030F0702030302020204" pitchFamily="66" charset="0"/>
              </a:rPr>
              <a:t>O</a:t>
            </a:r>
            <a:r>
              <a:rPr lang="en-IN" dirty="0" err="1" smtClean="0">
                <a:latin typeface="Comic Sans MS" panose="030F0702030302020204" pitchFamily="66" charset="0"/>
              </a:rPr>
              <a:t>leandomycin</a:t>
            </a:r>
            <a:r>
              <a:rPr lang="en-IN" dirty="0">
                <a:latin typeface="Comic Sans MS" panose="030F0702030302020204" pitchFamily="66" charset="0"/>
              </a:rPr>
              <a:t>, </a:t>
            </a:r>
            <a:r>
              <a:rPr lang="en-IN" dirty="0" err="1">
                <a:latin typeface="Comic Sans MS" panose="030F0702030302020204" pitchFamily="66" charset="0"/>
              </a:rPr>
              <a:t>troleandomycin</a:t>
            </a:r>
            <a:r>
              <a:rPr lang="en-IN" dirty="0">
                <a:latin typeface="Comic Sans MS" panose="030F0702030302020204" pitchFamily="66" charset="0"/>
              </a:rPr>
              <a:t>, </a:t>
            </a:r>
            <a:r>
              <a:rPr lang="en-IN" dirty="0" err="1">
                <a:latin typeface="Comic Sans MS" panose="030F0702030302020204" pitchFamily="66" charset="0"/>
              </a:rPr>
              <a:t>spiramycin</a:t>
            </a:r>
            <a:r>
              <a:rPr lang="en-IN" dirty="0">
                <a:latin typeface="Comic Sans MS" panose="030F0702030302020204" pitchFamily="66" charset="0"/>
              </a:rPr>
              <a:t>, </a:t>
            </a:r>
            <a:r>
              <a:rPr lang="en-IN" dirty="0" err="1">
                <a:latin typeface="Comic Sans MS" panose="030F0702030302020204" pitchFamily="66" charset="0"/>
              </a:rPr>
              <a:t>josamycin</a:t>
            </a:r>
            <a:r>
              <a:rPr lang="en-IN" dirty="0">
                <a:latin typeface="Comic Sans MS" panose="030F0702030302020204" pitchFamily="66" charset="0"/>
              </a:rPr>
              <a:t>, </a:t>
            </a:r>
            <a:r>
              <a:rPr lang="en-IN" dirty="0" err="1">
                <a:latin typeface="Comic Sans MS" panose="030F0702030302020204" pitchFamily="66" charset="0"/>
              </a:rPr>
              <a:t>tilmicosin</a:t>
            </a:r>
            <a:r>
              <a:rPr lang="en-IN" dirty="0">
                <a:latin typeface="Comic Sans MS" panose="030F0702030302020204" pitchFamily="66" charset="0"/>
              </a:rPr>
              <a:t>, and </a:t>
            </a:r>
            <a:r>
              <a:rPr lang="en-IN" dirty="0" err="1">
                <a:latin typeface="Comic Sans MS" panose="030F0702030302020204" pitchFamily="66" charset="0"/>
              </a:rPr>
              <a:t>tylosin</a:t>
            </a:r>
            <a:r>
              <a:rPr lang="en-IN" dirty="0">
                <a:latin typeface="Comic Sans MS" panose="030F0702030302020204" pitchFamily="66" charset="0"/>
              </a:rPr>
              <a:t>. </a:t>
            </a:r>
            <a:endParaRPr lang="en-IN" dirty="0" smtClean="0">
              <a:latin typeface="Comic Sans MS" panose="030F0702030302020204" pitchFamily="66" charset="0"/>
            </a:endParaRPr>
          </a:p>
          <a:p>
            <a:pPr marL="0" indent="0">
              <a:buNone/>
            </a:pPr>
            <a:endParaRPr lang="en-IN" dirty="0" smtClean="0">
              <a:latin typeface="Comic Sans MS" panose="030F0702030302020204" pitchFamily="66" charset="0"/>
            </a:endParaRPr>
          </a:p>
          <a:p>
            <a:r>
              <a:rPr lang="en-US" dirty="0" smtClean="0">
                <a:latin typeface="Comic Sans MS" panose="030F0702030302020204" pitchFamily="66" charset="0"/>
              </a:rPr>
              <a:t>Roxithromycin, Clarithromycin and Azithromycin are the later additions.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latin typeface="Comic Sans MS" pitchFamily="66" charset="0"/>
              </a:rPr>
              <a:t>It has replaced lincomycin for anaerobic, skeletal, soft tissues and skin infections.</a:t>
            </a:r>
          </a:p>
          <a:p>
            <a:pPr algn="just"/>
            <a:r>
              <a:rPr lang="en-US" dirty="0" smtClean="0">
                <a:latin typeface="Comic Sans MS" pitchFamily="66" charset="0"/>
              </a:rPr>
              <a:t>Dose: Dogs: 5-10 mg/kg orally twice daily.</a:t>
            </a:r>
          </a:p>
          <a:p>
            <a:pPr marL="0" indent="0" algn="just">
              <a:buNone/>
            </a:pPr>
            <a:endParaRPr lang="en-US" dirty="0" smtClean="0">
              <a:latin typeface="Comic Sans MS" pitchFamily="66" charset="0"/>
            </a:endParaRPr>
          </a:p>
          <a:p>
            <a:pPr algn="just"/>
            <a:r>
              <a:rPr lang="en-US" dirty="0" smtClean="0">
                <a:latin typeface="Comic Sans MS" pitchFamily="66" charset="0"/>
              </a:rPr>
              <a:t>The bacteria may develop </a:t>
            </a:r>
            <a:r>
              <a:rPr lang="en-US" dirty="0" smtClean="0">
                <a:solidFill>
                  <a:srgbClr val="92D050"/>
                </a:solidFill>
                <a:latin typeface="Comic Sans MS" pitchFamily="66" charset="0"/>
              </a:rPr>
              <a:t>cross resistance </a:t>
            </a:r>
            <a:r>
              <a:rPr lang="en-US" dirty="0" smtClean="0">
                <a:latin typeface="Comic Sans MS" pitchFamily="66" charset="0"/>
              </a:rPr>
              <a:t>between  </a:t>
            </a:r>
            <a:r>
              <a:rPr lang="en-US" dirty="0" err="1" smtClean="0">
                <a:latin typeface="Comic Sans MS" pitchFamily="66" charset="0"/>
              </a:rPr>
              <a:t>macrolides</a:t>
            </a:r>
            <a:r>
              <a:rPr lang="en-US" dirty="0" smtClean="0">
                <a:latin typeface="Comic Sans MS" pitchFamily="66" charset="0"/>
              </a:rPr>
              <a:t>, </a:t>
            </a:r>
            <a:r>
              <a:rPr lang="en-US" dirty="0" err="1" smtClean="0">
                <a:latin typeface="Comic Sans MS" pitchFamily="66" charset="0"/>
              </a:rPr>
              <a:t>lincosamides</a:t>
            </a:r>
            <a:r>
              <a:rPr lang="en-US" dirty="0" smtClean="0">
                <a:latin typeface="Comic Sans MS" pitchFamily="66" charset="0"/>
              </a:rPr>
              <a:t> and other antibiotic which have common mechanism of antibacterial action.</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itchFamily="66" charset="0"/>
              </a:rPr>
              <a:t>Summary </a:t>
            </a:r>
            <a:endParaRPr lang="en-US" dirty="0">
              <a:solidFill>
                <a:srgbClr val="FF0000"/>
              </a:solidFill>
              <a:latin typeface="Comic Sans MS" pitchFamily="66" charset="0"/>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415" cmpd="sng">
                  <a:solidFill>
                    <a:srgbClr val="FFFFFF"/>
                  </a:solidFill>
                  <a:prstDash val="solid"/>
                </a:ln>
                <a:solidFill>
                  <a:srgbClr val="FF0000"/>
                </a:solidFill>
                <a:effectLst>
                  <a:outerShdw blurRad="63500" dir="3600000" algn="tl" rotWithShape="0">
                    <a:srgbClr val="000000">
                      <a:alpha val="70000"/>
                    </a:srgbClr>
                  </a:outerShdw>
                </a:effectLst>
              </a:rPr>
              <a:t/>
            </a:r>
            <a:br>
              <a:rPr lang="en-US" b="1" dirty="0">
                <a:ln w="18415" cmpd="sng">
                  <a:solidFill>
                    <a:srgbClr val="FFFFFF"/>
                  </a:solidFill>
                  <a:prstDash val="solid"/>
                </a:ln>
                <a:solidFill>
                  <a:srgbClr val="FF0000"/>
                </a:solidFill>
                <a:effectLst>
                  <a:outerShdw blurRad="63500" dir="3600000" algn="tl" rotWithShape="0">
                    <a:srgbClr val="000000">
                      <a:alpha val="70000"/>
                    </a:srgbClr>
                  </a:outerShdw>
                </a:effectLst>
              </a:rPr>
            </a:br>
            <a:endParaRPr lang="en-IN" dirty="0"/>
          </a:p>
        </p:txBody>
      </p:sp>
      <p:pic>
        <p:nvPicPr>
          <p:cNvPr id="1026" name="Picture 2" descr="Veterinary antimicrobial resistance and antimicrobial 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1614" y="2048608"/>
            <a:ext cx="6409593" cy="39477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3193" y="465992"/>
            <a:ext cx="10430607" cy="1291675"/>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n w="18415" cmpd="sng">
                  <a:solidFill>
                    <a:srgbClr val="FFFFFF"/>
                  </a:solidFill>
                  <a:prstDash val="solid"/>
                </a:ln>
                <a:solidFill>
                  <a:srgbClr val="FF0000"/>
                </a:solidFill>
                <a:effectLst>
                  <a:outerShdw blurRad="63500" dir="3600000" algn="tl" rotWithShape="0">
                    <a:srgbClr val="000000">
                      <a:alpha val="70000"/>
                    </a:srgbClr>
                  </a:outerShdw>
                </a:effectLst>
              </a:rPr>
              <a:t>Thank You</a:t>
            </a:r>
            <a:endParaRPr lang="en-IN" sz="8000" dirty="0"/>
          </a:p>
        </p:txBody>
      </p:sp>
    </p:spTree>
    <p:extLst>
      <p:ext uri="{BB962C8B-B14F-4D97-AF65-F5344CB8AC3E}">
        <p14:creationId xmlns:p14="http://schemas.microsoft.com/office/powerpoint/2010/main" val="230876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dirty="0">
                <a:solidFill>
                  <a:srgbClr val="FF0000"/>
                </a:solidFill>
                <a:latin typeface="Comic Sans MS" panose="030F0702030302020204" pitchFamily="66" charset="0"/>
              </a:rPr>
              <a:t>Chemistry and </a:t>
            </a:r>
            <a:r>
              <a:rPr lang="en-IN" sz="4000" b="1" dirty="0" smtClean="0">
                <a:solidFill>
                  <a:srgbClr val="FF0000"/>
                </a:solidFill>
                <a:latin typeface="Comic Sans MS" panose="030F0702030302020204" pitchFamily="66" charset="0"/>
              </a:rPr>
              <a:t>source</a:t>
            </a:r>
            <a:endParaRPr lang="en-IN" sz="4000"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just"/>
            <a:r>
              <a:rPr lang="en-IN" sz="2400" dirty="0" smtClean="0">
                <a:latin typeface="Comic Sans MS" panose="030F0702030302020204" pitchFamily="66" charset="0"/>
              </a:rPr>
              <a:t>The </a:t>
            </a:r>
            <a:r>
              <a:rPr lang="en-IN" sz="2400" dirty="0">
                <a:latin typeface="Comic Sans MS" panose="030F0702030302020204" pitchFamily="66" charset="0"/>
              </a:rPr>
              <a:t>macrolides or macrocyclic lactones have complex chemical structures consisting of a </a:t>
            </a:r>
            <a:r>
              <a:rPr lang="en-IN" sz="2400" dirty="0">
                <a:solidFill>
                  <a:srgbClr val="92D050"/>
                </a:solidFill>
                <a:latin typeface="Comic Sans MS" panose="030F0702030302020204" pitchFamily="66" charset="0"/>
              </a:rPr>
              <a:t>large lactone ring, usually 14-16 atoms, attached to </a:t>
            </a:r>
            <a:r>
              <a:rPr lang="en-IN" sz="2400" dirty="0" err="1">
                <a:solidFill>
                  <a:srgbClr val="92D050"/>
                </a:solidFill>
                <a:latin typeface="Comic Sans MS" panose="030F0702030302020204" pitchFamily="66" charset="0"/>
              </a:rPr>
              <a:t>deoxy</a:t>
            </a:r>
            <a:r>
              <a:rPr lang="en-IN" sz="2400" dirty="0">
                <a:solidFill>
                  <a:srgbClr val="92D050"/>
                </a:solidFill>
                <a:latin typeface="Comic Sans MS" panose="030F0702030302020204" pitchFamily="66" charset="0"/>
              </a:rPr>
              <a:t> sugars by </a:t>
            </a:r>
            <a:r>
              <a:rPr lang="en-IN" sz="2400" dirty="0" err="1">
                <a:solidFill>
                  <a:srgbClr val="92D050"/>
                </a:solidFill>
                <a:latin typeface="Comic Sans MS" panose="030F0702030302020204" pitchFamily="66" charset="0"/>
              </a:rPr>
              <a:t>glycosidic</a:t>
            </a:r>
            <a:r>
              <a:rPr lang="en-IN" sz="2400" dirty="0">
                <a:solidFill>
                  <a:srgbClr val="92D050"/>
                </a:solidFill>
                <a:latin typeface="Comic Sans MS" panose="030F0702030302020204" pitchFamily="66" charset="0"/>
              </a:rPr>
              <a:t> linkages</a:t>
            </a:r>
            <a:r>
              <a:rPr lang="en-IN" sz="2400" dirty="0">
                <a:latin typeface="Comic Sans MS" panose="030F0702030302020204" pitchFamily="66" charset="0"/>
              </a:rPr>
              <a:t>. </a:t>
            </a:r>
            <a:endParaRPr lang="en-IN" sz="2400" dirty="0" smtClean="0">
              <a:latin typeface="Comic Sans MS" panose="030F0702030302020204" pitchFamily="66" charset="0"/>
            </a:endParaRPr>
          </a:p>
          <a:p>
            <a:pPr marL="0" indent="0" algn="just">
              <a:buNone/>
            </a:pPr>
            <a:endParaRPr lang="en-IN" sz="2400" dirty="0" smtClean="0">
              <a:latin typeface="Comic Sans MS" panose="030F0702030302020204" pitchFamily="66" charset="0"/>
            </a:endParaRPr>
          </a:p>
          <a:p>
            <a:pPr algn="just"/>
            <a:r>
              <a:rPr lang="en-IN" sz="2400" dirty="0" smtClean="0">
                <a:latin typeface="Comic Sans MS" panose="030F0702030302020204" pitchFamily="66" charset="0"/>
              </a:rPr>
              <a:t>Each </a:t>
            </a:r>
            <a:r>
              <a:rPr lang="en-IN" sz="2400" dirty="0">
                <a:latin typeface="Comic Sans MS" panose="030F0702030302020204" pitchFamily="66" charset="0"/>
              </a:rPr>
              <a:t>macrolide antibiotic may further consists oi a mixture of closely related agents that differs </a:t>
            </a:r>
            <a:r>
              <a:rPr lang="en-IN" sz="2400" dirty="0" smtClean="0">
                <a:latin typeface="Comic Sans MS" panose="030F0702030302020204" pitchFamily="66" charset="0"/>
              </a:rPr>
              <a:t>from </a:t>
            </a:r>
            <a:r>
              <a:rPr lang="en-IN" sz="2400" dirty="0">
                <a:latin typeface="Comic Sans MS" panose="030F0702030302020204" pitchFamily="66" charset="0"/>
              </a:rPr>
              <a:t>each other with respect to some chemical substitution in the structure (e.g., </a:t>
            </a:r>
            <a:r>
              <a:rPr lang="en-IN" sz="2400" dirty="0">
                <a:solidFill>
                  <a:srgbClr val="FFC000"/>
                </a:solidFill>
                <a:latin typeface="Comic Sans MS" panose="030F0702030302020204" pitchFamily="66" charset="0"/>
              </a:rPr>
              <a:t>erythromycin consists of erythromycins A, B, C, D, and E). </a:t>
            </a:r>
            <a:endParaRPr lang="en-IN" sz="2400" dirty="0" smtClean="0">
              <a:solidFill>
                <a:srgbClr val="FFC000"/>
              </a:solidFill>
              <a:latin typeface="Comic Sans MS" panose="030F0702030302020204" pitchFamily="66" charset="0"/>
            </a:endParaRPr>
          </a:p>
          <a:p>
            <a:pPr marL="0" indent="0" algn="just">
              <a:buNone/>
            </a:pPr>
            <a:endParaRPr lang="en-IN" sz="2400" dirty="0" smtClean="0">
              <a:latin typeface="Comic Sans MS" panose="030F0702030302020204" pitchFamily="66" charset="0"/>
            </a:endParaRPr>
          </a:p>
          <a:p>
            <a:pPr algn="just"/>
            <a:r>
              <a:rPr lang="en-IN" sz="2400" dirty="0" smtClean="0">
                <a:latin typeface="Comic Sans MS" panose="030F0702030302020204" pitchFamily="66" charset="0"/>
              </a:rPr>
              <a:t>Macrolides </a:t>
            </a:r>
            <a:r>
              <a:rPr lang="en-IN" sz="2400" dirty="0">
                <a:latin typeface="Comic Sans MS" panose="030F0702030302020204" pitchFamily="66" charset="0"/>
              </a:rPr>
              <a:t>are mostly obtained from various species of </a:t>
            </a:r>
            <a:r>
              <a:rPr lang="en-IN" sz="2400" dirty="0">
                <a:solidFill>
                  <a:srgbClr val="FFC000"/>
                </a:solidFill>
                <a:latin typeface="Comic Sans MS" panose="030F0702030302020204" pitchFamily="66" charset="0"/>
              </a:rPr>
              <a:t>Streptomyces soil-borne bacteria; </a:t>
            </a:r>
            <a:r>
              <a:rPr lang="en-IN" sz="2400" dirty="0">
                <a:latin typeface="Comic Sans MS" panose="030F0702030302020204" pitchFamily="66" charset="0"/>
              </a:rPr>
              <a:t>some are prepared semi-synthetically. </a:t>
            </a:r>
          </a:p>
        </p:txBody>
      </p:sp>
    </p:spTree>
    <p:extLst>
      <p:ext uri="{BB962C8B-B14F-4D97-AF65-F5344CB8AC3E}">
        <p14:creationId xmlns:p14="http://schemas.microsoft.com/office/powerpoint/2010/main" val="239131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solidFill>
                  <a:srgbClr val="FF0000"/>
                </a:solidFill>
                <a:latin typeface="Comic Sans MS" panose="030F0702030302020204" pitchFamily="66" charset="0"/>
              </a:rPr>
              <a:t>Properties</a:t>
            </a:r>
            <a:endParaRPr lang="en-IN" sz="3600"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IN" dirty="0">
                <a:latin typeface="Comic Sans MS" panose="030F0702030302020204" pitchFamily="66" charset="0"/>
              </a:rPr>
              <a:t>All macrolide antibiotics are </a:t>
            </a:r>
            <a:r>
              <a:rPr lang="en-IN" dirty="0">
                <a:solidFill>
                  <a:srgbClr val="00B0F0"/>
                </a:solidFill>
                <a:latin typeface="Comic Sans MS" panose="030F0702030302020204" pitchFamily="66" charset="0"/>
              </a:rPr>
              <a:t>weak </a:t>
            </a:r>
            <a:r>
              <a:rPr lang="en-IN" dirty="0" smtClean="0">
                <a:solidFill>
                  <a:srgbClr val="00B0F0"/>
                </a:solidFill>
                <a:latin typeface="Comic Sans MS" panose="030F0702030302020204" pitchFamily="66" charset="0"/>
              </a:rPr>
              <a:t>bases</a:t>
            </a:r>
            <a:r>
              <a:rPr lang="en-IN" dirty="0" smtClean="0">
                <a:latin typeface="Comic Sans MS" panose="030F0702030302020204" pitchFamily="66" charset="0"/>
              </a:rPr>
              <a:t>.</a:t>
            </a:r>
          </a:p>
          <a:p>
            <a:r>
              <a:rPr lang="en-IN" dirty="0" smtClean="0">
                <a:latin typeface="Comic Sans MS" panose="030F0702030302020204" pitchFamily="66" charset="0"/>
              </a:rPr>
              <a:t> </a:t>
            </a:r>
            <a:r>
              <a:rPr lang="en-IN" dirty="0" err="1">
                <a:latin typeface="Comic Sans MS" panose="030F0702030302020204" pitchFamily="66" charset="0"/>
              </a:rPr>
              <a:t>pKa</a:t>
            </a:r>
            <a:r>
              <a:rPr lang="en-IN" dirty="0">
                <a:latin typeface="Comic Sans MS" panose="030F0702030302020204" pitchFamily="66" charset="0"/>
              </a:rPr>
              <a:t> ranging from 6 to 9. </a:t>
            </a:r>
            <a:endParaRPr lang="en-IN" dirty="0" smtClean="0">
              <a:latin typeface="Comic Sans MS" panose="030F0702030302020204" pitchFamily="66" charset="0"/>
            </a:endParaRPr>
          </a:p>
          <a:p>
            <a:pPr marL="0" indent="0">
              <a:buNone/>
            </a:pPr>
            <a:endParaRPr lang="en-IN" dirty="0" smtClean="0">
              <a:latin typeface="Comic Sans MS" panose="030F0702030302020204" pitchFamily="66" charset="0"/>
            </a:endParaRPr>
          </a:p>
          <a:p>
            <a:r>
              <a:rPr lang="en-IN" dirty="0" smtClean="0">
                <a:latin typeface="Comic Sans MS" panose="030F0702030302020204" pitchFamily="66" charset="0"/>
              </a:rPr>
              <a:t>The </a:t>
            </a:r>
            <a:r>
              <a:rPr lang="en-IN" dirty="0">
                <a:latin typeface="Comic Sans MS" panose="030F0702030302020204" pitchFamily="66" charset="0"/>
              </a:rPr>
              <a:t>basic nature </a:t>
            </a:r>
            <a:r>
              <a:rPr lang="en-IN" dirty="0" smtClean="0">
                <a:latin typeface="Comic Sans MS" panose="030F0702030302020204" pitchFamily="66" charset="0"/>
              </a:rPr>
              <a:t>of </a:t>
            </a:r>
            <a:r>
              <a:rPr lang="en-IN" dirty="0">
                <a:latin typeface="Comic Sans MS" panose="030F0702030302020204" pitchFamily="66" charset="0"/>
              </a:rPr>
              <a:t>these antibiotics is due to the presence of </a:t>
            </a:r>
            <a:r>
              <a:rPr lang="en-IN" dirty="0">
                <a:solidFill>
                  <a:srgbClr val="00B0F0"/>
                </a:solidFill>
                <a:latin typeface="Comic Sans MS" panose="030F0702030302020204" pitchFamily="66" charset="0"/>
              </a:rPr>
              <a:t>d</a:t>
            </a:r>
            <a:r>
              <a:rPr lang="en-IN" dirty="0" smtClean="0">
                <a:solidFill>
                  <a:srgbClr val="00B0F0"/>
                </a:solidFill>
                <a:latin typeface="Comic Sans MS" panose="030F0702030302020204" pitchFamily="66" charset="0"/>
              </a:rPr>
              <a:t>imethylamine </a:t>
            </a:r>
            <a:r>
              <a:rPr lang="en-IN" dirty="0">
                <a:solidFill>
                  <a:srgbClr val="00B0F0"/>
                </a:solidFill>
                <a:latin typeface="Comic Sans MS" panose="030F0702030302020204" pitchFamily="66" charset="0"/>
              </a:rPr>
              <a:t>group </a:t>
            </a:r>
            <a:r>
              <a:rPr lang="en-IN" dirty="0">
                <a:latin typeface="Comic Sans MS" panose="030F0702030302020204" pitchFamily="66" charset="0"/>
              </a:rPr>
              <a:t>in their </a:t>
            </a:r>
            <a:r>
              <a:rPr lang="en-IN" dirty="0" smtClean="0">
                <a:latin typeface="Comic Sans MS" panose="030F0702030302020204" pitchFamily="66" charset="0"/>
              </a:rPr>
              <a:t>structures</a:t>
            </a:r>
            <a:r>
              <a:rPr lang="en-IN" dirty="0">
                <a:latin typeface="Comic Sans MS" panose="030F0702030302020204" pitchFamily="66" charset="0"/>
              </a:rPr>
              <a:t>. </a:t>
            </a:r>
            <a:endParaRPr lang="en-IN" dirty="0" smtClean="0">
              <a:latin typeface="Comic Sans MS" panose="030F0702030302020204" pitchFamily="66" charset="0"/>
            </a:endParaRPr>
          </a:p>
          <a:p>
            <a:pPr marL="0" indent="0">
              <a:buNone/>
            </a:pPr>
            <a:endParaRPr lang="en-IN" dirty="0" smtClean="0">
              <a:latin typeface="Comic Sans MS" panose="030F0702030302020204" pitchFamily="66" charset="0"/>
            </a:endParaRPr>
          </a:p>
          <a:p>
            <a:r>
              <a:rPr lang="en-IN" dirty="0" smtClean="0">
                <a:latin typeface="Comic Sans MS" panose="030F0702030302020204" pitchFamily="66" charset="0"/>
              </a:rPr>
              <a:t>Due to </a:t>
            </a:r>
            <a:r>
              <a:rPr lang="en-IN" dirty="0">
                <a:latin typeface="Comic Sans MS" panose="030F0702030302020204" pitchFamily="66" charset="0"/>
              </a:rPr>
              <a:t>their basic nature, they are </a:t>
            </a:r>
            <a:r>
              <a:rPr lang="en-IN" dirty="0">
                <a:solidFill>
                  <a:srgbClr val="00B050"/>
                </a:solidFill>
                <a:latin typeface="Comic Sans MS" panose="030F0702030302020204" pitchFamily="66" charset="0"/>
              </a:rPr>
              <a:t>concentrated in acidic fluids </a:t>
            </a:r>
            <a:r>
              <a:rPr lang="en-IN" dirty="0">
                <a:latin typeface="Comic Sans MS" panose="030F0702030302020204" pitchFamily="66" charset="0"/>
              </a:rPr>
              <a:t>such as milk and prostatic fluid by process </a:t>
            </a:r>
            <a:r>
              <a:rPr lang="en-IN" dirty="0" smtClean="0">
                <a:latin typeface="Comic Sans MS" panose="030F0702030302020204" pitchFamily="66" charset="0"/>
              </a:rPr>
              <a:t>of </a:t>
            </a:r>
            <a:r>
              <a:rPr lang="en-IN" dirty="0" smtClean="0">
                <a:solidFill>
                  <a:srgbClr val="00B050"/>
                </a:solidFill>
                <a:latin typeface="Comic Sans MS" panose="030F0702030302020204" pitchFamily="66" charset="0"/>
              </a:rPr>
              <a:t>‘ion </a:t>
            </a:r>
            <a:r>
              <a:rPr lang="en-IN" dirty="0">
                <a:solidFill>
                  <a:srgbClr val="00B050"/>
                </a:solidFill>
                <a:latin typeface="Comic Sans MS" panose="030F0702030302020204" pitchFamily="66" charset="0"/>
              </a:rPr>
              <a:t>trapping'. </a:t>
            </a:r>
            <a:endParaRPr lang="en-IN" dirty="0" smtClean="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42796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latin typeface="Comic Sans MS" panose="030F0702030302020204" pitchFamily="66" charset="0"/>
              </a:rPr>
              <a:t>They </a:t>
            </a:r>
            <a:r>
              <a:rPr lang="en-IN" dirty="0">
                <a:latin typeface="Comic Sans MS" panose="030F0702030302020204" pitchFamily="66" charset="0"/>
              </a:rPr>
              <a:t>exist as </a:t>
            </a:r>
            <a:r>
              <a:rPr lang="en-IN" dirty="0">
                <a:solidFill>
                  <a:srgbClr val="FFC000"/>
                </a:solidFill>
                <a:latin typeface="Comic Sans MS" panose="030F0702030302020204" pitchFamily="66" charset="0"/>
              </a:rPr>
              <a:t>colourless crystalline substances </a:t>
            </a:r>
            <a:r>
              <a:rPr lang="en-IN" dirty="0">
                <a:latin typeface="Comic Sans MS" panose="030F0702030302020204" pitchFamily="66" charset="0"/>
              </a:rPr>
              <a:t>that are poorly soluble in water and soluble in polar organic </a:t>
            </a:r>
            <a:r>
              <a:rPr lang="en-IN" dirty="0" smtClean="0">
                <a:latin typeface="Comic Sans MS" panose="030F0702030302020204" pitchFamily="66" charset="0"/>
              </a:rPr>
              <a:t>solvents.</a:t>
            </a:r>
          </a:p>
          <a:p>
            <a:pPr marL="0" indent="0" algn="just">
              <a:buNone/>
            </a:pPr>
            <a:endParaRPr lang="en-IN" dirty="0" smtClean="0">
              <a:latin typeface="Comic Sans MS" panose="030F0702030302020204" pitchFamily="66" charset="0"/>
            </a:endParaRPr>
          </a:p>
          <a:p>
            <a:pPr algn="just"/>
            <a:r>
              <a:rPr lang="en-IN" dirty="0" smtClean="0">
                <a:solidFill>
                  <a:srgbClr val="C00000"/>
                </a:solidFill>
                <a:latin typeface="Comic Sans MS" panose="030F0702030302020204" pitchFamily="66" charset="0"/>
              </a:rPr>
              <a:t>Macrolides </a:t>
            </a:r>
            <a:r>
              <a:rPr lang="en-IN" dirty="0">
                <a:solidFill>
                  <a:srgbClr val="C00000"/>
                </a:solidFill>
                <a:latin typeface="Comic Sans MS" panose="030F0702030302020204" pitchFamily="66" charset="0"/>
              </a:rPr>
              <a:t>are often inactivated in basic (pH &gt;10) as well as acidic </a:t>
            </a:r>
            <a:r>
              <a:rPr lang="en-IN" dirty="0" smtClean="0">
                <a:solidFill>
                  <a:srgbClr val="C00000"/>
                </a:solidFill>
                <a:latin typeface="Comic Sans MS" panose="030F0702030302020204" pitchFamily="66" charset="0"/>
              </a:rPr>
              <a:t>(</a:t>
            </a:r>
            <a:r>
              <a:rPr lang="en-IN" dirty="0">
                <a:solidFill>
                  <a:srgbClr val="C00000"/>
                </a:solidFill>
                <a:latin typeface="Comic Sans MS" panose="030F0702030302020204" pitchFamily="66" charset="0"/>
              </a:rPr>
              <a:t>pH &lt;4) </a:t>
            </a:r>
            <a:r>
              <a:rPr lang="en-IN" dirty="0" smtClean="0">
                <a:solidFill>
                  <a:srgbClr val="C00000"/>
                </a:solidFill>
                <a:latin typeface="Comic Sans MS" panose="030F0702030302020204" pitchFamily="66" charset="0"/>
              </a:rPr>
              <a:t>environments.</a:t>
            </a:r>
          </a:p>
          <a:p>
            <a:pPr marL="0" indent="0" algn="just">
              <a:buNone/>
            </a:pPr>
            <a:endParaRPr lang="en-IN" dirty="0" smtClean="0">
              <a:latin typeface="Comic Sans MS" panose="030F0702030302020204" pitchFamily="66" charset="0"/>
            </a:endParaRPr>
          </a:p>
          <a:p>
            <a:pPr algn="just"/>
            <a:r>
              <a:rPr lang="en-IN" dirty="0">
                <a:latin typeface="Comic Sans MS" panose="030F0702030302020204" pitchFamily="66" charset="0"/>
              </a:rPr>
              <a:t>M</a:t>
            </a:r>
            <a:r>
              <a:rPr lang="en-IN" dirty="0" smtClean="0">
                <a:latin typeface="Comic Sans MS" panose="030F0702030302020204" pitchFamily="66" charset="0"/>
              </a:rPr>
              <a:t>aximum activity--between </a:t>
            </a:r>
            <a:r>
              <a:rPr lang="en-IN" u="sng" dirty="0">
                <a:solidFill>
                  <a:srgbClr val="00B050"/>
                </a:solidFill>
                <a:latin typeface="Comic Sans MS" panose="030F0702030302020204" pitchFamily="66" charset="0"/>
              </a:rPr>
              <a:t>pH 7.8 to 8. </a:t>
            </a:r>
            <a:endParaRPr lang="en-IN" u="sng" dirty="0" smtClean="0">
              <a:solidFill>
                <a:srgbClr val="00B050"/>
              </a:solidFill>
              <a:latin typeface="Comic Sans MS" panose="030F0702030302020204" pitchFamily="66" charset="0"/>
            </a:endParaRPr>
          </a:p>
          <a:p>
            <a:pPr algn="just"/>
            <a:r>
              <a:rPr lang="en-IN" dirty="0" smtClean="0">
                <a:latin typeface="Comic Sans MS" panose="030F0702030302020204" pitchFamily="66" charset="0"/>
              </a:rPr>
              <a:t>They are lipid </a:t>
            </a:r>
            <a:r>
              <a:rPr lang="en-IN" dirty="0">
                <a:latin typeface="Comic Sans MS" panose="030F0702030302020204" pitchFamily="66" charset="0"/>
              </a:rPr>
              <a:t>soluble but are often used in ester forms to enhance oral bioavailability and to improve oral tolerance.</a:t>
            </a:r>
          </a:p>
          <a:p>
            <a:pPr marL="0" indent="0">
              <a:buNone/>
            </a:pPr>
            <a:endParaRPr lang="en-IN" dirty="0"/>
          </a:p>
        </p:txBody>
      </p:sp>
      <p:sp>
        <p:nvSpPr>
          <p:cNvPr id="4" name="5-Point Star 3"/>
          <p:cNvSpPr/>
          <p:nvPr/>
        </p:nvSpPr>
        <p:spPr>
          <a:xfrm>
            <a:off x="5539154" y="4475285"/>
            <a:ext cx="465992" cy="2373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2965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itchFamily="66" charset="0"/>
              </a:rPr>
              <a:t>Erythromycin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latin typeface="Comic Sans MS" panose="030F0702030302020204" pitchFamily="66" charset="0"/>
              </a:rPr>
              <a:t>It was isolated from </a:t>
            </a:r>
            <a:r>
              <a:rPr lang="en-US" i="1" dirty="0" smtClean="0">
                <a:latin typeface="Comic Sans MS" panose="030F0702030302020204" pitchFamily="66" charset="0"/>
              </a:rPr>
              <a:t>Streptomyces </a:t>
            </a:r>
            <a:r>
              <a:rPr lang="en-US" i="1" dirty="0" err="1" smtClean="0">
                <a:latin typeface="Comic Sans MS" panose="030F0702030302020204" pitchFamily="66" charset="0"/>
              </a:rPr>
              <a:t>erythreus</a:t>
            </a:r>
            <a:r>
              <a:rPr lang="en-US" i="1" dirty="0" smtClean="0">
                <a:latin typeface="Comic Sans MS" panose="030F0702030302020204" pitchFamily="66" charset="0"/>
              </a:rPr>
              <a:t> </a:t>
            </a:r>
            <a:r>
              <a:rPr lang="en-US" dirty="0" smtClean="0">
                <a:latin typeface="Comic Sans MS" panose="030F0702030302020204" pitchFamily="66" charset="0"/>
              </a:rPr>
              <a:t>in 1952. </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Since then it has been widely employed, mainly as alternative to penicillin. </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Water solubility of erythromycin is limited, and the solution remains stable only when kept in cold.</a:t>
            </a:r>
          </a:p>
          <a:p>
            <a:pPr marL="0" indent="0"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It is the prototype drug of this group.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latin typeface="Comic Sans MS" pitchFamily="66" charset="0"/>
              </a:rPr>
              <a:t>Antibacterial spectrum</a:t>
            </a:r>
            <a:endParaRPr lang="en-US" sz="3600" dirty="0">
              <a:solidFill>
                <a:srgbClr val="FF0000"/>
              </a:solidFill>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Comic Sans MS" panose="030F0702030302020204" pitchFamily="66" charset="0"/>
              </a:rPr>
              <a:t>Macrolides are mainly effective against </a:t>
            </a:r>
            <a:r>
              <a:rPr lang="en-US" dirty="0" smtClean="0">
                <a:solidFill>
                  <a:srgbClr val="00B0F0"/>
                </a:solidFill>
                <a:latin typeface="Comic Sans MS" panose="030F0702030302020204" pitchFamily="66" charset="0"/>
              </a:rPr>
              <a:t>most aerobic and anaerobic Gram positive bacteria.</a:t>
            </a:r>
          </a:p>
          <a:p>
            <a:pPr marL="0" indent="0" algn="just">
              <a:buNone/>
            </a:pPr>
            <a:endParaRPr lang="en-US" dirty="0" smtClean="0">
              <a:solidFill>
                <a:srgbClr val="00B0F0"/>
              </a:solidFill>
              <a:latin typeface="Comic Sans MS" panose="030F0702030302020204" pitchFamily="66" charset="0"/>
            </a:endParaRPr>
          </a:p>
          <a:p>
            <a:pPr algn="just"/>
            <a:r>
              <a:rPr lang="en-US" dirty="0" smtClean="0">
                <a:latin typeface="Comic Sans MS" panose="030F0702030302020204" pitchFamily="66" charset="0"/>
              </a:rPr>
              <a:t> In general, </a:t>
            </a:r>
            <a:r>
              <a:rPr lang="en-US" dirty="0" err="1" smtClean="0">
                <a:latin typeface="Comic Sans MS" panose="030F0702030302020204" pitchFamily="66" charset="0"/>
              </a:rPr>
              <a:t>macrolides</a:t>
            </a:r>
            <a:r>
              <a:rPr lang="en-US" dirty="0" smtClean="0">
                <a:latin typeface="Comic Sans MS" panose="030F0702030302020204" pitchFamily="66" charset="0"/>
              </a:rPr>
              <a:t> are </a:t>
            </a:r>
            <a:r>
              <a:rPr lang="en-US" dirty="0" smtClean="0">
                <a:solidFill>
                  <a:srgbClr val="C00000"/>
                </a:solidFill>
                <a:latin typeface="Comic Sans MS" panose="030F0702030302020204" pitchFamily="66" charset="0"/>
              </a:rPr>
              <a:t>narrow spectrum antibiotics </a:t>
            </a:r>
            <a:r>
              <a:rPr lang="en-US" dirty="0" smtClean="0">
                <a:latin typeface="Comic Sans MS" panose="030F0702030302020204" pitchFamily="66" charset="0"/>
              </a:rPr>
              <a:t>and not effective against Gram negative although some strains of </a:t>
            </a:r>
            <a:r>
              <a:rPr lang="en-US" i="1" dirty="0" err="1" smtClean="0">
                <a:latin typeface="Comic Sans MS" panose="030F0702030302020204" pitchFamily="66" charset="0"/>
              </a:rPr>
              <a:t>Pasteurella</a:t>
            </a:r>
            <a:r>
              <a:rPr lang="en-US" i="1" dirty="0" smtClean="0">
                <a:latin typeface="Comic Sans MS" panose="030F0702030302020204" pitchFamily="66" charset="0"/>
              </a:rPr>
              <a:t>, </a:t>
            </a:r>
            <a:r>
              <a:rPr lang="en-US" i="1" dirty="0" err="1" smtClean="0">
                <a:latin typeface="Comic Sans MS" panose="030F0702030302020204" pitchFamily="66" charset="0"/>
              </a:rPr>
              <a:t>Haemophilus</a:t>
            </a:r>
            <a:r>
              <a:rPr lang="en-US" i="1" dirty="0" smtClean="0">
                <a:latin typeface="Comic Sans MS" panose="030F0702030302020204" pitchFamily="66" charset="0"/>
              </a:rPr>
              <a:t> </a:t>
            </a:r>
            <a:r>
              <a:rPr lang="en-US" dirty="0" smtClean="0">
                <a:latin typeface="Comic Sans MS" panose="030F0702030302020204" pitchFamily="66" charset="0"/>
              </a:rPr>
              <a:t>and </a:t>
            </a:r>
            <a:r>
              <a:rPr lang="en-US" i="1" dirty="0" err="1" smtClean="0">
                <a:latin typeface="Comic Sans MS" panose="030F0702030302020204" pitchFamily="66" charset="0"/>
              </a:rPr>
              <a:t>Neisseria</a:t>
            </a:r>
            <a:r>
              <a:rPr lang="en-US" i="1" dirty="0" smtClean="0">
                <a:latin typeface="Comic Sans MS" panose="030F0702030302020204" pitchFamily="66" charset="0"/>
              </a:rPr>
              <a:t> </a:t>
            </a:r>
            <a:r>
              <a:rPr lang="en-US" dirty="0" err="1" smtClean="0">
                <a:latin typeface="Comic Sans MS" panose="030F0702030302020204" pitchFamily="66" charset="0"/>
              </a:rPr>
              <a:t>spp</a:t>
            </a:r>
            <a:r>
              <a:rPr lang="en-US" dirty="0" smtClean="0">
                <a:latin typeface="Comic Sans MS" panose="030F0702030302020204" pitchFamily="66" charset="0"/>
              </a:rPr>
              <a:t> are moderately sensitive. </a:t>
            </a:r>
          </a:p>
          <a:p>
            <a:pPr algn="just">
              <a:buNone/>
            </a:pPr>
            <a:endParaRPr lang="en-US" dirty="0" smtClean="0">
              <a:latin typeface="Comic Sans MS" panose="030F0702030302020204" pitchFamily="66" charset="0"/>
            </a:endParaRPr>
          </a:p>
          <a:p>
            <a:pPr algn="just"/>
            <a:r>
              <a:rPr lang="en-US" dirty="0" smtClean="0">
                <a:latin typeface="Comic Sans MS" panose="030F0702030302020204" pitchFamily="66" charset="0"/>
              </a:rPr>
              <a:t>They are also active against </a:t>
            </a:r>
            <a:r>
              <a:rPr lang="en-US" i="1" dirty="0" err="1" smtClean="0">
                <a:latin typeface="Comic Sans MS" panose="030F0702030302020204" pitchFamily="66" charset="0"/>
              </a:rPr>
              <a:t>Mycoplasma</a:t>
            </a:r>
            <a:r>
              <a:rPr lang="en-US" i="1" dirty="0" smtClean="0">
                <a:latin typeface="Comic Sans MS" panose="030F0702030302020204" pitchFamily="66" charset="0"/>
              </a:rPr>
              <a:t>, </a:t>
            </a:r>
            <a:r>
              <a:rPr lang="en-US" i="1" dirty="0" err="1" smtClean="0">
                <a:latin typeface="Comic Sans MS" panose="030F0702030302020204" pitchFamily="66" charset="0"/>
              </a:rPr>
              <a:t>Chalmydia</a:t>
            </a:r>
            <a:r>
              <a:rPr lang="en-US" i="1" dirty="0" smtClean="0">
                <a:latin typeface="Comic Sans MS" panose="030F0702030302020204" pitchFamily="66" charset="0"/>
              </a:rPr>
              <a:t> </a:t>
            </a:r>
            <a:r>
              <a:rPr lang="en-US" dirty="0" smtClean="0">
                <a:latin typeface="Comic Sans MS" panose="030F0702030302020204" pitchFamily="66" charset="0"/>
              </a:rPr>
              <a:t>and </a:t>
            </a:r>
            <a:r>
              <a:rPr lang="en-US" i="1" dirty="0" err="1" smtClean="0">
                <a:latin typeface="Comic Sans MS" panose="030F0702030302020204" pitchFamily="66" charset="0"/>
              </a:rPr>
              <a:t>Ricketssiae</a:t>
            </a:r>
            <a:r>
              <a:rPr lang="en-US" dirty="0" err="1" smtClean="0">
                <a:latin typeface="Comic Sans MS" panose="030F0702030302020204" pitchFamily="66" charset="0"/>
              </a:rPr>
              <a:t>s</a:t>
            </a:r>
            <a:r>
              <a:rPr lang="en-US" dirty="0" smtClean="0">
                <a:latin typeface="Comic Sans MS" panose="030F0702030302020204" pitchFamily="66" charset="0"/>
              </a:rPr>
              <a:t> pp, but </a:t>
            </a:r>
            <a:r>
              <a:rPr lang="en-US" dirty="0" smtClean="0">
                <a:solidFill>
                  <a:srgbClr val="C00000"/>
                </a:solidFill>
                <a:latin typeface="Comic Sans MS" panose="030F0702030302020204" pitchFamily="66" charset="0"/>
              </a:rPr>
              <a:t>not against protozoa and fungi. </a:t>
            </a:r>
          </a:p>
          <a:p>
            <a:pPr algn="just"/>
            <a:r>
              <a:rPr lang="en-US" dirty="0" err="1" smtClean="0">
                <a:latin typeface="Comic Sans MS" panose="030F0702030302020204" pitchFamily="66" charset="0"/>
              </a:rPr>
              <a:t>Tilmicosin</a:t>
            </a:r>
            <a:r>
              <a:rPr lang="en-US" dirty="0" smtClean="0">
                <a:latin typeface="Comic Sans MS" panose="030F0702030302020204" pitchFamily="66" charset="0"/>
              </a:rPr>
              <a:t> is a broad spectrum </a:t>
            </a:r>
            <a:r>
              <a:rPr lang="en-US" dirty="0" err="1" smtClean="0">
                <a:latin typeface="Comic Sans MS" panose="030F0702030302020204" pitchFamily="66" charset="0"/>
              </a:rPr>
              <a:t>macrolide</a:t>
            </a:r>
            <a:r>
              <a:rPr lang="en-US" dirty="0" smtClean="0">
                <a:latin typeface="Comic Sans MS" panose="030F0702030302020204" pitchFamily="66" charset="0"/>
              </a:rPr>
              <a:t> and has </a:t>
            </a:r>
            <a:r>
              <a:rPr lang="en-US" dirty="0" smtClean="0">
                <a:solidFill>
                  <a:srgbClr val="00B050"/>
                </a:solidFill>
                <a:latin typeface="Comic Sans MS" panose="030F0702030302020204" pitchFamily="66" charset="0"/>
              </a:rPr>
              <a:t>exceptionally high activity against </a:t>
            </a:r>
            <a:r>
              <a:rPr lang="en-US" i="1" dirty="0" err="1" smtClean="0">
                <a:solidFill>
                  <a:srgbClr val="00B050"/>
                </a:solidFill>
                <a:latin typeface="Comic Sans MS" panose="030F0702030302020204" pitchFamily="66" charset="0"/>
              </a:rPr>
              <a:t>Pasteurella</a:t>
            </a:r>
            <a:r>
              <a:rPr lang="en-US" i="1" dirty="0" smtClean="0">
                <a:solidFill>
                  <a:srgbClr val="00B050"/>
                </a:solidFill>
                <a:latin typeface="Comic Sans MS" panose="030F0702030302020204" pitchFamily="66" charset="0"/>
              </a:rPr>
              <a:t> </a:t>
            </a:r>
            <a:r>
              <a:rPr lang="en-US" i="1" dirty="0" err="1" smtClean="0">
                <a:solidFill>
                  <a:srgbClr val="00B050"/>
                </a:solidFill>
                <a:latin typeface="Comic Sans MS" panose="030F0702030302020204" pitchFamily="66" charset="0"/>
              </a:rPr>
              <a:t>haemolytica</a:t>
            </a:r>
            <a:r>
              <a:rPr lang="en-US" i="1" dirty="0" smtClean="0">
                <a:solidFill>
                  <a:srgbClr val="00B050"/>
                </a:solidFill>
                <a:latin typeface="Comic Sans MS" panose="030F0702030302020204" pitchFamily="66" charset="0"/>
              </a:rPr>
              <a:t> </a:t>
            </a:r>
            <a:r>
              <a:rPr lang="en-US" dirty="0" smtClean="0">
                <a:solidFill>
                  <a:srgbClr val="00B050"/>
                </a:solidFill>
                <a:latin typeface="Comic Sans MS" panose="030F0702030302020204" pitchFamily="66" charset="0"/>
              </a:rPr>
              <a:t>and </a:t>
            </a:r>
            <a:r>
              <a:rPr lang="en-US" i="1" dirty="0" smtClean="0">
                <a:solidFill>
                  <a:srgbClr val="00B050"/>
                </a:solidFill>
                <a:latin typeface="Comic Sans MS" panose="030F0702030302020204" pitchFamily="66" charset="0"/>
              </a:rPr>
              <a:t>P. </a:t>
            </a:r>
            <a:r>
              <a:rPr lang="en-US" i="1" dirty="0" err="1" smtClean="0">
                <a:solidFill>
                  <a:srgbClr val="00B050"/>
                </a:solidFill>
                <a:latin typeface="Comic Sans MS" panose="030F0702030302020204" pitchFamily="66" charset="0"/>
              </a:rPr>
              <a:t>multocida</a:t>
            </a:r>
            <a:r>
              <a:rPr lang="en-US" i="1" dirty="0" smtClean="0">
                <a:solidFill>
                  <a:srgbClr val="00B050"/>
                </a:solidFill>
                <a:latin typeface="Comic Sans MS" panose="030F0702030302020204" pitchFamily="66" charset="0"/>
              </a:rPr>
              <a:t>.</a:t>
            </a:r>
          </a:p>
          <a:p>
            <a:pPr marL="0" indent="0" algn="just">
              <a:buNone/>
            </a:pPr>
            <a:endParaRPr lang="en-US" i="1" dirty="0" smtClean="0">
              <a:solidFill>
                <a:srgbClr val="00B050"/>
              </a:solidFill>
              <a:latin typeface="Comic Sans MS" panose="030F0702030302020204" pitchFamily="66" charset="0"/>
            </a:endParaRPr>
          </a:p>
          <a:p>
            <a:pPr algn="just"/>
            <a:r>
              <a:rPr lang="en-US" dirty="0" smtClean="0">
                <a:latin typeface="Comic Sans MS" panose="030F0702030302020204" pitchFamily="66" charset="0"/>
              </a:rPr>
              <a:t>Some of the members are also active against </a:t>
            </a:r>
            <a:r>
              <a:rPr lang="en-US" i="1" dirty="0" smtClean="0">
                <a:latin typeface="Comic Sans MS" panose="030F0702030302020204" pitchFamily="66" charset="0"/>
              </a:rPr>
              <a:t>Mycobacterium.</a:t>
            </a:r>
            <a:endParaRPr lang="en-US" dirty="0" smtClean="0">
              <a:latin typeface="Comic Sans MS" panose="030F0702030302020204" pitchFamily="66"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0000"/>
                </a:solidFill>
                <a:latin typeface="Comic Sans MS" pitchFamily="66" charset="0"/>
              </a:rPr>
              <a:t>Mechanism of action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latin typeface="Comic Sans MS" panose="030F0702030302020204" pitchFamily="66" charset="0"/>
              </a:rPr>
              <a:t>Erythromycin is bacteriostatic at low but </a:t>
            </a:r>
            <a:r>
              <a:rPr lang="en-US" dirty="0" err="1" smtClean="0">
                <a:latin typeface="Comic Sans MS" panose="030F0702030302020204" pitchFamily="66" charset="0"/>
              </a:rPr>
              <a:t>cidal</a:t>
            </a:r>
            <a:r>
              <a:rPr lang="en-US" dirty="0" smtClean="0">
                <a:latin typeface="Comic Sans MS" panose="030F0702030302020204" pitchFamily="66" charset="0"/>
              </a:rPr>
              <a:t> (for certain bacteria) at high concentrations.</a:t>
            </a:r>
          </a:p>
          <a:p>
            <a:pPr marL="0" indent="0" algn="just">
              <a:buNone/>
            </a:pPr>
            <a:r>
              <a:rPr lang="en-US" dirty="0" smtClean="0">
                <a:latin typeface="Comic Sans MS" panose="030F0702030302020204" pitchFamily="66" charset="0"/>
              </a:rPr>
              <a:t> </a:t>
            </a:r>
          </a:p>
          <a:p>
            <a:pPr algn="just"/>
            <a:r>
              <a:rPr lang="en-US" dirty="0" err="1" smtClean="0">
                <a:latin typeface="Comic Sans MS" panose="030F0702030302020204" pitchFamily="66" charset="0"/>
              </a:rPr>
              <a:t>Cidal</a:t>
            </a:r>
            <a:r>
              <a:rPr lang="en-US" dirty="0" smtClean="0">
                <a:latin typeface="Comic Sans MS" panose="030F0702030302020204" pitchFamily="66" charset="0"/>
              </a:rPr>
              <a:t> action depends on the organism concerned and its rate of multiplication.</a:t>
            </a:r>
          </a:p>
          <a:p>
            <a:pPr marL="0" indent="0" algn="just">
              <a:buNone/>
            </a:pPr>
            <a:endParaRPr lang="en-US" dirty="0" smtClean="0">
              <a:latin typeface="Comic Sans MS" panose="030F0702030302020204" pitchFamily="66" charset="0"/>
            </a:endParaRPr>
          </a:p>
          <a:p>
            <a:pPr algn="just"/>
            <a:r>
              <a:rPr lang="en-IN" dirty="0" smtClean="0">
                <a:latin typeface="Comic Sans MS" panose="030F0702030302020204" pitchFamily="66" charset="0"/>
              </a:rPr>
              <a:t>The </a:t>
            </a:r>
            <a:r>
              <a:rPr lang="en-IN" dirty="0">
                <a:latin typeface="Comic Sans MS" panose="030F0702030302020204" pitchFamily="66" charset="0"/>
              </a:rPr>
              <a:t>action of macrolides can be divided into two processes </a:t>
            </a:r>
            <a:r>
              <a:rPr lang="en-IN" dirty="0" smtClean="0">
                <a:latin typeface="Comic Sans MS" panose="030F0702030302020204" pitchFamily="66" charset="0"/>
              </a:rPr>
              <a:t>—</a:t>
            </a:r>
          </a:p>
          <a:p>
            <a:pPr lvl="1" algn="just">
              <a:buFont typeface="Courier New" panose="02070309020205020404" pitchFamily="49" charset="0"/>
              <a:buChar char="o"/>
            </a:pPr>
            <a:r>
              <a:rPr lang="en-IN" dirty="0" smtClean="0">
                <a:solidFill>
                  <a:srgbClr val="0070C0"/>
                </a:solidFill>
                <a:latin typeface="Comic Sans MS" panose="030F0702030302020204" pitchFamily="66" charset="0"/>
              </a:rPr>
              <a:t>passage </a:t>
            </a:r>
            <a:r>
              <a:rPr lang="en-IN" dirty="0">
                <a:solidFill>
                  <a:srgbClr val="0070C0"/>
                </a:solidFill>
                <a:latin typeface="Comic Sans MS" panose="030F0702030302020204" pitchFamily="66" charset="0"/>
              </a:rPr>
              <a:t>of macrolides into bacterial cell and </a:t>
            </a:r>
            <a:endParaRPr lang="en-IN" dirty="0" smtClean="0">
              <a:solidFill>
                <a:srgbClr val="0070C0"/>
              </a:solidFill>
              <a:latin typeface="Comic Sans MS" panose="030F0702030302020204" pitchFamily="66" charset="0"/>
            </a:endParaRPr>
          </a:p>
          <a:p>
            <a:pPr lvl="1" algn="just">
              <a:buFont typeface="Courier New" panose="02070309020205020404" pitchFamily="49" charset="0"/>
              <a:buChar char="o"/>
            </a:pPr>
            <a:r>
              <a:rPr lang="en-IN" dirty="0" smtClean="0">
                <a:solidFill>
                  <a:srgbClr val="0070C0"/>
                </a:solidFill>
                <a:latin typeface="Comic Sans MS" panose="030F0702030302020204" pitchFamily="66" charset="0"/>
              </a:rPr>
              <a:t>interaction </a:t>
            </a:r>
            <a:r>
              <a:rPr lang="en-IN" dirty="0">
                <a:solidFill>
                  <a:srgbClr val="0070C0"/>
                </a:solidFill>
                <a:latin typeface="Comic Sans MS" panose="030F0702030302020204" pitchFamily="66" charset="0"/>
              </a:rPr>
              <a:t>of macrolides with bacterial ribosomes</a:t>
            </a:r>
            <a:r>
              <a:rPr lang="en-IN" dirty="0" smtClean="0">
                <a:solidFill>
                  <a:srgbClr val="0070C0"/>
                </a:solidFill>
                <a:latin typeface="Comic Sans MS" panose="030F0702030302020204" pitchFamily="66" charset="0"/>
              </a:rPr>
              <a:t>.</a:t>
            </a:r>
            <a:r>
              <a:rPr lang="en-US" dirty="0" smtClean="0"/>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1436</Words>
  <Application>Microsoft Office PowerPoint</Application>
  <PresentationFormat>Widescreen</PresentationFormat>
  <Paragraphs>207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Aharoni</vt:lpstr>
      <vt:lpstr>Arial</vt:lpstr>
      <vt:lpstr>Calibri</vt:lpstr>
      <vt:lpstr>Calibri Light</vt:lpstr>
      <vt:lpstr>Comic Sans MS</vt:lpstr>
      <vt:lpstr>Courier New</vt:lpstr>
      <vt:lpstr>Office Theme</vt:lpstr>
      <vt:lpstr>Macrolide and Lincosamides  …………………………………………………………………………………………………………………………………………………………………………………………………………………………………………… Chemotherapy (VPT-411) (Lecture-16)</vt:lpstr>
      <vt:lpstr>Content of the chapter</vt:lpstr>
      <vt:lpstr>Macrolide antibiotics </vt:lpstr>
      <vt:lpstr>Chemistry and source</vt:lpstr>
      <vt:lpstr>Properties</vt:lpstr>
      <vt:lpstr>PowerPoint Presentation</vt:lpstr>
      <vt:lpstr>Erythromycin </vt:lpstr>
      <vt:lpstr>Antibacterial spectrum</vt:lpstr>
      <vt:lpstr>Mechanism of action </vt:lpstr>
      <vt:lpstr>PowerPoint Presentation</vt:lpstr>
      <vt:lpstr>PowerPoint Presentation</vt:lpstr>
      <vt:lpstr>PowerPoint Presentation</vt:lpstr>
      <vt:lpstr>Side Effects and Toxicity</vt:lpstr>
      <vt:lpstr>PowerPoint Presentation</vt:lpstr>
      <vt:lpstr>Uses </vt:lpstr>
      <vt:lpstr>Oleandomycin and Troleandomycin</vt:lpstr>
      <vt:lpstr>Spiramycin</vt:lpstr>
      <vt:lpstr>PowerPoint Presentation</vt:lpstr>
      <vt:lpstr>Dose, Withdrawal</vt:lpstr>
      <vt:lpstr>PowerPoint Presentation</vt:lpstr>
      <vt:lpstr>PowerPoint Presentation</vt:lpstr>
      <vt:lpstr>PowerPoint Presentation</vt:lpstr>
      <vt:lpstr>Lincosamides </vt:lpstr>
      <vt:lpstr>Lincomycin </vt:lpstr>
      <vt:lpstr>PowerPoint Presentation</vt:lpstr>
      <vt:lpstr>PowerPoint Presentation</vt:lpstr>
      <vt:lpstr>PowerPoint Presentation</vt:lpstr>
      <vt:lpstr>PowerPoint Presentation</vt:lpstr>
      <vt:lpstr>Clindamycin </vt:lpstr>
      <vt:lpstr>PowerPoint Presentation</vt:lpstr>
      <vt:lpstr>Summary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Anjana</dc:creator>
  <cp:lastModifiedBy>Dr. Nirbhay Kumar</cp:lastModifiedBy>
  <cp:revision>44</cp:revision>
  <dcterms:created xsi:type="dcterms:W3CDTF">2020-11-13T10:31:15Z</dcterms:created>
  <dcterms:modified xsi:type="dcterms:W3CDTF">2020-12-25T11:09:15Z</dcterms:modified>
</cp:coreProperties>
</file>