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303" r:id="rId2"/>
    <p:sldId id="283" r:id="rId3"/>
    <p:sldId id="257" r:id="rId4"/>
    <p:sldId id="288" r:id="rId5"/>
    <p:sldId id="289" r:id="rId6"/>
    <p:sldId id="294" r:id="rId7"/>
    <p:sldId id="296" r:id="rId8"/>
    <p:sldId id="297" r:id="rId9"/>
    <p:sldId id="292" r:id="rId10"/>
    <p:sldId id="258" r:id="rId11"/>
    <p:sldId id="259" r:id="rId12"/>
    <p:sldId id="262" r:id="rId13"/>
    <p:sldId id="301" r:id="rId14"/>
    <p:sldId id="264" r:id="rId15"/>
    <p:sldId id="299" r:id="rId16"/>
    <p:sldId id="265" r:id="rId17"/>
    <p:sldId id="266" r:id="rId18"/>
    <p:sldId id="267" r:id="rId19"/>
    <p:sldId id="304" r:id="rId20"/>
    <p:sldId id="268" r:id="rId21"/>
    <p:sldId id="269" r:id="rId22"/>
    <p:sldId id="306" r:id="rId23"/>
    <p:sldId id="305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76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51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353B21-FDE8-4CFA-9402-5C93A7E3BAB3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3B838A-DE13-4945-8792-6F0B1E330AB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8886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94298-7D1D-4CD6-81AA-1F2EEC71BC03}" type="slidenum">
              <a:rPr lang="en-IN" smtClean="0"/>
              <a:pPr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850100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B838A-DE13-4945-8792-6F0B1E330AB3}" type="slidenum">
              <a:rPr lang="en-IN" smtClean="0"/>
              <a:pPr/>
              <a:t>16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36397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A6982-FB9C-460C-AA0D-4D7FF27E8814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61C9B-FDDA-45BA-89E8-649CA85A034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94485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A6982-FB9C-460C-AA0D-4D7FF27E8814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61C9B-FDDA-45BA-89E8-649CA85A034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62357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A6982-FB9C-460C-AA0D-4D7FF27E8814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61C9B-FDDA-45BA-89E8-649CA85A034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89264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A6982-FB9C-460C-AA0D-4D7FF27E8814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61C9B-FDDA-45BA-89E8-649CA85A034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924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A6982-FB9C-460C-AA0D-4D7FF27E8814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61C9B-FDDA-45BA-89E8-649CA85A034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22984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A6982-FB9C-460C-AA0D-4D7FF27E8814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61C9B-FDDA-45BA-89E8-649CA85A034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64054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A6982-FB9C-460C-AA0D-4D7FF27E8814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61C9B-FDDA-45BA-89E8-649CA85A034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85376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A6982-FB9C-460C-AA0D-4D7FF27E8814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61C9B-FDDA-45BA-89E8-649CA85A034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64924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A6982-FB9C-460C-AA0D-4D7FF27E8814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61C9B-FDDA-45BA-89E8-649CA85A034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80858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A6982-FB9C-460C-AA0D-4D7FF27E8814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61C9B-FDDA-45BA-89E8-649CA85A034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50594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A6982-FB9C-460C-AA0D-4D7FF27E8814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61C9B-FDDA-45BA-89E8-649CA85A034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50159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A6982-FB9C-460C-AA0D-4D7FF27E8814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61C9B-FDDA-45BA-89E8-649CA85A034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53541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2" y="641838"/>
            <a:ext cx="9143999" cy="2020801"/>
          </a:xfrm>
        </p:spPr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Fluoroquinolones</a:t>
            </a:r>
            <a:r>
              <a:rPr lang="en-IN" sz="3600" b="1" dirty="0">
                <a:solidFill>
                  <a:srgbClr val="C00000"/>
                </a:solidFill>
                <a:latin typeface="Comic Sans MS" panose="030F0702030302020204" pitchFamily="66" charset="0"/>
              </a:rPr>
              <a:t/>
            </a:r>
            <a:br>
              <a:rPr lang="en-IN" sz="3600" b="1" dirty="0">
                <a:solidFill>
                  <a:srgbClr val="C00000"/>
                </a:solidFill>
                <a:latin typeface="Comic Sans MS" panose="030F0702030302020204" pitchFamily="66" charset="0"/>
              </a:rPr>
            </a:br>
            <a:r>
              <a:rPr lang="en-IN" sz="1050" b="1" dirty="0">
                <a:solidFill>
                  <a:srgbClr val="C00000"/>
                </a:solidFill>
                <a:latin typeface="Comic Sans MS" panose="030F0702030302020204" pitchFamily="66" charset="0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  <a:r>
              <a:rPr lang="en-IN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/>
            </a:r>
            <a:br>
              <a:rPr lang="en-IN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</a:br>
            <a:r>
              <a:rPr lang="en-IN" sz="2800" b="1" u="sng" dirty="0">
                <a:solidFill>
                  <a:srgbClr val="C00000"/>
                </a:solidFill>
                <a:latin typeface="Comic Sans MS" panose="030F0702030302020204" pitchFamily="66" charset="0"/>
              </a:rPr>
              <a:t>Chemotherapy (VPT-411)</a:t>
            </a:r>
            <a:r>
              <a:rPr lang="en-IN" sz="2700" b="1" dirty="0">
                <a:solidFill>
                  <a:srgbClr val="000099"/>
                </a:solidFill>
                <a:latin typeface="Comic Sans MS" panose="030F0702030302020204" pitchFamily="66" charset="0"/>
              </a:rPr>
              <a:t/>
            </a:r>
            <a:br>
              <a:rPr lang="en-IN" sz="2700" b="1" dirty="0">
                <a:solidFill>
                  <a:srgbClr val="000099"/>
                </a:solidFill>
                <a:latin typeface="Comic Sans MS" panose="030F0702030302020204" pitchFamily="66" charset="0"/>
              </a:rPr>
            </a:br>
            <a:r>
              <a:rPr lang="en-IN" sz="2700" b="1" dirty="0">
                <a:solidFill>
                  <a:srgbClr val="000099"/>
                </a:solidFill>
                <a:latin typeface="Comic Sans MS" panose="030F0702030302020204" pitchFamily="66" charset="0"/>
              </a:rPr>
              <a:t>(</a:t>
            </a:r>
            <a:r>
              <a:rPr lang="en-IN" sz="2700" b="1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Lecture-17)</a:t>
            </a:r>
            <a:endParaRPr lang="en-IN" b="1" dirty="0">
              <a:solidFill>
                <a:srgbClr val="000099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33575" y="3984463"/>
            <a:ext cx="8343900" cy="1241822"/>
          </a:xfrm>
        </p:spPr>
        <p:txBody>
          <a:bodyPr>
            <a:noAutofit/>
          </a:bodyPr>
          <a:lstStyle/>
          <a:p>
            <a:r>
              <a:rPr lang="en-IN" sz="2100" b="1" dirty="0" err="1">
                <a:solidFill>
                  <a:srgbClr val="000099"/>
                </a:solidFill>
                <a:latin typeface="Comic Sans MS" panose="030F0702030302020204" pitchFamily="66" charset="0"/>
              </a:rPr>
              <a:t>Dr.</a:t>
            </a:r>
            <a:r>
              <a:rPr lang="en-IN" sz="2100" b="1" dirty="0">
                <a:solidFill>
                  <a:srgbClr val="000099"/>
                </a:solidFill>
                <a:latin typeface="Comic Sans MS" panose="030F0702030302020204" pitchFamily="66" charset="0"/>
              </a:rPr>
              <a:t> </a:t>
            </a:r>
            <a:r>
              <a:rPr lang="en-IN" sz="2100" b="1" dirty="0" err="1">
                <a:solidFill>
                  <a:srgbClr val="000099"/>
                </a:solidFill>
                <a:latin typeface="Comic Sans MS" panose="030F0702030302020204" pitchFamily="66" charset="0"/>
              </a:rPr>
              <a:t>Kumari</a:t>
            </a:r>
            <a:r>
              <a:rPr lang="en-IN" sz="2100" b="1" dirty="0">
                <a:solidFill>
                  <a:srgbClr val="000099"/>
                </a:solidFill>
                <a:latin typeface="Comic Sans MS" panose="030F0702030302020204" pitchFamily="66" charset="0"/>
              </a:rPr>
              <a:t> </a:t>
            </a:r>
            <a:r>
              <a:rPr lang="en-IN" sz="2100" b="1" dirty="0" err="1">
                <a:solidFill>
                  <a:srgbClr val="000099"/>
                </a:solidFill>
                <a:latin typeface="Comic Sans MS" panose="030F0702030302020204" pitchFamily="66" charset="0"/>
              </a:rPr>
              <a:t>Anjana</a:t>
            </a:r>
            <a:endParaRPr lang="en-IN" sz="2100" b="1" dirty="0">
              <a:solidFill>
                <a:srgbClr val="000099"/>
              </a:solidFill>
              <a:latin typeface="Comic Sans MS" panose="030F0702030302020204" pitchFamily="66" charset="0"/>
            </a:endParaRPr>
          </a:p>
          <a:p>
            <a:r>
              <a:rPr lang="en-IN" sz="2100" dirty="0">
                <a:latin typeface="Comic Sans MS" panose="030F0702030302020204" pitchFamily="66" charset="0"/>
              </a:rPr>
              <a:t>Asstt. Professor</a:t>
            </a:r>
          </a:p>
          <a:p>
            <a:r>
              <a:rPr lang="en-IN" sz="2100" dirty="0" err="1">
                <a:latin typeface="Comic Sans MS" panose="030F0702030302020204" pitchFamily="66" charset="0"/>
              </a:rPr>
              <a:t>Deptt</a:t>
            </a:r>
            <a:r>
              <a:rPr lang="en-IN" sz="2100" dirty="0">
                <a:latin typeface="Comic Sans MS" panose="030F0702030302020204" pitchFamily="66" charset="0"/>
              </a:rPr>
              <a:t>. of Veterinary Pharmacology &amp; Toxicology</a:t>
            </a:r>
          </a:p>
          <a:p>
            <a:r>
              <a:rPr lang="en-IN" sz="2100" dirty="0">
                <a:latin typeface="Comic Sans MS" panose="030F0702030302020204" pitchFamily="66" charset="0"/>
              </a:rPr>
              <a:t>Bihar Veterinary College, Bihar Animal Sciences University, Patna</a:t>
            </a:r>
          </a:p>
          <a:p>
            <a:endParaRPr lang="en-IN" sz="21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22249" y="3660020"/>
            <a:ext cx="1091228" cy="98755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669874" y="3756116"/>
            <a:ext cx="678170" cy="716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4665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M</a:t>
            </a:r>
            <a:r>
              <a:rPr lang="en-US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icrobiological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features</a:t>
            </a:r>
            <a:endParaRPr lang="en-IN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Their notable microbiological features are: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>
                <a:latin typeface="Comic Sans MS" panose="030F0702030302020204" pitchFamily="66" charset="0"/>
              </a:rPr>
              <a:t>high potency and rapid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bactericidal activity </a:t>
            </a:r>
            <a:r>
              <a:rPr lang="en-US" dirty="0" smtClean="0">
                <a:latin typeface="Comic Sans MS" panose="030F0702030302020204" pitchFamily="66" charset="0"/>
              </a:rPr>
              <a:t>particularly against </a:t>
            </a:r>
            <a:r>
              <a:rPr lang="en-US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Gram negative infections including </a:t>
            </a:r>
            <a:r>
              <a:rPr lang="en-US" i="1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Pseudomonas,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no activity against anaerobes,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>
                <a:latin typeface="Comic Sans MS" panose="030F0702030302020204" pitchFamily="66" charset="0"/>
              </a:rPr>
              <a:t>low incidence of resistance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IN" dirty="0" smtClean="0">
                <a:latin typeface="Comic Sans MS" panose="030F0702030302020204" pitchFamily="66" charset="0"/>
              </a:rPr>
              <a:t>MBCs </a:t>
            </a:r>
            <a:r>
              <a:rPr lang="en-IN" dirty="0">
                <a:latin typeface="Comic Sans MS" panose="030F0702030302020204" pitchFamily="66" charset="0"/>
              </a:rPr>
              <a:t>are close to MICs.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IN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Relatively </a:t>
            </a:r>
            <a:r>
              <a:rPr lang="en-IN" dirty="0">
                <a:solidFill>
                  <a:srgbClr val="00B050"/>
                </a:solidFill>
                <a:latin typeface="Comic Sans MS" panose="030F0702030302020204" pitchFamily="66" charset="0"/>
              </a:rPr>
              <a:t>long post-antibiotic effect </a:t>
            </a:r>
            <a:r>
              <a:rPr lang="en-IN" dirty="0">
                <a:latin typeface="Comic Sans MS" panose="030F0702030302020204" pitchFamily="66" charset="0"/>
              </a:rPr>
              <a:t>on </a:t>
            </a:r>
            <a:r>
              <a:rPr lang="en-IN" dirty="0" err="1">
                <a:latin typeface="Comic Sans MS" panose="030F0702030302020204" pitchFamily="66" charset="0"/>
              </a:rPr>
              <a:t>Enterobacteriaceae</a:t>
            </a:r>
            <a:r>
              <a:rPr lang="en-IN" dirty="0">
                <a:latin typeface="Comic Sans MS" panose="030F0702030302020204" pitchFamily="66" charset="0"/>
              </a:rPr>
              <a:t>, Pseudomonas and Staph.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active against beta lactam and aminoglycoside resistant bacteria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less activity at acidic pH</a:t>
            </a:r>
            <a:endParaRPr lang="en-IN" dirty="0" smtClean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9550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Pharmacological features</a:t>
            </a:r>
            <a:endParaRPr lang="en-IN" sz="3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fontAlgn="base"/>
            <a:r>
              <a:rPr lang="en-IN" dirty="0">
                <a:solidFill>
                  <a:srgbClr val="92D050"/>
                </a:solidFill>
                <a:latin typeface="Comic Sans MS" panose="030F0702030302020204" pitchFamily="66" charset="0"/>
              </a:rPr>
              <a:t>Broad spectrum </a:t>
            </a:r>
            <a:r>
              <a:rPr lang="en-IN" dirty="0">
                <a:latin typeface="Comic Sans MS" panose="030F0702030302020204" pitchFamily="66" charset="0"/>
              </a:rPr>
              <a:t>of activity</a:t>
            </a:r>
          </a:p>
          <a:p>
            <a:pPr lvl="0" fontAlgn="base"/>
            <a:r>
              <a:rPr lang="en-IN" dirty="0">
                <a:latin typeface="Comic Sans MS" panose="030F0702030302020204" pitchFamily="66" charset="0"/>
              </a:rPr>
              <a:t>Can be used in majority of domesticated </a:t>
            </a:r>
            <a:r>
              <a:rPr lang="en-IN" dirty="0">
                <a:solidFill>
                  <a:srgbClr val="FFC000"/>
                </a:solidFill>
                <a:latin typeface="Comic Sans MS" panose="030F0702030302020204" pitchFamily="66" charset="0"/>
              </a:rPr>
              <a:t>species</a:t>
            </a:r>
            <a:r>
              <a:rPr lang="en-IN" dirty="0">
                <a:latin typeface="Comic Sans MS" panose="030F0702030302020204" pitchFamily="66" charset="0"/>
              </a:rPr>
              <a:t> of animals.</a:t>
            </a:r>
          </a:p>
          <a:p>
            <a:pPr lvl="0" fontAlgn="base"/>
            <a:r>
              <a:rPr lang="en-IN" dirty="0">
                <a:latin typeface="Comic Sans MS" panose="030F0702030302020204" pitchFamily="66" charset="0"/>
              </a:rPr>
              <a:t>Can be administered by </a:t>
            </a:r>
            <a:r>
              <a:rPr lang="en-IN" dirty="0">
                <a:solidFill>
                  <a:srgbClr val="00B050"/>
                </a:solidFill>
                <a:latin typeface="Comic Sans MS" panose="030F0702030302020204" pitchFamily="66" charset="0"/>
              </a:rPr>
              <a:t>variety of routes</a:t>
            </a:r>
          </a:p>
          <a:p>
            <a:pPr lvl="0" fontAlgn="base"/>
            <a:r>
              <a:rPr lang="en-IN" dirty="0">
                <a:solidFill>
                  <a:srgbClr val="7030A0"/>
                </a:solidFill>
                <a:latin typeface="Comic Sans MS" panose="030F0702030302020204" pitchFamily="66" charset="0"/>
              </a:rPr>
              <a:t>Have wide margin of safety</a:t>
            </a:r>
          </a:p>
          <a:p>
            <a:pPr lvl="0" fontAlgn="base"/>
            <a:r>
              <a:rPr lang="en-IN" dirty="0">
                <a:solidFill>
                  <a:srgbClr val="FFC000"/>
                </a:solidFill>
                <a:latin typeface="Comic Sans MS" panose="030F0702030302020204" pitchFamily="66" charset="0"/>
              </a:rPr>
              <a:t>Large volume of distribution</a:t>
            </a:r>
          </a:p>
          <a:p>
            <a:pPr lvl="0" fontAlgn="base"/>
            <a:r>
              <a:rPr lang="en-IN" dirty="0">
                <a:solidFill>
                  <a:srgbClr val="0070C0"/>
                </a:solidFill>
                <a:latin typeface="Comic Sans MS" panose="030F0702030302020204" pitchFamily="66" charset="0"/>
              </a:rPr>
              <a:t>Concentration dependent effect</a:t>
            </a:r>
          </a:p>
          <a:p>
            <a:pPr lvl="0" fontAlgn="base"/>
            <a:r>
              <a:rPr lang="en-IN" dirty="0">
                <a:solidFill>
                  <a:srgbClr val="FFC000"/>
                </a:solidFill>
                <a:latin typeface="Comic Sans MS" panose="030F0702030302020204" pitchFamily="66" charset="0"/>
              </a:rPr>
              <a:t>Biphasic effect</a:t>
            </a:r>
          </a:p>
          <a:p>
            <a:pPr lvl="0" fontAlgn="base"/>
            <a:r>
              <a:rPr lang="en-IN" dirty="0">
                <a:solidFill>
                  <a:srgbClr val="0070C0"/>
                </a:solidFill>
                <a:latin typeface="Comic Sans MS" panose="030F0702030302020204" pitchFamily="66" charset="0"/>
              </a:rPr>
              <a:t>Post-antibiotic effect</a:t>
            </a:r>
          </a:p>
          <a:p>
            <a:r>
              <a:rPr lang="en-IN" dirty="0">
                <a:solidFill>
                  <a:srgbClr val="7030A0"/>
                </a:solidFill>
                <a:latin typeface="Comic Sans MS" panose="030F0702030302020204" pitchFamily="66" charset="0"/>
              </a:rPr>
              <a:t>Efficacy at low therapeutic doses</a:t>
            </a:r>
          </a:p>
        </p:txBody>
      </p:sp>
    </p:spTree>
    <p:extLst>
      <p:ext uri="{BB962C8B-B14F-4D97-AF65-F5344CB8AC3E}">
        <p14:creationId xmlns:p14="http://schemas.microsoft.com/office/powerpoint/2010/main" val="29524119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200" dirty="0">
                <a:solidFill>
                  <a:srgbClr val="C00000"/>
                </a:solidFill>
                <a:latin typeface="Comic Sans MS" panose="030F0702030302020204" pitchFamily="66" charset="0"/>
              </a:rPr>
              <a:t>Mechanism of action</a:t>
            </a:r>
            <a:endParaRPr lang="en-IN" sz="32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The </a:t>
            </a:r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FQs inhibit the enzyme bacterial DNA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gyrase</a:t>
            </a:r>
          </a:p>
          <a:p>
            <a:pPr marL="0" indent="0" algn="just">
              <a:buNone/>
            </a:pPr>
            <a:r>
              <a:rPr lang="en-GB" dirty="0">
                <a:latin typeface="Comic Sans MS" panose="030F0702030302020204" pitchFamily="66" charset="0"/>
              </a:rPr>
              <a:t>	</a:t>
            </a:r>
            <a:r>
              <a:rPr lang="en-GB" dirty="0" smtClean="0">
                <a:latin typeface="Comic Sans MS" panose="030F0702030302020204" pitchFamily="66" charset="0"/>
              </a:rPr>
              <a:t>		which </a:t>
            </a:r>
            <a:r>
              <a:rPr lang="en-GB" dirty="0">
                <a:latin typeface="Comic Sans MS" panose="030F0702030302020204" pitchFamily="66" charset="0"/>
              </a:rPr>
              <a:t>nicks double-stranded DNA</a:t>
            </a:r>
            <a:r>
              <a:rPr lang="en-GB" dirty="0" smtClean="0">
                <a:latin typeface="Comic Sans MS" panose="030F0702030302020204" pitchFamily="66" charset="0"/>
              </a:rPr>
              <a:t>,</a:t>
            </a:r>
          </a:p>
          <a:p>
            <a:pPr marL="0" indent="0" algn="just">
              <a:buNone/>
            </a:pPr>
            <a:r>
              <a:rPr lang="en-GB" dirty="0">
                <a:latin typeface="Comic Sans MS" panose="030F0702030302020204" pitchFamily="66" charset="0"/>
              </a:rPr>
              <a:t>	</a:t>
            </a:r>
            <a:r>
              <a:rPr lang="en-GB" dirty="0" smtClean="0">
                <a:latin typeface="Comic Sans MS" panose="030F0702030302020204" pitchFamily="66" charset="0"/>
              </a:rPr>
              <a:t>	            </a:t>
            </a:r>
            <a:r>
              <a:rPr lang="en-GB" dirty="0">
                <a:latin typeface="Comic Sans MS" panose="030F0702030302020204" pitchFamily="66" charset="0"/>
              </a:rPr>
              <a:t>introduces negative supercoils and </a:t>
            </a:r>
            <a:endParaRPr lang="en-GB" dirty="0" smtClean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en-GB" dirty="0">
                <a:latin typeface="Comic Sans MS" panose="030F0702030302020204" pitchFamily="66" charset="0"/>
              </a:rPr>
              <a:t>	</a:t>
            </a:r>
            <a:r>
              <a:rPr lang="en-GB" dirty="0" smtClean="0">
                <a:latin typeface="Comic Sans MS" panose="030F0702030302020204" pitchFamily="66" charset="0"/>
              </a:rPr>
              <a:t>		then </a:t>
            </a:r>
            <a:r>
              <a:rPr lang="en-GB" dirty="0">
                <a:latin typeface="Comic Sans MS" panose="030F0702030302020204" pitchFamily="66" charset="0"/>
              </a:rPr>
              <a:t>reseals the nicked ends</a:t>
            </a:r>
            <a:r>
              <a:rPr lang="en-GB" dirty="0" smtClean="0">
                <a:latin typeface="Comic Sans MS" panose="030F0702030302020204" pitchFamily="66" charset="0"/>
              </a:rPr>
              <a:t>.</a:t>
            </a:r>
          </a:p>
          <a:p>
            <a:pPr marL="0" indent="0" algn="just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algn="just"/>
            <a:r>
              <a:rPr lang="en-GB" dirty="0" smtClean="0">
                <a:latin typeface="Comic Sans MS" panose="030F0702030302020204" pitchFamily="66" charset="0"/>
              </a:rPr>
              <a:t> </a:t>
            </a:r>
            <a:r>
              <a:rPr lang="en-GB" dirty="0">
                <a:latin typeface="Comic Sans MS" panose="030F0702030302020204" pitchFamily="66" charset="0"/>
              </a:rPr>
              <a:t>This is necessary to prevent excessive positive supercoiling of the strands when they separate to permit replication or transcription</a:t>
            </a:r>
            <a:r>
              <a:rPr lang="en-GB" dirty="0" smtClean="0">
                <a:latin typeface="Comic Sans MS" panose="030F0702030302020204" pitchFamily="66" charset="0"/>
              </a:rPr>
              <a:t>.</a:t>
            </a:r>
          </a:p>
          <a:p>
            <a:pPr marL="0" indent="0" algn="just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algn="just"/>
            <a:r>
              <a:rPr lang="en-GB" dirty="0" smtClean="0">
                <a:latin typeface="Comic Sans MS" panose="030F0702030302020204" pitchFamily="66" charset="0"/>
              </a:rPr>
              <a:t> </a:t>
            </a:r>
            <a:r>
              <a:rPr lang="en-GB" dirty="0">
                <a:latin typeface="Comic Sans MS" panose="030F0702030302020204" pitchFamily="66" charset="0"/>
              </a:rPr>
              <a:t>The DNA gyrase consists of </a:t>
            </a:r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two A and two B subunits</a:t>
            </a:r>
            <a:r>
              <a:rPr lang="en-GB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:</a:t>
            </a:r>
          </a:p>
          <a:p>
            <a:pPr marL="0" indent="0" algn="just">
              <a:buNone/>
            </a:pPr>
            <a:r>
              <a:rPr lang="en-GB" dirty="0">
                <a:latin typeface="Comic Sans MS" panose="030F0702030302020204" pitchFamily="66" charset="0"/>
              </a:rPr>
              <a:t>	</a:t>
            </a:r>
            <a:r>
              <a:rPr lang="en-GB" dirty="0" smtClean="0">
                <a:latin typeface="Comic Sans MS" panose="030F0702030302020204" pitchFamily="66" charset="0"/>
              </a:rPr>
              <a:t> </a:t>
            </a:r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The A subunit carries out nicking of DNA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,</a:t>
            </a:r>
          </a:p>
          <a:p>
            <a:pPr marL="0" indent="0" algn="just">
              <a:buNone/>
            </a:pPr>
            <a:r>
              <a:rPr lang="en-GB" dirty="0">
                <a:latin typeface="Comic Sans MS" panose="030F0702030302020204" pitchFamily="66" charset="0"/>
              </a:rPr>
              <a:t>	</a:t>
            </a:r>
            <a:r>
              <a:rPr lang="en-GB" dirty="0" smtClean="0">
                <a:latin typeface="Comic Sans MS" panose="030F0702030302020204" pitchFamily="66" charset="0"/>
              </a:rPr>
              <a:t> </a:t>
            </a:r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B subunit introduces negative supercoils and </a:t>
            </a:r>
            <a:endParaRPr lang="en-GB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en-GB" dirty="0">
                <a:latin typeface="Comic Sans MS" panose="030F0702030302020204" pitchFamily="66" charset="0"/>
              </a:rPr>
              <a:t>	</a:t>
            </a:r>
            <a:r>
              <a:rPr lang="en-GB" dirty="0" smtClean="0">
                <a:latin typeface="Comic Sans MS" panose="030F0702030302020204" pitchFamily="66" charset="0"/>
              </a:rPr>
              <a:t> </a:t>
            </a:r>
            <a:r>
              <a:rPr lang="en-GB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then </a:t>
            </a:r>
            <a:r>
              <a:rPr lang="en-GB" dirty="0">
                <a:solidFill>
                  <a:srgbClr val="92D050"/>
                </a:solidFill>
                <a:latin typeface="Comic Sans MS" panose="030F0702030302020204" pitchFamily="66" charset="0"/>
              </a:rPr>
              <a:t>A subunit reseals the strands. </a:t>
            </a:r>
            <a:endParaRPr lang="en-IN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15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1494692"/>
            <a:ext cx="5879123" cy="4682271"/>
          </a:xfrm>
        </p:spPr>
        <p:txBody>
          <a:bodyPr>
            <a:normAutofit fontScale="85000" lnSpcReduction="20000"/>
          </a:bodyPr>
          <a:lstStyle/>
          <a:p>
            <a:endParaRPr lang="en-GB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FQs </a:t>
            </a:r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bind to A subunit </a:t>
            </a:r>
            <a:r>
              <a:rPr lang="en-GB" dirty="0">
                <a:latin typeface="Comic Sans MS" panose="030F0702030302020204" pitchFamily="66" charset="0"/>
              </a:rPr>
              <a:t>with high affinity and interfere with its strand cutting and resealing function. </a:t>
            </a: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algn="just"/>
            <a:r>
              <a:rPr lang="en-GB" dirty="0" smtClean="0">
                <a:latin typeface="Comic Sans MS" panose="030F0702030302020204" pitchFamily="66" charset="0"/>
              </a:rPr>
              <a:t>Recent </a:t>
            </a:r>
            <a:r>
              <a:rPr lang="en-GB" dirty="0">
                <a:latin typeface="Comic Sans MS" panose="030F0702030302020204" pitchFamily="66" charset="0"/>
              </a:rPr>
              <a:t>evidence indicates that in gram-positive bacteria the major target of FQ action is a similar enzyme </a:t>
            </a:r>
            <a:r>
              <a:rPr lang="en-GB" dirty="0">
                <a:solidFill>
                  <a:srgbClr val="00B0F0"/>
                </a:solidFill>
                <a:latin typeface="Comic Sans MS" panose="030F0702030302020204" pitchFamily="66" charset="0"/>
              </a:rPr>
              <a:t>topoisomerase IV </a:t>
            </a:r>
            <a:r>
              <a:rPr lang="en-GB" dirty="0">
                <a:latin typeface="Comic Sans MS" panose="030F0702030302020204" pitchFamily="66" charset="0"/>
              </a:rPr>
              <a:t>which nicks and separates daughter DNA strands after DNA replication</a:t>
            </a:r>
            <a:r>
              <a:rPr lang="en-GB" dirty="0" smtClean="0">
                <a:latin typeface="Comic Sans MS" panose="030F0702030302020204" pitchFamily="66" charset="0"/>
              </a:rPr>
              <a:t>.</a:t>
            </a: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algn="just"/>
            <a:r>
              <a:rPr lang="en-GB" dirty="0" smtClean="0">
                <a:latin typeface="Comic Sans MS" panose="030F0702030302020204" pitchFamily="66" charset="0"/>
              </a:rPr>
              <a:t> </a:t>
            </a:r>
            <a:r>
              <a:rPr lang="en-GB" dirty="0">
                <a:solidFill>
                  <a:srgbClr val="92D050"/>
                </a:solidFill>
                <a:latin typeface="Comic Sans MS" panose="030F0702030302020204" pitchFamily="66" charset="0"/>
              </a:rPr>
              <a:t>Greater affinity for topoisomerase IV may confer higher potency against gram-positive bacteria. </a:t>
            </a:r>
            <a:endParaRPr lang="en-IN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endParaRPr lang="en-IN" dirty="0"/>
          </a:p>
        </p:txBody>
      </p:sp>
      <p:pic>
        <p:nvPicPr>
          <p:cNvPr id="5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8394" y="1825624"/>
            <a:ext cx="4506243" cy="4351339"/>
          </a:xfrm>
        </p:spPr>
      </p:pic>
      <p:sp>
        <p:nvSpPr>
          <p:cNvPr id="6" name="Rectangle 5"/>
          <p:cNvSpPr/>
          <p:nvPr/>
        </p:nvSpPr>
        <p:spPr>
          <a:xfrm>
            <a:off x="7737122" y="6317898"/>
            <a:ext cx="36225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92D050"/>
                </a:solidFill>
                <a:latin typeface="Comic Sans MS" panose="030F0702030302020204" pitchFamily="66" charset="0"/>
              </a:rPr>
              <a:t>Source  : Google image </a:t>
            </a:r>
            <a:endParaRPr lang="en-IN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535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>
                <a:latin typeface="Comic Sans MS" panose="030F0702030302020204" pitchFamily="66" charset="0"/>
              </a:rPr>
              <a:t>The </a:t>
            </a:r>
            <a:r>
              <a:rPr lang="en-GB" dirty="0">
                <a:solidFill>
                  <a:srgbClr val="92D050"/>
                </a:solidFill>
                <a:latin typeface="Comic Sans MS" panose="030F0702030302020204" pitchFamily="66" charset="0"/>
              </a:rPr>
              <a:t>bactericidal</a:t>
            </a:r>
            <a:r>
              <a:rPr lang="en-GB" dirty="0">
                <a:latin typeface="Comic Sans MS" panose="030F0702030302020204" pitchFamily="66" charset="0"/>
              </a:rPr>
              <a:t> action probably results from digestion of DNA by exonucleases whose production is signalled by the damaged DNA. </a:t>
            </a:r>
            <a:endParaRPr lang="en-GB" dirty="0" smtClean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algn="just"/>
            <a:r>
              <a:rPr lang="en-GB" dirty="0" smtClean="0">
                <a:latin typeface="Comic Sans MS" panose="030F0702030302020204" pitchFamily="66" charset="0"/>
              </a:rPr>
              <a:t>In </a:t>
            </a:r>
            <a:r>
              <a:rPr lang="en-GB" dirty="0">
                <a:latin typeface="Comic Sans MS" panose="030F0702030302020204" pitchFamily="66" charset="0"/>
              </a:rPr>
              <a:t>place of DNA gyrase or topoisomerase IV, the mammalian cells possess an enzyme </a:t>
            </a:r>
            <a:r>
              <a:rPr lang="en-GB" dirty="0">
                <a:solidFill>
                  <a:srgbClr val="FFC000"/>
                </a:solidFill>
                <a:latin typeface="Comic Sans MS" panose="030F0702030302020204" pitchFamily="66" charset="0"/>
              </a:rPr>
              <a:t>topoisomerase II </a:t>
            </a:r>
            <a:r>
              <a:rPr lang="en-GB" dirty="0">
                <a:latin typeface="Comic Sans MS" panose="030F0702030302020204" pitchFamily="66" charset="0"/>
              </a:rPr>
              <a:t>(that also removes positive supercoils) which has very low affinity for FQs— </a:t>
            </a:r>
            <a:r>
              <a:rPr lang="en-GB" dirty="0">
                <a:solidFill>
                  <a:srgbClr val="7030A0"/>
                </a:solidFill>
                <a:latin typeface="Comic Sans MS" panose="030F0702030302020204" pitchFamily="66" charset="0"/>
              </a:rPr>
              <a:t>hence the low toxicity to host cells.</a:t>
            </a:r>
            <a:endParaRPr lang="en-IN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0083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General dispositional characteristics</a:t>
            </a:r>
            <a:r>
              <a:rPr lang="en-US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of Fluoroquinoles</a:t>
            </a:r>
            <a:r>
              <a:rPr lang="en-GB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endParaRPr lang="en-IN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8890">
              <a:lnSpc>
                <a:spcPct val="107000"/>
              </a:lnSpc>
            </a:pPr>
            <a:r>
              <a:rPr lang="en-IN" sz="2600" dirty="0" smtClean="0">
                <a:effectLst/>
                <a:latin typeface="Comic Sans MS" panose="030F0702030302020204" pitchFamily="66" charset="0"/>
              </a:rPr>
              <a:t>Variable but good oral absorption</a:t>
            </a:r>
          </a:p>
          <a:p>
            <a:pPr marL="4445" marR="2606675" algn="just">
              <a:lnSpc>
                <a:spcPct val="100000"/>
              </a:lnSpc>
              <a:spcAft>
                <a:spcPts val="25"/>
              </a:spcAft>
            </a:pPr>
            <a:r>
              <a:rPr lang="en-IN" sz="2600" dirty="0" smtClean="0">
                <a:effectLst/>
                <a:latin typeface="Comic Sans MS" panose="030F0702030302020204" pitchFamily="66" charset="0"/>
              </a:rPr>
              <a:t>Complete parenteral absorption </a:t>
            </a:r>
          </a:p>
          <a:p>
            <a:pPr marL="4445" marR="2606675" algn="just">
              <a:lnSpc>
                <a:spcPct val="100000"/>
              </a:lnSpc>
              <a:spcAft>
                <a:spcPts val="25"/>
              </a:spcAft>
            </a:pPr>
            <a:r>
              <a:rPr lang="en-IN" sz="2600" dirty="0" smtClean="0">
                <a:effectLst/>
                <a:latin typeface="Comic Sans MS" panose="030F0702030302020204" pitchFamily="66" charset="0"/>
              </a:rPr>
              <a:t>Good tissue distribution</a:t>
            </a:r>
          </a:p>
          <a:p>
            <a:pPr marL="4445">
              <a:lnSpc>
                <a:spcPct val="107000"/>
              </a:lnSpc>
            </a:pPr>
            <a:r>
              <a:rPr lang="en-IN" dirty="0">
                <a:latin typeface="Comic Sans MS" panose="030F0702030302020204" pitchFamily="66" charset="0"/>
              </a:rPr>
              <a:t>Volume of distribution 2-4 L / kg.</a:t>
            </a:r>
            <a:endParaRPr lang="en-IN" sz="3600" dirty="0" smtClean="0">
              <a:effectLst/>
              <a:latin typeface="Comic Sans MS" panose="030F0702030302020204" pitchFamily="66" charset="0"/>
            </a:endParaRPr>
          </a:p>
          <a:p>
            <a:pPr marL="4445">
              <a:lnSpc>
                <a:spcPct val="107000"/>
              </a:lnSpc>
            </a:pPr>
            <a:r>
              <a:rPr lang="en-IN" dirty="0">
                <a:latin typeface="Comic Sans MS" panose="030F0702030302020204" pitchFamily="66" charset="0"/>
              </a:rPr>
              <a:t>Renal excretion by glomerular filtration and tubular </a:t>
            </a:r>
            <a:r>
              <a:rPr lang="en-IN" dirty="0" smtClean="0">
                <a:latin typeface="Comic Sans MS" panose="030F0702030302020204" pitchFamily="66" charset="0"/>
              </a:rPr>
              <a:t>secretion</a:t>
            </a:r>
          </a:p>
          <a:p>
            <a:pPr marL="4445">
              <a:lnSpc>
                <a:spcPct val="107000"/>
              </a:lnSpc>
            </a:pPr>
            <a:r>
              <a:rPr lang="en-IN" dirty="0">
                <a:latin typeface="Comic Sans MS" panose="030F0702030302020204" pitchFamily="66" charset="0"/>
              </a:rPr>
              <a:t>Hepatic metabolism via oxidation and </a:t>
            </a:r>
            <a:r>
              <a:rPr lang="en-IN" dirty="0" err="1">
                <a:latin typeface="Comic Sans MS" panose="030F0702030302020204" pitchFamily="66" charset="0"/>
              </a:rPr>
              <a:t>glucuronidation</a:t>
            </a:r>
            <a:r>
              <a:rPr lang="en-IN" dirty="0">
                <a:latin typeface="Comic Sans MS" panose="030F0702030302020204" pitchFamily="66" charset="0"/>
              </a:rPr>
              <a:t> </a:t>
            </a:r>
            <a:endParaRPr lang="en-IN" dirty="0" smtClean="0">
              <a:latin typeface="Comic Sans MS" panose="030F0702030302020204" pitchFamily="66" charset="0"/>
            </a:endParaRPr>
          </a:p>
          <a:p>
            <a:pPr marL="4445">
              <a:lnSpc>
                <a:spcPct val="107000"/>
              </a:lnSpc>
            </a:pPr>
            <a:r>
              <a:rPr lang="en-IN" dirty="0" err="1" smtClean="0">
                <a:latin typeface="Comic Sans MS" panose="030F0702030302020204" pitchFamily="66" charset="0"/>
              </a:rPr>
              <a:t>Eenterohepatic</a:t>
            </a:r>
            <a:r>
              <a:rPr lang="en-IN" dirty="0" smtClean="0">
                <a:latin typeface="Comic Sans MS" panose="030F0702030302020204" pitchFamily="66" charset="0"/>
              </a:rPr>
              <a:t> </a:t>
            </a:r>
            <a:r>
              <a:rPr lang="en-IN" dirty="0">
                <a:latin typeface="Comic Sans MS" panose="030F0702030302020204" pitchFamily="66" charset="0"/>
              </a:rPr>
              <a:t>recycling </a:t>
            </a:r>
            <a:endParaRPr lang="en-IN" dirty="0" smtClean="0">
              <a:latin typeface="Comic Sans MS" panose="030F0702030302020204" pitchFamily="66" charset="0"/>
            </a:endParaRPr>
          </a:p>
          <a:p>
            <a:pPr marL="4445">
              <a:lnSpc>
                <a:spcPct val="107000"/>
              </a:lnSpc>
            </a:pPr>
            <a:r>
              <a:rPr lang="en-IN" dirty="0" smtClean="0">
                <a:latin typeface="Comic Sans MS" panose="030F0702030302020204" pitchFamily="66" charset="0"/>
              </a:rPr>
              <a:t>Terminal </a:t>
            </a:r>
            <a:r>
              <a:rPr lang="en-IN" dirty="0">
                <a:latin typeface="Comic Sans MS" panose="030F0702030302020204" pitchFamily="66" charset="0"/>
              </a:rPr>
              <a:t>phase half-life of 2-4 hrs.</a:t>
            </a:r>
            <a:endParaRPr lang="en-IN" sz="3600" dirty="0" smtClean="0">
              <a:solidFill>
                <a:srgbClr val="000000"/>
              </a:solidFill>
              <a:effectLst/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216076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Pharmacokinetics</a:t>
            </a:r>
            <a:endParaRPr lang="en-IN" sz="3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 smtClean="0">
                <a:latin typeface="Comic Sans MS" panose="030F0702030302020204" pitchFamily="66" charset="0"/>
              </a:rPr>
              <a:t>Quinolones </a:t>
            </a:r>
            <a:r>
              <a:rPr lang="en-IN" dirty="0">
                <a:latin typeface="Comic Sans MS" panose="030F0702030302020204" pitchFamily="66" charset="0"/>
              </a:rPr>
              <a:t>are commonly administered orally, IM, SC, IV and also topically. </a:t>
            </a:r>
            <a:endParaRPr lang="en-IN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IN" dirty="0">
              <a:latin typeface="Comic Sans MS" panose="030F0702030302020204" pitchFamily="66" charset="0"/>
            </a:endParaRPr>
          </a:p>
          <a:p>
            <a:r>
              <a:rPr lang="en-IN" dirty="0">
                <a:latin typeface="Comic Sans MS" panose="030F0702030302020204" pitchFamily="66" charset="0"/>
              </a:rPr>
              <a:t>Oral </a:t>
            </a:r>
            <a:r>
              <a:rPr lang="en-IN" dirty="0">
                <a:solidFill>
                  <a:srgbClr val="0070C0"/>
                </a:solidFill>
                <a:latin typeface="Comic Sans MS" panose="030F0702030302020204" pitchFamily="66" charset="0"/>
              </a:rPr>
              <a:t>bioavailability in </a:t>
            </a:r>
            <a:r>
              <a:rPr lang="en-IN" dirty="0" err="1">
                <a:solidFill>
                  <a:srgbClr val="0070C0"/>
                </a:solidFill>
                <a:latin typeface="Comic Sans MS" panose="030F0702030302020204" pitchFamily="66" charset="0"/>
              </a:rPr>
              <a:t>Monogastric</a:t>
            </a:r>
            <a:r>
              <a:rPr lang="en-IN" dirty="0">
                <a:solidFill>
                  <a:srgbClr val="0070C0"/>
                </a:solidFill>
                <a:latin typeface="Comic Sans MS" panose="030F0702030302020204" pitchFamily="66" charset="0"/>
              </a:rPr>
              <a:t> animal is about 80% (food delays </a:t>
            </a:r>
            <a:r>
              <a:rPr lang="en-IN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absorption) </a:t>
            </a:r>
            <a:r>
              <a:rPr lang="en-IN" dirty="0">
                <a:solidFill>
                  <a:srgbClr val="0070C0"/>
                </a:solidFill>
                <a:latin typeface="Comic Sans MS" panose="030F0702030302020204" pitchFamily="66" charset="0"/>
              </a:rPr>
              <a:t>for most quinolones but in adult ruminant </a:t>
            </a:r>
            <a:r>
              <a:rPr lang="en-IN" dirty="0">
                <a:latin typeface="Comic Sans MS" panose="030F0702030302020204" pitchFamily="66" charset="0"/>
              </a:rPr>
              <a:t>it is low</a:t>
            </a:r>
            <a:r>
              <a:rPr lang="en-IN" dirty="0" smtClean="0">
                <a:latin typeface="Comic Sans MS" panose="030F0702030302020204" pitchFamily="66" charset="0"/>
              </a:rPr>
              <a:t>.</a:t>
            </a:r>
          </a:p>
          <a:p>
            <a:pPr marL="0" indent="0">
              <a:buNone/>
            </a:pPr>
            <a:endParaRPr lang="en-IN" dirty="0">
              <a:latin typeface="Comic Sans MS" panose="030F0702030302020204" pitchFamily="66" charset="0"/>
            </a:endParaRPr>
          </a:p>
          <a:p>
            <a:r>
              <a:rPr lang="en-IN" u="sng" dirty="0">
                <a:solidFill>
                  <a:srgbClr val="C00000"/>
                </a:solidFill>
                <a:latin typeface="Comic Sans MS" panose="030F0702030302020204" pitchFamily="66" charset="0"/>
              </a:rPr>
              <a:t>FQs have high tissue penetrability and wide distribution to the tissues and fluids </a:t>
            </a:r>
            <a:r>
              <a:rPr lang="en-IN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.</a:t>
            </a:r>
          </a:p>
          <a:p>
            <a:pPr marL="0" indent="0">
              <a:buNone/>
            </a:pPr>
            <a:endParaRPr lang="en-IN" dirty="0" smtClean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r>
              <a:rPr lang="en-IN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Some </a:t>
            </a:r>
            <a:r>
              <a:rPr lang="en-IN" dirty="0">
                <a:solidFill>
                  <a:srgbClr val="C00000"/>
                </a:solidFill>
                <a:latin typeface="Comic Sans MS" panose="030F0702030302020204" pitchFamily="66" charset="0"/>
              </a:rPr>
              <a:t>members also cross the blood-brain barrier and attain </a:t>
            </a:r>
            <a:r>
              <a:rPr lang="en-IN" u="sng" dirty="0">
                <a:solidFill>
                  <a:srgbClr val="C00000"/>
                </a:solidFill>
                <a:latin typeface="Comic Sans MS" panose="030F0702030302020204" pitchFamily="66" charset="0"/>
              </a:rPr>
              <a:t>high concentration in CSF (</a:t>
            </a:r>
            <a:r>
              <a:rPr lang="en-IN" u="sng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pefloxacin</a:t>
            </a:r>
            <a:r>
              <a:rPr lang="en-IN" u="sng" dirty="0">
                <a:solidFill>
                  <a:srgbClr val="C00000"/>
                </a:solidFill>
                <a:latin typeface="Comic Sans MS" panose="030F0702030302020204" pitchFamily="66" charset="0"/>
              </a:rPr>
              <a:t>).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747649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IN" sz="2600" dirty="0">
                <a:latin typeface="Comic Sans MS" panose="030F0702030302020204" pitchFamily="66" charset="0"/>
              </a:rPr>
              <a:t>Some are </a:t>
            </a:r>
            <a:r>
              <a:rPr lang="en-IN" sz="2600" dirty="0">
                <a:solidFill>
                  <a:srgbClr val="C00000"/>
                </a:solidFill>
                <a:latin typeface="Comic Sans MS" panose="030F0702030302020204" pitchFamily="66" charset="0"/>
              </a:rPr>
              <a:t>eliminated unchanged (ofloxacin</a:t>
            </a:r>
            <a:r>
              <a:rPr lang="en-IN" sz="2600" dirty="0">
                <a:latin typeface="Comic Sans MS" panose="030F0702030302020204" pitchFamily="66" charset="0"/>
              </a:rPr>
              <a:t>) and </a:t>
            </a:r>
            <a:r>
              <a:rPr lang="en-IN" sz="2600" dirty="0">
                <a:solidFill>
                  <a:srgbClr val="C00000"/>
                </a:solidFill>
                <a:latin typeface="Comic Sans MS" panose="030F0702030302020204" pitchFamily="66" charset="0"/>
              </a:rPr>
              <a:t>some are metabolized in liver and the metabolites (sometimes active ;enrofloxacin to ciprofloxacin</a:t>
            </a:r>
            <a:r>
              <a:rPr lang="en-IN" sz="2600" dirty="0">
                <a:latin typeface="Comic Sans MS" panose="030F0702030302020204" pitchFamily="66" charset="0"/>
              </a:rPr>
              <a:t>) undergoes </a:t>
            </a:r>
            <a:r>
              <a:rPr lang="en-IN" sz="2600" dirty="0" err="1">
                <a:latin typeface="Comic Sans MS" panose="030F0702030302020204" pitchFamily="66" charset="0"/>
              </a:rPr>
              <a:t>glucronidation</a:t>
            </a:r>
            <a:r>
              <a:rPr lang="en-IN" sz="2600" dirty="0">
                <a:latin typeface="Comic Sans MS" panose="030F0702030302020204" pitchFamily="66" charset="0"/>
              </a:rPr>
              <a:t> and are mainly excreted by </a:t>
            </a:r>
            <a:r>
              <a:rPr lang="en-IN" sz="2600" dirty="0" smtClean="0">
                <a:latin typeface="Comic Sans MS" panose="030F0702030302020204" pitchFamily="66" charset="0"/>
              </a:rPr>
              <a:t>kidneys, both </a:t>
            </a:r>
            <a:r>
              <a:rPr lang="en-IN" sz="2600" dirty="0">
                <a:latin typeface="Comic Sans MS" panose="030F0702030302020204" pitchFamily="66" charset="0"/>
              </a:rPr>
              <a:t>by glomerular filtration and tubular </a:t>
            </a:r>
            <a:r>
              <a:rPr lang="en-IN" sz="2600" dirty="0" smtClean="0">
                <a:latin typeface="Comic Sans MS" panose="030F0702030302020204" pitchFamily="66" charset="0"/>
              </a:rPr>
              <a:t>secretion.</a:t>
            </a:r>
          </a:p>
          <a:p>
            <a:pPr marL="0" indent="0" algn="just">
              <a:buNone/>
            </a:pPr>
            <a:endParaRPr lang="en-IN" sz="2600" dirty="0">
              <a:latin typeface="Comic Sans MS" panose="030F0702030302020204" pitchFamily="66" charset="0"/>
            </a:endParaRPr>
          </a:p>
          <a:p>
            <a:pPr algn="just"/>
            <a:r>
              <a:rPr lang="en-IN" sz="2600" dirty="0">
                <a:latin typeface="Comic Sans MS" panose="030F0702030302020204" pitchFamily="66" charset="0"/>
              </a:rPr>
              <a:t> </a:t>
            </a:r>
            <a:r>
              <a:rPr lang="en-IN" sz="2600" dirty="0">
                <a:solidFill>
                  <a:srgbClr val="C00000"/>
                </a:solidFill>
                <a:latin typeface="Comic Sans MS" panose="030F0702030302020204" pitchFamily="66" charset="0"/>
              </a:rPr>
              <a:t>In some cases (ciprofloxacin, pefloxacin) </a:t>
            </a:r>
            <a:r>
              <a:rPr lang="en-IN" sz="26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the parent drug as well as metabolites are mainly eliminated in bile</a:t>
            </a:r>
            <a:r>
              <a:rPr lang="en-IN" sz="2600" dirty="0" smtClean="0">
                <a:latin typeface="Comic Sans MS" panose="030F0702030302020204" pitchFamily="66" charset="0"/>
              </a:rPr>
              <a:t>. </a:t>
            </a:r>
          </a:p>
          <a:p>
            <a:pPr marL="0" indent="0" algn="just">
              <a:buNone/>
            </a:pPr>
            <a:endParaRPr lang="en-IN" sz="2600" dirty="0" smtClean="0">
              <a:latin typeface="Comic Sans MS" panose="030F0702030302020204" pitchFamily="66" charset="0"/>
            </a:endParaRPr>
          </a:p>
          <a:p>
            <a:pPr algn="just"/>
            <a:r>
              <a:rPr lang="en-IN" sz="2600" dirty="0" smtClean="0">
                <a:latin typeface="Comic Sans MS" panose="030F0702030302020204" pitchFamily="66" charset="0"/>
              </a:rPr>
              <a:t>Quinolones </a:t>
            </a:r>
            <a:r>
              <a:rPr lang="en-IN" sz="2600" dirty="0">
                <a:latin typeface="Comic Sans MS" panose="030F0702030302020204" pitchFamily="66" charset="0"/>
              </a:rPr>
              <a:t>also appear in milk when administered to lactating animals. </a:t>
            </a:r>
            <a:r>
              <a:rPr lang="en-IN" sz="2600" dirty="0" err="1">
                <a:latin typeface="Comic Sans MS" panose="030F0702030302020204" pitchFamily="66" charset="0"/>
              </a:rPr>
              <a:t>Nitrofurantion</a:t>
            </a:r>
            <a:r>
              <a:rPr lang="en-IN" sz="2600" dirty="0">
                <a:latin typeface="Comic Sans MS" panose="030F0702030302020204" pitchFamily="66" charset="0"/>
              </a:rPr>
              <a:t> (bacteriostatic) interferes with efficacy of quinolones (bactericidal).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547833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 </a:t>
            </a:r>
            <a:r>
              <a:rPr lang="en-GB" sz="4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Clinical uses </a:t>
            </a:r>
            <a:endParaRPr lang="en-IN" sz="4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IN" dirty="0">
                <a:latin typeface="Comic Sans MS" panose="030F0702030302020204" pitchFamily="66" charset="0"/>
              </a:rPr>
              <a:t>FQs have broad spectrum of activity, oral as well as parenteral efficacy, high tissue penetrability and good tolerability.</a:t>
            </a:r>
          </a:p>
          <a:p>
            <a:pPr algn="just"/>
            <a:r>
              <a:rPr lang="en-IN" dirty="0">
                <a:solidFill>
                  <a:srgbClr val="002060"/>
                </a:solidFill>
                <a:latin typeface="Comic Sans MS" panose="030F0702030302020204" pitchFamily="66" charset="0"/>
              </a:rPr>
              <a:t>FQs are extensively used for blind </a:t>
            </a:r>
            <a:r>
              <a:rPr lang="en-IN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therapy.</a:t>
            </a:r>
          </a:p>
          <a:p>
            <a:pPr marL="0" indent="0" algn="just">
              <a:buNone/>
            </a:pPr>
            <a:endParaRPr lang="en-IN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en-IN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They </a:t>
            </a:r>
            <a:r>
              <a:rPr lang="en-IN" dirty="0">
                <a:solidFill>
                  <a:srgbClr val="C00000"/>
                </a:solidFill>
                <a:latin typeface="Comic Sans MS" panose="030F0702030302020204" pitchFamily="66" charset="0"/>
              </a:rPr>
              <a:t>should not be used for minor infections or where Gram positive organisms are primarily suspected.</a:t>
            </a:r>
          </a:p>
          <a:p>
            <a:pPr algn="just"/>
            <a:r>
              <a:rPr lang="en-IN" dirty="0" smtClean="0">
                <a:latin typeface="Comic Sans MS" panose="030F0702030302020204" pitchFamily="66" charset="0"/>
              </a:rPr>
              <a:t>In </a:t>
            </a:r>
            <a:r>
              <a:rPr lang="en-IN" dirty="0">
                <a:latin typeface="Comic Sans MS" panose="030F0702030302020204" pitchFamily="66" charset="0"/>
              </a:rPr>
              <a:t>severe infections, the treatment should be started parenterally.</a:t>
            </a:r>
          </a:p>
          <a:p>
            <a:pPr algn="just"/>
            <a:r>
              <a:rPr lang="en-IN" dirty="0">
                <a:latin typeface="Comic Sans MS" panose="030F0702030302020204" pitchFamily="66" charset="0"/>
              </a:rPr>
              <a:t>They are particularly good for deep seated infections and for intracellular pathogens. </a:t>
            </a:r>
          </a:p>
        </p:txBody>
      </p:sp>
    </p:spTree>
    <p:extLst>
      <p:ext uri="{BB962C8B-B14F-4D97-AF65-F5344CB8AC3E}">
        <p14:creationId xmlns:p14="http://schemas.microsoft.com/office/powerpoint/2010/main" val="1427301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31213"/>
          </a:xfrm>
        </p:spPr>
        <p:txBody>
          <a:bodyPr>
            <a:normAutofit fontScale="85000" lnSpcReduction="20000"/>
          </a:bodyPr>
          <a:lstStyle/>
          <a:p>
            <a:r>
              <a:rPr lang="en-IN" dirty="0">
                <a:latin typeface="Comic Sans MS" panose="030F0702030302020204" pitchFamily="66" charset="0"/>
              </a:rPr>
              <a:t>They are used in </a:t>
            </a:r>
            <a:r>
              <a:rPr lang="en-IN" dirty="0">
                <a:solidFill>
                  <a:srgbClr val="C00000"/>
                </a:solidFill>
                <a:latin typeface="Comic Sans MS" panose="030F0702030302020204" pitchFamily="66" charset="0"/>
              </a:rPr>
              <a:t>Gram negative septicaemias; </a:t>
            </a:r>
            <a:endParaRPr lang="en-IN" dirty="0" smtClean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IN" dirty="0">
                <a:solidFill>
                  <a:srgbClr val="C00000"/>
                </a:solidFill>
                <a:latin typeface="Comic Sans MS" panose="030F0702030302020204" pitchFamily="66" charset="0"/>
              </a:rPr>
              <a:t>	</a:t>
            </a:r>
            <a:r>
              <a:rPr lang="en-IN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	          Respiratory tract,</a:t>
            </a:r>
          </a:p>
          <a:p>
            <a:pPr marL="0" indent="0">
              <a:buNone/>
            </a:pPr>
            <a:r>
              <a:rPr lang="en-IN" dirty="0">
                <a:solidFill>
                  <a:srgbClr val="C00000"/>
                </a:solidFill>
                <a:latin typeface="Comic Sans MS" panose="030F0702030302020204" pitchFamily="66" charset="0"/>
              </a:rPr>
              <a:t>	</a:t>
            </a:r>
            <a:r>
              <a:rPr lang="en-IN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		GI tract,</a:t>
            </a:r>
          </a:p>
          <a:p>
            <a:pPr marL="0" indent="0">
              <a:buNone/>
            </a:pPr>
            <a:r>
              <a:rPr lang="en-IN" dirty="0">
                <a:solidFill>
                  <a:srgbClr val="C00000"/>
                </a:solidFill>
                <a:latin typeface="Comic Sans MS" panose="030F0702030302020204" pitchFamily="66" charset="0"/>
              </a:rPr>
              <a:t>	</a:t>
            </a:r>
            <a:r>
              <a:rPr lang="en-IN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		Urinary </a:t>
            </a:r>
            <a:r>
              <a:rPr lang="en-IN" dirty="0">
                <a:solidFill>
                  <a:srgbClr val="C00000"/>
                </a:solidFill>
                <a:latin typeface="Comic Sans MS" panose="030F0702030302020204" pitchFamily="66" charset="0"/>
              </a:rPr>
              <a:t>tract, </a:t>
            </a:r>
            <a:endParaRPr lang="en-IN" dirty="0" smtClean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IN" dirty="0">
                <a:solidFill>
                  <a:srgbClr val="C00000"/>
                </a:solidFill>
                <a:latin typeface="Comic Sans MS" panose="030F0702030302020204" pitchFamily="66" charset="0"/>
              </a:rPr>
              <a:t>	</a:t>
            </a:r>
            <a:r>
              <a:rPr lang="en-IN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		Skin </a:t>
            </a:r>
            <a:r>
              <a:rPr lang="en-IN" dirty="0">
                <a:solidFill>
                  <a:srgbClr val="C00000"/>
                </a:solidFill>
                <a:latin typeface="Comic Sans MS" panose="030F0702030302020204" pitchFamily="66" charset="0"/>
              </a:rPr>
              <a:t>and eye infection</a:t>
            </a:r>
            <a:r>
              <a:rPr lang="en-IN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,</a:t>
            </a:r>
          </a:p>
          <a:p>
            <a:pPr marL="0" indent="0">
              <a:buNone/>
            </a:pPr>
            <a:r>
              <a:rPr lang="en-IN" dirty="0">
                <a:solidFill>
                  <a:srgbClr val="C00000"/>
                </a:solidFill>
                <a:latin typeface="Comic Sans MS" panose="030F0702030302020204" pitchFamily="66" charset="0"/>
              </a:rPr>
              <a:t>	</a:t>
            </a:r>
            <a:r>
              <a:rPr lang="en-IN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		</a:t>
            </a:r>
            <a:r>
              <a:rPr lang="en-IN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Meningoencephalitis</a:t>
            </a:r>
            <a:r>
              <a:rPr lang="en-IN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,</a:t>
            </a:r>
          </a:p>
          <a:p>
            <a:pPr marL="0" indent="0">
              <a:buNone/>
            </a:pPr>
            <a:r>
              <a:rPr lang="en-IN" dirty="0">
                <a:solidFill>
                  <a:srgbClr val="C00000"/>
                </a:solidFill>
                <a:latin typeface="Comic Sans MS" panose="030F0702030302020204" pitchFamily="66" charset="0"/>
              </a:rPr>
              <a:t>	</a:t>
            </a:r>
            <a:r>
              <a:rPr lang="en-IN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		Bacterial </a:t>
            </a:r>
            <a:r>
              <a:rPr lang="en-IN" dirty="0">
                <a:solidFill>
                  <a:srgbClr val="C00000"/>
                </a:solidFill>
                <a:latin typeface="Comic Sans MS" panose="030F0702030302020204" pitchFamily="66" charset="0"/>
              </a:rPr>
              <a:t>prostitis, </a:t>
            </a:r>
            <a:endParaRPr lang="en-IN" dirty="0" smtClean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IN" dirty="0">
                <a:solidFill>
                  <a:srgbClr val="C00000"/>
                </a:solidFill>
                <a:latin typeface="Comic Sans MS" panose="030F0702030302020204" pitchFamily="66" charset="0"/>
              </a:rPr>
              <a:t>	</a:t>
            </a:r>
            <a:r>
              <a:rPr lang="en-IN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		</a:t>
            </a:r>
            <a:r>
              <a:rPr lang="en-IN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Osteomyelitis</a:t>
            </a:r>
            <a:r>
              <a:rPr lang="en-IN" dirty="0">
                <a:solidFill>
                  <a:srgbClr val="C00000"/>
                </a:solidFill>
                <a:latin typeface="Comic Sans MS" panose="030F0702030302020204" pitchFamily="66" charset="0"/>
              </a:rPr>
              <a:t>, </a:t>
            </a:r>
            <a:endParaRPr lang="en-IN" dirty="0" smtClean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IN" dirty="0">
                <a:solidFill>
                  <a:srgbClr val="C00000"/>
                </a:solidFill>
                <a:latin typeface="Comic Sans MS" panose="030F0702030302020204" pitchFamily="66" charset="0"/>
              </a:rPr>
              <a:t>	</a:t>
            </a:r>
            <a:r>
              <a:rPr lang="en-IN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		Arthritis,</a:t>
            </a:r>
          </a:p>
          <a:p>
            <a:pPr marL="0" indent="0">
              <a:buNone/>
            </a:pPr>
            <a:r>
              <a:rPr lang="en-IN" dirty="0">
                <a:solidFill>
                  <a:srgbClr val="C00000"/>
                </a:solidFill>
                <a:latin typeface="Comic Sans MS" panose="030F0702030302020204" pitchFamily="66" charset="0"/>
              </a:rPr>
              <a:t>	</a:t>
            </a:r>
            <a:r>
              <a:rPr lang="en-IN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	          Mastitis.</a:t>
            </a:r>
          </a:p>
          <a:p>
            <a:pPr algn="just"/>
            <a:r>
              <a:rPr lang="en-IN" dirty="0">
                <a:latin typeface="Comic Sans MS" panose="030F0702030302020204" pitchFamily="66" charset="0"/>
              </a:rPr>
              <a:t>In human, some members are also used in the treatment of </a:t>
            </a:r>
            <a:r>
              <a:rPr lang="en-IN" dirty="0">
                <a:solidFill>
                  <a:srgbClr val="00B0F0"/>
                </a:solidFill>
                <a:latin typeface="Comic Sans MS" panose="030F0702030302020204" pitchFamily="66" charset="0"/>
              </a:rPr>
              <a:t>typhoid</a:t>
            </a:r>
            <a:r>
              <a:rPr lang="en-IN" dirty="0">
                <a:latin typeface="Comic Sans MS" panose="030F0702030302020204" pitchFamily="66" charset="0"/>
              </a:rPr>
              <a:t> (ciprofloxacin; drug of choice) and </a:t>
            </a:r>
            <a:r>
              <a:rPr lang="en-IN" dirty="0">
                <a:solidFill>
                  <a:srgbClr val="00B0F0"/>
                </a:solidFill>
                <a:latin typeface="Comic Sans MS" panose="030F0702030302020204" pitchFamily="66" charset="0"/>
              </a:rPr>
              <a:t>tuberculosis.</a:t>
            </a:r>
          </a:p>
          <a:p>
            <a:pPr marL="0" indent="0">
              <a:buNone/>
            </a:pPr>
            <a:endParaRPr lang="en-IN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14403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1306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Comic Sans MS" pitchFamily="66" charset="0"/>
              </a:rPr>
              <a:t>Content of the chapter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600200"/>
            <a:ext cx="83820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Fluoroquinolones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mic Sans MS" pitchFamily="66" charset="0"/>
              </a:rPr>
              <a:t>	</a:t>
            </a:r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Introduction,</a:t>
            </a:r>
          </a:p>
          <a:p>
            <a:pPr marL="0" indent="0">
              <a:buNone/>
            </a:pPr>
            <a:r>
              <a:rPr lang="en-GB" dirty="0" smtClean="0"/>
              <a:t>	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Source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mic Sans MS" pitchFamily="66" charset="0"/>
              </a:rPr>
              <a:t>	</a:t>
            </a:r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chemistry</a:t>
            </a:r>
            <a:r>
              <a:rPr lang="en-US" b="1" dirty="0">
                <a:solidFill>
                  <a:srgbClr val="0070C0"/>
                </a:solidFill>
                <a:latin typeface="Comic Sans MS" pitchFamily="66" charset="0"/>
              </a:rPr>
              <a:t>, </a:t>
            </a:r>
            <a:endParaRPr lang="en-US" b="1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mic Sans MS" pitchFamily="66" charset="0"/>
              </a:rPr>
              <a:t>	</a:t>
            </a:r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classification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	spectrum of activity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mic Sans MS" pitchFamily="66" charset="0"/>
              </a:rPr>
              <a:t>	</a:t>
            </a:r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MOA</a:t>
            </a:r>
            <a:r>
              <a:rPr lang="en-GB" dirty="0"/>
              <a:t> </a:t>
            </a:r>
            <a:r>
              <a:rPr lang="en-GB" dirty="0" smtClean="0"/>
              <a:t> </a:t>
            </a:r>
          </a:p>
          <a:p>
            <a:pPr marL="0" indent="0">
              <a:buNone/>
            </a:pPr>
            <a:r>
              <a:rPr lang="en-GB" dirty="0">
                <a:solidFill>
                  <a:srgbClr val="92D050"/>
                </a:solidFill>
                <a:latin typeface="Comic Sans MS" panose="030F0702030302020204" pitchFamily="66" charset="0"/>
              </a:rPr>
              <a:t>	</a:t>
            </a:r>
            <a:r>
              <a:rPr lang="en-GB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Applications</a:t>
            </a:r>
            <a:endParaRPr lang="en-GB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	Side effects</a:t>
            </a:r>
            <a:endParaRPr lang="en-US" b="1" dirty="0" smtClean="0">
              <a:solidFill>
                <a:srgbClr val="92D05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1628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sz="4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Doses of </a:t>
            </a:r>
            <a:r>
              <a:rPr lang="en-IN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fluoroquinolones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dirty="0" err="1" smtClean="0">
                <a:latin typeface="Comic Sans MS" panose="030F0702030302020204" pitchFamily="66" charset="0"/>
              </a:rPr>
              <a:t>Norfloxacin</a:t>
            </a:r>
            <a:r>
              <a:rPr lang="en-IN" sz="2400" dirty="0">
                <a:latin typeface="Comic Sans MS" panose="030F0702030302020204" pitchFamily="66" charset="0"/>
              </a:rPr>
              <a:t>: Dog &amp; cat; 10-20 mg/kg, orally twice a day</a:t>
            </a:r>
            <a:r>
              <a:rPr lang="en-IN" sz="2400" dirty="0" smtClean="0">
                <a:latin typeface="Comic Sans MS" panose="030F0702030302020204" pitchFamily="66" charset="0"/>
              </a:rPr>
              <a:t>.</a:t>
            </a:r>
          </a:p>
          <a:p>
            <a:pPr marL="0" indent="0">
              <a:buNone/>
            </a:pPr>
            <a:endParaRPr lang="en-IN" sz="2400" dirty="0">
              <a:latin typeface="Comic Sans MS" panose="030F0702030302020204" pitchFamily="66" charset="0"/>
            </a:endParaRPr>
          </a:p>
          <a:p>
            <a:r>
              <a:rPr lang="en-IN" sz="2400" dirty="0">
                <a:latin typeface="Comic Sans MS" panose="030F0702030302020204" pitchFamily="66" charset="0"/>
              </a:rPr>
              <a:t>Ciprofloxacin: dog 5-15 mg/kg, orally twice a days</a:t>
            </a:r>
            <a:r>
              <a:rPr lang="en-IN" sz="2400" dirty="0" smtClean="0">
                <a:latin typeface="Comic Sans MS" panose="030F0702030302020204" pitchFamily="66" charset="0"/>
              </a:rPr>
              <a:t>.</a:t>
            </a:r>
          </a:p>
          <a:p>
            <a:pPr marL="0" indent="0">
              <a:buNone/>
            </a:pPr>
            <a:endParaRPr lang="en-IN" sz="2400" dirty="0">
              <a:latin typeface="Comic Sans MS" panose="030F0702030302020204" pitchFamily="66" charset="0"/>
            </a:endParaRPr>
          </a:p>
          <a:p>
            <a:r>
              <a:rPr lang="en-IN" sz="2400" dirty="0">
                <a:latin typeface="Comic Sans MS" panose="030F0702030302020204" pitchFamily="66" charset="0"/>
              </a:rPr>
              <a:t>Enrofloxacin; Dog &amp; cat: 5 mg/kg orally, once a day, 2.5 mg /kg SC</a:t>
            </a:r>
            <a:r>
              <a:rPr lang="en-IN" sz="2400" dirty="0" smtClean="0">
                <a:latin typeface="Comic Sans MS" panose="030F0702030302020204" pitchFamily="66" charset="0"/>
              </a:rPr>
              <a:t>.</a:t>
            </a:r>
          </a:p>
          <a:p>
            <a:pPr marL="0" indent="0">
              <a:buNone/>
            </a:pPr>
            <a:endParaRPr lang="en-IN" sz="2400" dirty="0">
              <a:latin typeface="Comic Sans MS" panose="030F0702030302020204" pitchFamily="66" charset="0"/>
            </a:endParaRPr>
          </a:p>
          <a:p>
            <a:r>
              <a:rPr lang="en-IN" sz="2400" dirty="0">
                <a:latin typeface="Comic Sans MS" panose="030F0702030302020204" pitchFamily="66" charset="0"/>
              </a:rPr>
              <a:t>Cattle, calves &amp; pig: 2.5-5 mg /kg IM or SC once in a day.</a:t>
            </a:r>
          </a:p>
          <a:p>
            <a:r>
              <a:rPr lang="en-IN" sz="2400" dirty="0">
                <a:latin typeface="Comic Sans MS" panose="030F0702030302020204" pitchFamily="66" charset="0"/>
              </a:rPr>
              <a:t>Marbofloxacin: Cat &amp; Dog: 2.5 -5 mg/kg orally once in a </a:t>
            </a:r>
            <a:r>
              <a:rPr lang="en-IN" sz="2400" dirty="0" smtClean="0">
                <a:latin typeface="Comic Sans MS" panose="030F0702030302020204" pitchFamily="66" charset="0"/>
              </a:rPr>
              <a:t>day.</a:t>
            </a:r>
            <a:endParaRPr lang="en-IN" sz="2400" dirty="0">
              <a:latin typeface="Comic Sans MS" panose="030F0702030302020204" pitchFamily="66" charset="0"/>
            </a:endParaRPr>
          </a:p>
          <a:p>
            <a:r>
              <a:rPr lang="en-IN" sz="2400" dirty="0" err="1">
                <a:latin typeface="Comic Sans MS" panose="030F0702030302020204" pitchFamily="66" charset="0"/>
              </a:rPr>
              <a:t>Orbifloxacin</a:t>
            </a:r>
            <a:r>
              <a:rPr lang="en-IN" sz="2400" dirty="0">
                <a:latin typeface="Comic Sans MS" panose="030F0702030302020204" pitchFamily="66" charset="0"/>
              </a:rPr>
              <a:t>: Cat &amp; dog: 2.5- 7.5 mg/kg orally once in a day.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099747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3600" b="1" dirty="0">
                <a:solidFill>
                  <a:srgbClr val="C00000"/>
                </a:solidFill>
                <a:latin typeface="Comic Sans MS" panose="030F0702030302020204" pitchFamily="66" charset="0"/>
              </a:rPr>
              <a:t>Toxicity of quinolones</a:t>
            </a:r>
            <a:endParaRPr lang="en-IN" sz="36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>
                <a:latin typeface="Comic Sans MS" panose="030F0702030302020204" pitchFamily="66" charset="0"/>
              </a:rPr>
              <a:t>GI disturbances (vomiting, </a:t>
            </a:r>
            <a:r>
              <a:rPr lang="en-IN" dirty="0" err="1">
                <a:latin typeface="Comic Sans MS" panose="030F0702030302020204" pitchFamily="66" charset="0"/>
              </a:rPr>
              <a:t>diarrhea</a:t>
            </a:r>
            <a:r>
              <a:rPr lang="en-IN" dirty="0">
                <a:latin typeface="Comic Sans MS" panose="030F0702030302020204" pitchFamily="66" charset="0"/>
              </a:rPr>
              <a:t> etc.) neurotoxicity (convulsions, GABA antagonism) at high doses. Causes</a:t>
            </a:r>
            <a:r>
              <a:rPr lang="en-IN" dirty="0" smtClean="0">
                <a:latin typeface="Comic Sans MS" panose="030F0702030302020204" pitchFamily="66" charset="0"/>
              </a:rPr>
              <a:t>.</a:t>
            </a:r>
          </a:p>
          <a:p>
            <a:pPr marL="0" indent="0" algn="just">
              <a:buNone/>
            </a:pPr>
            <a:endParaRPr lang="en-IN" dirty="0">
              <a:latin typeface="Comic Sans MS" panose="030F0702030302020204" pitchFamily="66" charset="0"/>
            </a:endParaRPr>
          </a:p>
          <a:p>
            <a:pPr algn="just"/>
            <a:r>
              <a:rPr lang="en-IN" dirty="0">
                <a:latin typeface="Comic Sans MS" panose="030F0702030302020204" pitchFamily="66" charset="0"/>
              </a:rPr>
              <a:t>Fluoroquinolones are relatively safer than older quinolones.</a:t>
            </a:r>
          </a:p>
          <a:p>
            <a:pPr algn="just"/>
            <a:r>
              <a:rPr lang="en-IN" b="1" u="sng" dirty="0">
                <a:solidFill>
                  <a:srgbClr val="0070C0"/>
                </a:solidFill>
                <a:latin typeface="Comic Sans MS" panose="030F0702030302020204" pitchFamily="66" charset="0"/>
              </a:rPr>
              <a:t>FQs cause arthopathic toxicity (erosion of cartilage in weight bearing joint</a:t>
            </a:r>
            <a:r>
              <a:rPr lang="en-IN" b="1" u="sng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).</a:t>
            </a:r>
          </a:p>
          <a:p>
            <a:pPr marL="0" indent="0" algn="just">
              <a:buNone/>
            </a:pPr>
            <a:endParaRPr lang="en-IN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en-IN" dirty="0">
                <a:latin typeface="Comic Sans MS" panose="030F0702030302020204" pitchFamily="66" charset="0"/>
              </a:rPr>
              <a:t>Dogs are the most susceptible species (mainly in </a:t>
            </a:r>
            <a:r>
              <a:rPr lang="en-IN" dirty="0">
                <a:solidFill>
                  <a:srgbClr val="00B050"/>
                </a:solidFill>
                <a:latin typeface="Comic Sans MS" panose="030F0702030302020204" pitchFamily="66" charset="0"/>
              </a:rPr>
              <a:t>pups/growing dogs</a:t>
            </a:r>
            <a:r>
              <a:rPr lang="en-IN" dirty="0">
                <a:latin typeface="Comic Sans MS" panose="030F0702030302020204" pitchFamily="66" charset="0"/>
              </a:rPr>
              <a:t>), but also occurs in </a:t>
            </a:r>
            <a:r>
              <a:rPr lang="en-IN" dirty="0">
                <a:solidFill>
                  <a:srgbClr val="00B050"/>
                </a:solidFill>
                <a:latin typeface="Comic Sans MS" panose="030F0702030302020204" pitchFamily="66" charset="0"/>
              </a:rPr>
              <a:t>young foals</a:t>
            </a:r>
            <a:r>
              <a:rPr lang="en-IN" dirty="0">
                <a:latin typeface="Comic Sans MS" panose="030F0702030302020204" pitchFamily="66" charset="0"/>
              </a:rPr>
              <a:t>. </a:t>
            </a:r>
          </a:p>
          <a:p>
            <a:pPr marL="0" indent="0">
              <a:buNone/>
            </a:pPr>
            <a:endParaRPr lang="en-IN" dirty="0"/>
          </a:p>
        </p:txBody>
      </p:sp>
      <p:sp>
        <p:nvSpPr>
          <p:cNvPr id="4" name="5-Point Star 3"/>
          <p:cNvSpPr/>
          <p:nvPr/>
        </p:nvSpPr>
        <p:spPr>
          <a:xfrm>
            <a:off x="914400" y="3670378"/>
            <a:ext cx="246185" cy="457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8719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Summary 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err="1" smtClean="0">
                <a:latin typeface="Comic Sans MS" panose="030F0702030302020204" pitchFamily="66" charset="0"/>
              </a:rPr>
              <a:t>Fluoroquinolones</a:t>
            </a:r>
            <a:r>
              <a:rPr lang="en-IN" dirty="0" smtClean="0">
                <a:latin typeface="Comic Sans MS" panose="030F0702030302020204" pitchFamily="66" charset="0"/>
              </a:rPr>
              <a:t> </a:t>
            </a:r>
            <a:r>
              <a:rPr lang="en-GB" dirty="0" smtClean="0">
                <a:latin typeface="Comic Sans MS" panose="030F0702030302020204" pitchFamily="66" charset="0"/>
              </a:rPr>
              <a:t>are </a:t>
            </a:r>
            <a:r>
              <a:rPr lang="en-GB" dirty="0" err="1" smtClean="0">
                <a:latin typeface="Comic Sans MS" panose="030F0702030302020204" pitchFamily="66" charset="0"/>
              </a:rPr>
              <a:t>quinolone</a:t>
            </a:r>
            <a:r>
              <a:rPr lang="en-GB" dirty="0" smtClean="0">
                <a:latin typeface="Comic Sans MS" panose="030F0702030302020204" pitchFamily="66" charset="0"/>
              </a:rPr>
              <a:t> antimicrobials having </a:t>
            </a:r>
            <a:r>
              <a:rPr lang="en-GB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one or more fluorine substitutions.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Effective against several </a:t>
            </a:r>
            <a:r>
              <a:rPr lang="en-US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intracellular pathogens.</a:t>
            </a:r>
          </a:p>
          <a:p>
            <a:r>
              <a:rPr lang="en-US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Less activity at acidic </a:t>
            </a:r>
            <a:r>
              <a:rPr lang="en-US" dirty="0" err="1" smtClean="0">
                <a:solidFill>
                  <a:srgbClr val="7030A0"/>
                </a:solidFill>
                <a:latin typeface="Comic Sans MS" panose="030F0702030302020204" pitchFamily="66" charset="0"/>
              </a:rPr>
              <a:t>pH.</a:t>
            </a:r>
            <a:endParaRPr lang="en-US" dirty="0" smtClean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The FQs inhibit the enzyme bacterial DNA </a:t>
            </a:r>
            <a:r>
              <a:rPr lang="en-GB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gyrase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.</a:t>
            </a:r>
          </a:p>
          <a:p>
            <a:r>
              <a:rPr lang="en-IN" b="1" dirty="0" smtClean="0">
                <a:latin typeface="Comic Sans MS" panose="030F0702030302020204" pitchFamily="66" charset="0"/>
              </a:rPr>
              <a:t>FQs cause </a:t>
            </a:r>
            <a:r>
              <a:rPr lang="en-IN" b="1" dirty="0" err="1" smtClean="0">
                <a:latin typeface="Comic Sans MS" panose="030F0702030302020204" pitchFamily="66" charset="0"/>
              </a:rPr>
              <a:t>arthopathic</a:t>
            </a:r>
            <a:r>
              <a:rPr lang="en-IN" b="1" dirty="0" smtClean="0">
                <a:latin typeface="Comic Sans MS" panose="030F0702030302020204" pitchFamily="66" charset="0"/>
              </a:rPr>
              <a:t> toxicity (erosion of cartilage in weight bearing joint).</a:t>
            </a:r>
          </a:p>
          <a:p>
            <a:pPr>
              <a:buNone/>
            </a:pPr>
            <a:endParaRPr lang="en-GB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en-GB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n-US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en-IN" dirty="0"/>
          </a:p>
        </p:txBody>
      </p:sp>
      <p:pic>
        <p:nvPicPr>
          <p:cNvPr id="1026" name="Picture 2" descr="Veterinary antimicrobial resistance and antimicrobial us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936" y="2048608"/>
            <a:ext cx="10409271" cy="3947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923193" y="465992"/>
            <a:ext cx="10430607" cy="1291675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Thank You</a:t>
            </a:r>
            <a:endParaRPr lang="en-IN" sz="8000" dirty="0"/>
          </a:p>
        </p:txBody>
      </p:sp>
    </p:spTree>
    <p:extLst>
      <p:ext uri="{BB962C8B-B14F-4D97-AF65-F5344CB8AC3E}">
        <p14:creationId xmlns:p14="http://schemas.microsoft.com/office/powerpoint/2010/main" val="986650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Introduction</a:t>
            </a:r>
            <a:r>
              <a:rPr lang="en-US" b="1" dirty="0">
                <a:solidFill>
                  <a:srgbClr val="0070C0"/>
                </a:solidFill>
                <a:latin typeface="Comic Sans MS" pitchFamily="66" charset="0"/>
              </a:rPr>
              <a:t/>
            </a:r>
            <a:br>
              <a:rPr lang="en-US" b="1" dirty="0">
                <a:solidFill>
                  <a:srgbClr val="0070C0"/>
                </a:solidFill>
                <a:latin typeface="Comic Sans MS" pitchFamily="66" charset="0"/>
              </a:rPr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IN" dirty="0">
                <a:latin typeface="Comic Sans MS" panose="030F0702030302020204" pitchFamily="66" charset="0"/>
              </a:rPr>
              <a:t>In 1962 </a:t>
            </a:r>
            <a:r>
              <a:rPr lang="en-IN" dirty="0" err="1">
                <a:latin typeface="Comic Sans MS" panose="030F0702030302020204" pitchFamily="66" charset="0"/>
              </a:rPr>
              <a:t>nalidixic</a:t>
            </a:r>
            <a:r>
              <a:rPr lang="en-IN" dirty="0">
                <a:latin typeface="Comic Sans MS" panose="030F0702030302020204" pitchFamily="66" charset="0"/>
              </a:rPr>
              <a:t> acid was discovered by George </a:t>
            </a:r>
            <a:r>
              <a:rPr lang="en-IN" dirty="0" err="1">
                <a:latin typeface="Comic Sans MS" panose="030F0702030302020204" pitchFamily="66" charset="0"/>
              </a:rPr>
              <a:t>lesher</a:t>
            </a:r>
            <a:r>
              <a:rPr lang="en-IN" dirty="0">
                <a:latin typeface="Comic Sans MS" panose="030F0702030302020204" pitchFamily="66" charset="0"/>
              </a:rPr>
              <a:t> </a:t>
            </a:r>
            <a:r>
              <a:rPr lang="en-IN" dirty="0">
                <a:solidFill>
                  <a:srgbClr val="0070C0"/>
                </a:solidFill>
                <a:latin typeface="Comic Sans MS" panose="030F0702030302020204" pitchFamily="66" charset="0"/>
              </a:rPr>
              <a:t>during synthesis of chloroquine </a:t>
            </a:r>
            <a:r>
              <a:rPr lang="en-IN" dirty="0">
                <a:latin typeface="Comic Sans MS" panose="030F0702030302020204" pitchFamily="66" charset="0"/>
              </a:rPr>
              <a:t>and was named as </a:t>
            </a:r>
            <a:r>
              <a:rPr lang="en-IN" dirty="0" smtClean="0">
                <a:latin typeface="Comic Sans MS" panose="030F0702030302020204" pitchFamily="66" charset="0"/>
              </a:rPr>
              <a:t>quinolone. </a:t>
            </a:r>
          </a:p>
          <a:p>
            <a:pPr marL="0" indent="0" algn="just">
              <a:buNone/>
            </a:pPr>
            <a:endParaRPr lang="en-IN" dirty="0" smtClean="0">
              <a:latin typeface="Comic Sans MS" panose="030F0702030302020204" pitchFamily="66" charset="0"/>
            </a:endParaRPr>
          </a:p>
          <a:p>
            <a:pPr algn="just"/>
            <a:r>
              <a:rPr lang="en-GB" dirty="0">
                <a:latin typeface="Comic Sans MS" panose="030F0702030302020204" pitchFamily="66" charset="0"/>
              </a:rPr>
              <a:t>Earlier quinolones were useful only for </a:t>
            </a:r>
            <a:r>
              <a:rPr lang="en-GB" dirty="0">
                <a:solidFill>
                  <a:srgbClr val="92D050"/>
                </a:solidFill>
                <a:latin typeface="Comic Sans MS" panose="030F0702030302020204" pitchFamily="66" charset="0"/>
              </a:rPr>
              <a:t>treatment of UTI</a:t>
            </a:r>
            <a:r>
              <a:rPr lang="en-GB" dirty="0">
                <a:latin typeface="Comic Sans MS" panose="030F0702030302020204" pitchFamily="66" charset="0"/>
              </a:rPr>
              <a:t>. </a:t>
            </a:r>
          </a:p>
          <a:p>
            <a:pPr marL="0" indent="0" algn="just">
              <a:buNone/>
            </a:pPr>
            <a:endParaRPr lang="en-IN" dirty="0">
              <a:latin typeface="Comic Sans MS" panose="030F0702030302020204" pitchFamily="66" charset="0"/>
            </a:endParaRPr>
          </a:p>
          <a:p>
            <a:pPr algn="just"/>
            <a:r>
              <a:rPr lang="en-IN" dirty="0" smtClean="0">
                <a:latin typeface="Comic Sans MS" panose="030F0702030302020204" pitchFamily="66" charset="0"/>
              </a:rPr>
              <a:t>Fluoroquinolones </a:t>
            </a:r>
            <a:r>
              <a:rPr lang="en-GB" dirty="0" smtClean="0">
                <a:latin typeface="Comic Sans MS" panose="030F0702030302020204" pitchFamily="66" charset="0"/>
              </a:rPr>
              <a:t>are </a:t>
            </a:r>
            <a:r>
              <a:rPr lang="en-GB" dirty="0">
                <a:latin typeface="Comic Sans MS" panose="030F0702030302020204" pitchFamily="66" charset="0"/>
              </a:rPr>
              <a:t>quinolone antimicrobials having </a:t>
            </a:r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one or more fluorine substitutions</a:t>
            </a:r>
            <a:r>
              <a:rPr lang="en-GB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.</a:t>
            </a:r>
          </a:p>
          <a:p>
            <a:pPr marL="0" indent="0" algn="just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algn="just"/>
            <a:r>
              <a:rPr lang="en-GB" dirty="0" smtClean="0">
                <a:latin typeface="Comic Sans MS" panose="030F0702030302020204" pitchFamily="66" charset="0"/>
              </a:rPr>
              <a:t>Fluorinated derivatives </a:t>
            </a:r>
            <a:r>
              <a:rPr lang="en-GB" dirty="0">
                <a:latin typeface="Comic Sans MS" panose="030F0702030302020204" pitchFamily="66" charset="0"/>
              </a:rPr>
              <a:t>achieve bactericidal levels in blood and tissues so they have improved antibacterial spectrum. </a:t>
            </a:r>
            <a:endParaRPr lang="en-US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IN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101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Structure Activity Relationship</a:t>
            </a:r>
            <a:endParaRPr lang="en-IN" sz="3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4446" y="1825625"/>
            <a:ext cx="7253654" cy="455759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IN" sz="2600" dirty="0">
                <a:latin typeface="Comic Sans MS" panose="030F0702030302020204" pitchFamily="66" charset="0"/>
              </a:rPr>
              <a:t>C</a:t>
            </a:r>
            <a:r>
              <a:rPr lang="en-IN" sz="2600" dirty="0" smtClean="0">
                <a:latin typeface="Comic Sans MS" panose="030F0702030302020204" pitchFamily="66" charset="0"/>
              </a:rPr>
              <a:t>arboxyl group at </a:t>
            </a:r>
            <a:r>
              <a:rPr lang="en-IN" sz="2600" dirty="0">
                <a:latin typeface="Comic Sans MS" panose="030F0702030302020204" pitchFamily="66" charset="0"/>
              </a:rPr>
              <a:t>position </a:t>
            </a:r>
            <a:r>
              <a:rPr lang="en-IN" sz="2600" dirty="0" smtClean="0">
                <a:latin typeface="Comic Sans MS" panose="030F0702030302020204" pitchFamily="66" charset="0"/>
              </a:rPr>
              <a:t>3           Antibacterial </a:t>
            </a:r>
          </a:p>
          <a:p>
            <a:pPr marL="0" indent="0" algn="just">
              <a:buNone/>
            </a:pPr>
            <a:r>
              <a:rPr lang="en-IN" dirty="0" smtClean="0">
                <a:latin typeface="Comic Sans MS" panose="030F0702030302020204" pitchFamily="66" charset="0"/>
              </a:rPr>
              <a:t>   &amp; ketone </a:t>
            </a:r>
            <a:r>
              <a:rPr lang="en-IN" dirty="0">
                <a:latin typeface="Comic Sans MS" panose="030F0702030302020204" pitchFamily="66" charset="0"/>
              </a:rPr>
              <a:t>at position </a:t>
            </a:r>
            <a:r>
              <a:rPr lang="en-IN" dirty="0" smtClean="0">
                <a:latin typeface="Comic Sans MS" panose="030F0702030302020204" pitchFamily="66" charset="0"/>
              </a:rPr>
              <a:t>4                     </a:t>
            </a:r>
            <a:r>
              <a:rPr lang="en-IN" dirty="0">
                <a:latin typeface="Comic Sans MS" panose="030F0702030302020204" pitchFamily="66" charset="0"/>
              </a:rPr>
              <a:t>activity</a:t>
            </a:r>
          </a:p>
          <a:p>
            <a:pPr marL="0" indent="0" algn="just">
              <a:buNone/>
            </a:pPr>
            <a:endParaRPr lang="en-IN" dirty="0" smtClean="0">
              <a:latin typeface="Comic Sans MS" panose="030F0702030302020204" pitchFamily="66" charset="0"/>
            </a:endParaRPr>
          </a:p>
          <a:p>
            <a:pPr algn="just"/>
            <a:r>
              <a:rPr lang="en-IN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The </a:t>
            </a:r>
            <a:r>
              <a:rPr lang="en-IN" dirty="0">
                <a:solidFill>
                  <a:srgbClr val="FF0000"/>
                </a:solidFill>
                <a:latin typeface="Comic Sans MS" panose="030F0702030302020204" pitchFamily="66" charset="0"/>
              </a:rPr>
              <a:t>Fluorine at position 6 </a:t>
            </a:r>
            <a:r>
              <a:rPr lang="en-IN" dirty="0">
                <a:latin typeface="Comic Sans MS" panose="030F0702030302020204" pitchFamily="66" charset="0"/>
              </a:rPr>
              <a:t>differentiates the quinolones from fluoroquinolones and accounts for the </a:t>
            </a:r>
            <a:r>
              <a:rPr lang="en-IN" dirty="0">
                <a:solidFill>
                  <a:srgbClr val="00B0F0"/>
                </a:solidFill>
                <a:latin typeface="Comic Sans MS" panose="030F0702030302020204" pitchFamily="66" charset="0"/>
              </a:rPr>
              <a:t>improved gram –</a:t>
            </a:r>
            <a:r>
              <a:rPr lang="en-IN" dirty="0" err="1">
                <a:solidFill>
                  <a:srgbClr val="00B0F0"/>
                </a:solidFill>
                <a:latin typeface="Comic Sans MS" panose="030F0702030302020204" pitchFamily="66" charset="0"/>
              </a:rPr>
              <a:t>ve</a:t>
            </a:r>
            <a:r>
              <a:rPr lang="en-IN" dirty="0">
                <a:solidFill>
                  <a:srgbClr val="00B0F0"/>
                </a:solidFill>
                <a:latin typeface="Comic Sans MS" panose="030F0702030302020204" pitchFamily="66" charset="0"/>
              </a:rPr>
              <a:t> and </a:t>
            </a:r>
            <a:r>
              <a:rPr lang="en-IN" dirty="0" err="1">
                <a:solidFill>
                  <a:srgbClr val="00B0F0"/>
                </a:solidFill>
                <a:latin typeface="Comic Sans MS" panose="030F0702030302020204" pitchFamily="66" charset="0"/>
              </a:rPr>
              <a:t>gram+ve</a:t>
            </a:r>
            <a:r>
              <a:rPr lang="en-IN" dirty="0">
                <a:solidFill>
                  <a:srgbClr val="00B0F0"/>
                </a:solidFill>
                <a:latin typeface="Comic Sans MS" panose="030F0702030302020204" pitchFamily="66" charset="0"/>
              </a:rPr>
              <a:t> activity </a:t>
            </a:r>
            <a:r>
              <a:rPr lang="en-IN" dirty="0" smtClean="0">
                <a:latin typeface="Comic Sans MS" panose="030F0702030302020204" pitchFamily="66" charset="0"/>
              </a:rPr>
              <a:t>increased </a:t>
            </a:r>
            <a:r>
              <a:rPr lang="en-IN" dirty="0">
                <a:latin typeface="Comic Sans MS" panose="030F0702030302020204" pitchFamily="66" charset="0"/>
              </a:rPr>
              <a:t>potency and increased entry into bacteria</a:t>
            </a:r>
            <a:r>
              <a:rPr lang="en-IN" dirty="0" smtClean="0">
                <a:latin typeface="Comic Sans MS" panose="030F0702030302020204" pitchFamily="66" charset="0"/>
              </a:rPr>
              <a:t>.</a:t>
            </a:r>
          </a:p>
          <a:p>
            <a:pPr marL="0" indent="0" algn="just">
              <a:buNone/>
            </a:pPr>
            <a:endParaRPr lang="en-IN" dirty="0" smtClean="0">
              <a:latin typeface="Comic Sans MS" panose="030F0702030302020204" pitchFamily="66" charset="0"/>
            </a:endParaRPr>
          </a:p>
          <a:p>
            <a:pPr algn="just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At position 1, addition of </a:t>
            </a:r>
            <a:r>
              <a:rPr lang="en-GB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cyclopropyl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dirty="0" smtClean="0">
                <a:latin typeface="Comic Sans MS" panose="030F0702030302020204" pitchFamily="66" charset="0"/>
              </a:rPr>
              <a:t>( </a:t>
            </a:r>
            <a:r>
              <a:rPr lang="en-GB" dirty="0" err="1" smtClean="0">
                <a:solidFill>
                  <a:srgbClr val="92D050"/>
                </a:solidFill>
                <a:latin typeface="Comic Sans MS" panose="030F0702030302020204" pitchFamily="66" charset="0"/>
              </a:rPr>
              <a:t>enerofloxacin</a:t>
            </a:r>
            <a:r>
              <a:rPr lang="en-GB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, ciprofloxacin</a:t>
            </a:r>
            <a:r>
              <a:rPr lang="en-GB" dirty="0" smtClean="0">
                <a:latin typeface="Comic Sans MS" panose="030F0702030302020204" pitchFamily="66" charset="0"/>
              </a:rPr>
              <a:t>)</a:t>
            </a:r>
            <a:r>
              <a:rPr lang="en-IN" dirty="0">
                <a:latin typeface="Comic Sans MS" panose="030F0702030302020204" pitchFamily="66" charset="0"/>
              </a:rPr>
              <a:t> </a:t>
            </a:r>
            <a:r>
              <a:rPr lang="en-IN" dirty="0" smtClean="0">
                <a:latin typeface="Comic Sans MS" panose="030F0702030302020204" pitchFamily="66" charset="0"/>
              </a:rPr>
              <a:t>, an ethyl and </a:t>
            </a:r>
            <a:r>
              <a:rPr lang="en-IN" dirty="0" err="1" smtClean="0">
                <a:latin typeface="Comic Sans MS" panose="030F0702030302020204" pitchFamily="66" charset="0"/>
              </a:rPr>
              <a:t>fluorophenyl</a:t>
            </a:r>
            <a:r>
              <a:rPr lang="en-IN" dirty="0" smtClean="0">
                <a:latin typeface="Comic Sans MS" panose="030F0702030302020204" pitchFamily="66" charset="0"/>
              </a:rPr>
              <a:t> improve the </a:t>
            </a:r>
            <a:r>
              <a:rPr lang="en-IN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spectrum of activity against gram + </a:t>
            </a:r>
            <a:r>
              <a:rPr lang="en-IN" dirty="0" err="1" smtClean="0">
                <a:solidFill>
                  <a:srgbClr val="00B0F0"/>
                </a:solidFill>
                <a:latin typeface="Comic Sans MS" panose="030F0702030302020204" pitchFamily="66" charset="0"/>
              </a:rPr>
              <a:t>ve</a:t>
            </a:r>
            <a:r>
              <a:rPr lang="en-IN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 bacteria</a:t>
            </a:r>
            <a:r>
              <a:rPr lang="en-IN" dirty="0">
                <a:solidFill>
                  <a:srgbClr val="00B0F0"/>
                </a:solidFill>
                <a:latin typeface="Comic Sans MS" panose="030F0702030302020204" pitchFamily="66" charset="0"/>
              </a:rPr>
              <a:t> gram –</a:t>
            </a:r>
            <a:r>
              <a:rPr lang="en-IN" dirty="0" err="1">
                <a:solidFill>
                  <a:srgbClr val="00B0F0"/>
                </a:solidFill>
                <a:latin typeface="Comic Sans MS" panose="030F0702030302020204" pitchFamily="66" charset="0"/>
              </a:rPr>
              <a:t>ve</a:t>
            </a:r>
            <a:r>
              <a:rPr lang="en-IN" dirty="0">
                <a:solidFill>
                  <a:srgbClr val="00B0F0"/>
                </a:solidFill>
                <a:latin typeface="Comic Sans MS" panose="030F0702030302020204" pitchFamily="66" charset="0"/>
              </a:rPr>
              <a:t> </a:t>
            </a:r>
            <a:r>
              <a:rPr lang="en-IN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bacteria</a:t>
            </a:r>
            <a:r>
              <a:rPr lang="en-US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.</a:t>
            </a:r>
            <a:endParaRPr lang="en-IN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9122" y="2026938"/>
            <a:ext cx="3068509" cy="2079070"/>
          </a:xfrm>
        </p:spPr>
      </p:pic>
      <p:sp>
        <p:nvSpPr>
          <p:cNvPr id="4" name="Right Brace 3"/>
          <p:cNvSpPr/>
          <p:nvPr/>
        </p:nvSpPr>
        <p:spPr>
          <a:xfrm>
            <a:off x="4642338" y="1825625"/>
            <a:ext cx="70339" cy="62896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Rectangle 5"/>
          <p:cNvSpPr/>
          <p:nvPr/>
        </p:nvSpPr>
        <p:spPr>
          <a:xfrm>
            <a:off x="8080023" y="5350745"/>
            <a:ext cx="36225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Fig: </a:t>
            </a:r>
            <a:r>
              <a:rPr lang="en-IN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Fluoroquinolones</a:t>
            </a:r>
            <a:endParaRPr lang="en-GB" dirty="0" smtClean="0">
              <a:solidFill>
                <a:srgbClr val="FFC000"/>
              </a:solidFill>
              <a:latin typeface="Comic Sans MS" panose="030F0702030302020204" pitchFamily="66" charset="0"/>
            </a:endParaRPr>
          </a:p>
          <a:p>
            <a:r>
              <a:rPr lang="en-GB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Source  </a:t>
            </a:r>
            <a:r>
              <a:rPr lang="en-GB" dirty="0">
                <a:solidFill>
                  <a:srgbClr val="92D050"/>
                </a:solidFill>
                <a:latin typeface="Comic Sans MS" panose="030F0702030302020204" pitchFamily="66" charset="0"/>
              </a:rPr>
              <a:t>: Google image </a:t>
            </a:r>
            <a:endParaRPr lang="en-IN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2754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1257300"/>
            <a:ext cx="4686300" cy="4919663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IN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Addition </a:t>
            </a:r>
            <a:r>
              <a:rPr lang="en-IN" dirty="0">
                <a:solidFill>
                  <a:srgbClr val="FF0000"/>
                </a:solidFill>
                <a:latin typeface="Comic Sans MS" panose="030F0702030302020204" pitchFamily="66" charset="0"/>
              </a:rPr>
              <a:t>of </a:t>
            </a:r>
            <a:r>
              <a:rPr lang="en-IN" dirty="0" err="1">
                <a:solidFill>
                  <a:srgbClr val="FF0000"/>
                </a:solidFill>
                <a:latin typeface="Comic Sans MS" panose="030F0702030302020204" pitchFamily="66" charset="0"/>
              </a:rPr>
              <a:t>piperazine</a:t>
            </a:r>
            <a:r>
              <a:rPr lang="en-IN" dirty="0">
                <a:solidFill>
                  <a:srgbClr val="FF0000"/>
                </a:solidFill>
                <a:latin typeface="Comic Sans MS" panose="030F0702030302020204" pitchFamily="66" charset="0"/>
              </a:rPr>
              <a:t> at position 7</a:t>
            </a:r>
            <a:r>
              <a:rPr lang="en-IN" dirty="0">
                <a:latin typeface="Comic Sans MS" panose="030F0702030302020204" pitchFamily="66" charset="0"/>
              </a:rPr>
              <a:t>, </a:t>
            </a:r>
            <a:r>
              <a:rPr lang="en-IN" dirty="0" smtClean="0">
                <a:latin typeface="Comic Sans MS" panose="030F0702030302020204" pitchFamily="66" charset="0"/>
              </a:rPr>
              <a:t>(</a:t>
            </a:r>
            <a:r>
              <a:rPr lang="en-IN" dirty="0" err="1" smtClean="0">
                <a:solidFill>
                  <a:srgbClr val="92D050"/>
                </a:solidFill>
                <a:latin typeface="Comic Sans MS" panose="030F0702030302020204" pitchFamily="66" charset="0"/>
              </a:rPr>
              <a:t>ciprofloxacine</a:t>
            </a:r>
            <a:r>
              <a:rPr lang="en-IN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 </a:t>
            </a:r>
            <a:r>
              <a:rPr lang="en-IN" dirty="0">
                <a:solidFill>
                  <a:srgbClr val="92D050"/>
                </a:solidFill>
                <a:latin typeface="Comic Sans MS" panose="030F0702030302020204" pitchFamily="66" charset="0"/>
              </a:rPr>
              <a:t>and </a:t>
            </a:r>
            <a:r>
              <a:rPr lang="en-IN" dirty="0" err="1" smtClean="0">
                <a:solidFill>
                  <a:srgbClr val="92D050"/>
                </a:solidFill>
                <a:latin typeface="Comic Sans MS" panose="030F0702030302020204" pitchFamily="66" charset="0"/>
              </a:rPr>
              <a:t>enrofloxacine</a:t>
            </a:r>
            <a:r>
              <a:rPr lang="en-IN" dirty="0" smtClean="0">
                <a:latin typeface="Comic Sans MS" panose="030F0702030302020204" pitchFamily="66" charset="0"/>
              </a:rPr>
              <a:t>) </a:t>
            </a:r>
            <a:r>
              <a:rPr lang="en-IN" dirty="0">
                <a:latin typeface="Comic Sans MS" panose="030F0702030302020204" pitchFamily="66" charset="0"/>
              </a:rPr>
              <a:t>improves spectrum of activity to include </a:t>
            </a:r>
            <a:r>
              <a:rPr lang="en-IN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pseudomonas </a:t>
            </a:r>
            <a:r>
              <a:rPr lang="en-IN" dirty="0">
                <a:solidFill>
                  <a:srgbClr val="00B0F0"/>
                </a:solidFill>
                <a:latin typeface="Comic Sans MS" panose="030F0702030302020204" pitchFamily="66" charset="0"/>
              </a:rPr>
              <a:t>group</a:t>
            </a:r>
            <a:r>
              <a:rPr lang="en-IN" dirty="0">
                <a:latin typeface="Comic Sans MS" panose="030F0702030302020204" pitchFamily="66" charset="0"/>
              </a:rPr>
              <a:t>, among other gram –</a:t>
            </a:r>
            <a:r>
              <a:rPr lang="en-IN" dirty="0" err="1">
                <a:latin typeface="Comic Sans MS" panose="030F0702030302020204" pitchFamily="66" charset="0"/>
              </a:rPr>
              <a:t>ve</a:t>
            </a:r>
            <a:r>
              <a:rPr lang="en-IN" dirty="0">
                <a:latin typeface="Comic Sans MS" panose="030F0702030302020204" pitchFamily="66" charset="0"/>
              </a:rPr>
              <a:t> bacteria</a:t>
            </a:r>
            <a:r>
              <a:rPr lang="en-IN" dirty="0" smtClean="0">
                <a:latin typeface="Comic Sans MS" panose="030F0702030302020204" pitchFamily="66" charset="0"/>
              </a:rPr>
              <a:t>.</a:t>
            </a:r>
          </a:p>
          <a:p>
            <a:pPr marL="0" indent="0" algn="just">
              <a:buNone/>
            </a:pPr>
            <a:endParaRPr lang="en-IN" dirty="0">
              <a:latin typeface="Comic Sans MS" panose="030F0702030302020204" pitchFamily="66" charset="0"/>
            </a:endParaRPr>
          </a:p>
          <a:p>
            <a:pPr algn="just"/>
            <a:r>
              <a:rPr lang="en-IN" dirty="0">
                <a:latin typeface="Comic Sans MS" panose="030F0702030302020204" pitchFamily="66" charset="0"/>
              </a:rPr>
              <a:t>Newer generation of quinolones have a bicyclic substitution at position 7, </a:t>
            </a:r>
            <a:r>
              <a:rPr lang="en-IN" dirty="0" err="1">
                <a:latin typeface="Comic Sans MS" panose="030F0702030302020204" pitchFamily="66" charset="0"/>
              </a:rPr>
              <a:t>insteade</a:t>
            </a:r>
            <a:r>
              <a:rPr lang="en-IN" dirty="0">
                <a:latin typeface="Comic Sans MS" panose="030F0702030302020204" pitchFamily="66" charset="0"/>
              </a:rPr>
              <a:t> of </a:t>
            </a:r>
            <a:r>
              <a:rPr lang="en-IN" dirty="0" err="1">
                <a:latin typeface="Comic Sans MS" panose="030F0702030302020204" pitchFamily="66" charset="0"/>
              </a:rPr>
              <a:t>piperazine</a:t>
            </a:r>
            <a:r>
              <a:rPr lang="en-IN" dirty="0">
                <a:latin typeface="Comic Sans MS" panose="030F0702030302020204" pitchFamily="66" charset="0"/>
              </a:rPr>
              <a:t>. This increases the activity to include </a:t>
            </a:r>
            <a:r>
              <a:rPr lang="en-IN" dirty="0">
                <a:solidFill>
                  <a:srgbClr val="00B0F0"/>
                </a:solidFill>
                <a:latin typeface="Comic Sans MS" panose="030F0702030302020204" pitchFamily="66" charset="0"/>
              </a:rPr>
              <a:t>wider range of bacteria</a:t>
            </a:r>
            <a:r>
              <a:rPr lang="en-IN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.</a:t>
            </a:r>
          </a:p>
          <a:p>
            <a:pPr marL="0" indent="0" algn="just">
              <a:buNone/>
            </a:pPr>
            <a:endParaRPr lang="en-IN" dirty="0">
              <a:solidFill>
                <a:srgbClr val="00B0F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en-IN" dirty="0">
                <a:solidFill>
                  <a:srgbClr val="FF0000"/>
                </a:solidFill>
                <a:latin typeface="Comic Sans MS" panose="030F0702030302020204" pitchFamily="66" charset="0"/>
              </a:rPr>
              <a:t>A substitution at 8 position </a:t>
            </a:r>
            <a:r>
              <a:rPr lang="en-IN" dirty="0">
                <a:latin typeface="Comic Sans MS" panose="030F0702030302020204" pitchFamily="66" charset="0"/>
              </a:rPr>
              <a:t>on the ring enhances the </a:t>
            </a:r>
            <a:r>
              <a:rPr lang="en-IN" dirty="0">
                <a:solidFill>
                  <a:srgbClr val="00B0F0"/>
                </a:solidFill>
                <a:latin typeface="Comic Sans MS" panose="030F0702030302020204" pitchFamily="66" charset="0"/>
              </a:rPr>
              <a:t>bactericidal effect </a:t>
            </a:r>
            <a:r>
              <a:rPr lang="en-IN" dirty="0">
                <a:latin typeface="Comic Sans MS" panose="030F0702030302020204" pitchFamily="66" charset="0"/>
              </a:rPr>
              <a:t>and improves the spectrum of activity  to include </a:t>
            </a:r>
            <a:r>
              <a:rPr lang="en-IN" dirty="0">
                <a:solidFill>
                  <a:srgbClr val="00B0F0"/>
                </a:solidFill>
                <a:latin typeface="Comic Sans MS" panose="030F0702030302020204" pitchFamily="66" charset="0"/>
              </a:rPr>
              <a:t>more gram positive bacteria  and anaerobes </a:t>
            </a:r>
            <a:r>
              <a:rPr lang="en-IN" dirty="0">
                <a:solidFill>
                  <a:srgbClr val="92D050"/>
                </a:solidFill>
                <a:latin typeface="Comic Sans MS" panose="030F0702030302020204" pitchFamily="66" charset="0"/>
              </a:rPr>
              <a:t>(</a:t>
            </a:r>
            <a:r>
              <a:rPr lang="en-IN" dirty="0" err="1">
                <a:solidFill>
                  <a:srgbClr val="92D050"/>
                </a:solidFill>
                <a:latin typeface="Comic Sans MS" panose="030F0702030302020204" pitchFamily="66" charset="0"/>
              </a:rPr>
              <a:t>Moxifloxacin</a:t>
            </a:r>
            <a:r>
              <a:rPr lang="en-IN" dirty="0">
                <a:solidFill>
                  <a:srgbClr val="92D050"/>
                </a:solidFill>
                <a:latin typeface="Comic Sans MS" panose="030F0702030302020204" pitchFamily="66" charset="0"/>
              </a:rPr>
              <a:t>, </a:t>
            </a:r>
            <a:r>
              <a:rPr lang="en-IN" dirty="0" err="1">
                <a:solidFill>
                  <a:srgbClr val="92D050"/>
                </a:solidFill>
                <a:latin typeface="Comic Sans MS" panose="030F0702030302020204" pitchFamily="66" charset="0"/>
              </a:rPr>
              <a:t>pradofloxacin</a:t>
            </a:r>
            <a:r>
              <a:rPr lang="en-IN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)</a:t>
            </a:r>
            <a:r>
              <a:rPr lang="en-US" dirty="0" smtClean="0">
                <a:latin typeface="Comic Sans MS" panose="030F0702030302020204" pitchFamily="66" charset="0"/>
              </a:rPr>
              <a:t>.</a:t>
            </a:r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6" name="Picture 2" descr="The structure-activity relationships (SAR) of quinolones. The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09492" y="1257300"/>
            <a:ext cx="6069227" cy="4919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7737122" y="6317898"/>
            <a:ext cx="36225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92D050"/>
                </a:solidFill>
                <a:latin typeface="Comic Sans MS" panose="030F0702030302020204" pitchFamily="66" charset="0"/>
              </a:rPr>
              <a:t>Source  : Google image </a:t>
            </a:r>
            <a:endParaRPr lang="en-IN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2340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Classification</a:t>
            </a:r>
            <a:r>
              <a:rPr lang="en-GB" dirty="0" smtClean="0"/>
              <a:t>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>
                <a:solidFill>
                  <a:srgbClr val="00B0F0"/>
                </a:solidFill>
                <a:latin typeface="Comic Sans MS" panose="030F0702030302020204" pitchFamily="66" charset="0"/>
              </a:rPr>
              <a:t>First </a:t>
            </a:r>
            <a:r>
              <a:rPr lang="en-IN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generation </a:t>
            </a:r>
            <a:r>
              <a:rPr lang="en-IN" dirty="0" smtClean="0">
                <a:latin typeface="Comic Sans MS" panose="030F0702030302020204" pitchFamily="66" charset="0"/>
              </a:rPr>
              <a:t>: </a:t>
            </a:r>
            <a:r>
              <a:rPr lang="en-IN" dirty="0" err="1">
                <a:latin typeface="Comic Sans MS" panose="030F0702030302020204" pitchFamily="66" charset="0"/>
              </a:rPr>
              <a:t>Nalidixic</a:t>
            </a:r>
            <a:r>
              <a:rPr lang="en-IN" dirty="0">
                <a:latin typeface="Comic Sans MS" panose="030F0702030302020204" pitchFamily="66" charset="0"/>
              </a:rPr>
              <a:t> </a:t>
            </a:r>
            <a:r>
              <a:rPr lang="en-IN" dirty="0" smtClean="0">
                <a:latin typeface="Comic Sans MS" panose="030F0702030302020204" pitchFamily="66" charset="0"/>
              </a:rPr>
              <a:t>acid, </a:t>
            </a:r>
            <a:r>
              <a:rPr lang="en-IN" dirty="0" err="1" smtClean="0">
                <a:latin typeface="Comic Sans MS" panose="030F0702030302020204" pitchFamily="66" charset="0"/>
              </a:rPr>
              <a:t>oxolinic</a:t>
            </a:r>
            <a:r>
              <a:rPr lang="en-IN" dirty="0" smtClean="0">
                <a:latin typeface="Comic Sans MS" panose="030F0702030302020204" pitchFamily="66" charset="0"/>
              </a:rPr>
              <a:t> acid, </a:t>
            </a:r>
            <a:r>
              <a:rPr lang="en-IN" dirty="0" err="1" smtClean="0">
                <a:latin typeface="Comic Sans MS" panose="030F0702030302020204" pitchFamily="66" charset="0"/>
              </a:rPr>
              <a:t>cinoxacin</a:t>
            </a:r>
            <a:r>
              <a:rPr lang="en-IN" dirty="0">
                <a:latin typeface="Comic Sans MS" panose="030F0702030302020204" pitchFamily="66" charset="0"/>
              </a:rPr>
              <a:t>, </a:t>
            </a:r>
            <a:r>
              <a:rPr lang="en-IN" dirty="0" smtClean="0">
                <a:latin typeface="Comic Sans MS" panose="030F0702030302020204" pitchFamily="66" charset="0"/>
              </a:rPr>
              <a:t>				   </a:t>
            </a:r>
            <a:r>
              <a:rPr lang="en-IN" dirty="0" err="1" smtClean="0">
                <a:latin typeface="Comic Sans MS" panose="030F0702030302020204" pitchFamily="66" charset="0"/>
              </a:rPr>
              <a:t>resoxacin</a:t>
            </a:r>
            <a:r>
              <a:rPr lang="en-IN" dirty="0" smtClean="0">
                <a:latin typeface="Comic Sans MS" panose="030F0702030302020204" pitchFamily="66" charset="0"/>
              </a:rPr>
              <a:t>, </a:t>
            </a:r>
            <a:r>
              <a:rPr lang="en-IN" dirty="0" err="1" smtClean="0">
                <a:latin typeface="Comic Sans MS" panose="030F0702030302020204" pitchFamily="66" charset="0"/>
              </a:rPr>
              <a:t>Piromidic</a:t>
            </a:r>
            <a:r>
              <a:rPr lang="en-IN" dirty="0" smtClean="0">
                <a:latin typeface="Comic Sans MS" panose="030F0702030302020204" pitchFamily="66" charset="0"/>
              </a:rPr>
              <a:t> acid and Flumequine.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IN" b="1" dirty="0">
                <a:solidFill>
                  <a:srgbClr val="00B0F0"/>
                </a:solidFill>
                <a:latin typeface="Comic Sans MS" panose="030F0702030302020204" pitchFamily="66" charset="0"/>
              </a:rPr>
              <a:t>Second </a:t>
            </a:r>
            <a:r>
              <a:rPr lang="en-IN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generation: </a:t>
            </a:r>
            <a:r>
              <a:rPr lang="en-IN" dirty="0">
                <a:latin typeface="Comic Sans MS" panose="030F0702030302020204" pitchFamily="66" charset="0"/>
              </a:rPr>
              <a:t>Ciprofloxacin</a:t>
            </a:r>
            <a:r>
              <a:rPr lang="en-IN" dirty="0" smtClean="0">
                <a:latin typeface="Comic Sans MS" panose="030F0702030302020204" pitchFamily="66" charset="0"/>
              </a:rPr>
              <a:t>,</a:t>
            </a:r>
            <a:r>
              <a:rPr lang="en-IN" dirty="0">
                <a:latin typeface="Comic Sans MS" panose="030F0702030302020204" pitchFamily="66" charset="0"/>
              </a:rPr>
              <a:t> ofloxacin,</a:t>
            </a:r>
            <a:r>
              <a:rPr lang="en-IN" dirty="0" smtClean="0">
                <a:latin typeface="Comic Sans MS" panose="030F0702030302020204" pitchFamily="66" charset="0"/>
              </a:rPr>
              <a:t> </a:t>
            </a:r>
            <a:r>
              <a:rPr lang="en-IN" dirty="0" err="1" smtClean="0">
                <a:latin typeface="Comic Sans MS" panose="030F0702030302020204" pitchFamily="66" charset="0"/>
              </a:rPr>
              <a:t>enrofloxacin</a:t>
            </a:r>
            <a:r>
              <a:rPr lang="en-IN" dirty="0" smtClean="0">
                <a:latin typeface="Comic Sans MS" panose="030F0702030302020204" pitchFamily="66" charset="0"/>
              </a:rPr>
              <a:t>, </a:t>
            </a:r>
            <a:r>
              <a:rPr lang="en-IN" dirty="0" err="1" smtClean="0">
                <a:latin typeface="Comic Sans MS" panose="030F0702030302020204" pitchFamily="66" charset="0"/>
              </a:rPr>
              <a:t>norfloxacin</a:t>
            </a:r>
            <a:r>
              <a:rPr lang="en-IN" dirty="0">
                <a:latin typeface="Comic Sans MS" panose="030F0702030302020204" pitchFamily="66" charset="0"/>
              </a:rPr>
              <a:t>, </a:t>
            </a:r>
            <a:r>
              <a:rPr lang="en-IN" dirty="0" err="1" smtClean="0">
                <a:latin typeface="Comic Sans MS" panose="030F0702030302020204" pitchFamily="66" charset="0"/>
              </a:rPr>
              <a:t>difloxacin</a:t>
            </a:r>
            <a:r>
              <a:rPr lang="en-IN" dirty="0">
                <a:latin typeface="Comic Sans MS" panose="030F0702030302020204" pitchFamily="66" charset="0"/>
              </a:rPr>
              <a:t>, </a:t>
            </a:r>
            <a:r>
              <a:rPr lang="en-IN" dirty="0" smtClean="0">
                <a:latin typeface="Comic Sans MS" panose="030F0702030302020204" pitchFamily="66" charset="0"/>
              </a:rPr>
              <a:t>danofloxacin</a:t>
            </a:r>
            <a:r>
              <a:rPr lang="en-IN" dirty="0">
                <a:latin typeface="Comic Sans MS" panose="030F0702030302020204" pitchFamily="66" charset="0"/>
              </a:rPr>
              <a:t>, </a:t>
            </a:r>
            <a:r>
              <a:rPr lang="en-IN" dirty="0" smtClean="0">
                <a:latin typeface="Comic Sans MS" panose="030F0702030302020204" pitchFamily="66" charset="0"/>
              </a:rPr>
              <a:t>and </a:t>
            </a:r>
            <a:r>
              <a:rPr lang="en-IN" dirty="0">
                <a:latin typeface="Comic Sans MS" panose="030F0702030302020204" pitchFamily="66" charset="0"/>
              </a:rPr>
              <a:t>flumequine </a:t>
            </a:r>
            <a:endParaRPr lang="en-IN" dirty="0" smtClean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IN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Third  </a:t>
            </a:r>
            <a:r>
              <a:rPr lang="en-IN" b="1" dirty="0">
                <a:solidFill>
                  <a:srgbClr val="00B0F0"/>
                </a:solidFill>
                <a:latin typeface="Comic Sans MS" panose="030F0702030302020204" pitchFamily="66" charset="0"/>
              </a:rPr>
              <a:t>generation: </a:t>
            </a:r>
            <a:r>
              <a:rPr lang="en-IN" dirty="0" smtClean="0">
                <a:latin typeface="Comic Sans MS" panose="030F0702030302020204" pitchFamily="66" charset="0"/>
              </a:rPr>
              <a:t>Pefloxacin, marbofloxacin, </a:t>
            </a:r>
            <a:r>
              <a:rPr lang="en-IN" dirty="0" err="1" smtClean="0">
                <a:latin typeface="Comic Sans MS" panose="030F0702030302020204" pitchFamily="66" charset="0"/>
              </a:rPr>
              <a:t>Sarafloxacin</a:t>
            </a:r>
            <a:endParaRPr lang="en-IN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178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First generation</a:t>
            </a:r>
            <a:endParaRPr lang="en-IN" sz="3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IN" dirty="0" smtClean="0">
                <a:latin typeface="Comic Sans MS" panose="030F0702030302020204" pitchFamily="66" charset="0"/>
              </a:rPr>
              <a:t>Original quinolones.</a:t>
            </a:r>
          </a:p>
          <a:p>
            <a:pPr lvl="0"/>
            <a:r>
              <a:rPr lang="en-IN" dirty="0" smtClean="0">
                <a:latin typeface="Comic Sans MS" panose="030F0702030302020204" pitchFamily="66" charset="0"/>
              </a:rPr>
              <a:t> </a:t>
            </a:r>
            <a:r>
              <a:rPr lang="en-IN" dirty="0" err="1">
                <a:latin typeface="Comic Sans MS" panose="030F0702030302020204" pitchFamily="66" charset="0"/>
              </a:rPr>
              <a:t>Nalidixic</a:t>
            </a:r>
            <a:r>
              <a:rPr lang="en-IN" dirty="0">
                <a:latin typeface="Comic Sans MS" panose="030F0702030302020204" pitchFamily="66" charset="0"/>
              </a:rPr>
              <a:t> </a:t>
            </a:r>
            <a:r>
              <a:rPr lang="en-IN" dirty="0" smtClean="0">
                <a:latin typeface="Comic Sans MS" panose="030F0702030302020204" pitchFamily="66" charset="0"/>
              </a:rPr>
              <a:t>acid, </a:t>
            </a:r>
            <a:r>
              <a:rPr lang="en-IN" dirty="0" err="1" smtClean="0">
                <a:latin typeface="Comic Sans MS" panose="030F0702030302020204" pitchFamily="66" charset="0"/>
              </a:rPr>
              <a:t>oxolinic</a:t>
            </a:r>
            <a:r>
              <a:rPr lang="en-IN" dirty="0" smtClean="0">
                <a:latin typeface="Comic Sans MS" panose="030F0702030302020204" pitchFamily="66" charset="0"/>
              </a:rPr>
              <a:t> acid, </a:t>
            </a:r>
            <a:r>
              <a:rPr lang="en-IN" dirty="0" err="1" smtClean="0">
                <a:latin typeface="Comic Sans MS" panose="030F0702030302020204" pitchFamily="66" charset="0"/>
              </a:rPr>
              <a:t>cinoxacin</a:t>
            </a:r>
            <a:r>
              <a:rPr lang="en-IN" dirty="0">
                <a:latin typeface="Comic Sans MS" panose="030F0702030302020204" pitchFamily="66" charset="0"/>
              </a:rPr>
              <a:t>, and </a:t>
            </a:r>
            <a:r>
              <a:rPr lang="en-IN" dirty="0" err="1" smtClean="0">
                <a:latin typeface="Comic Sans MS" panose="030F0702030302020204" pitchFamily="66" charset="0"/>
              </a:rPr>
              <a:t>resoxacin</a:t>
            </a:r>
            <a:r>
              <a:rPr lang="en-IN" dirty="0">
                <a:latin typeface="Comic Sans MS" panose="030F0702030302020204" pitchFamily="66" charset="0"/>
              </a:rPr>
              <a:t>.</a:t>
            </a:r>
            <a:r>
              <a:rPr lang="en-IN" dirty="0" smtClean="0">
                <a:latin typeface="Comic Sans MS" panose="030F0702030302020204" pitchFamily="66" charset="0"/>
              </a:rPr>
              <a:t> </a:t>
            </a:r>
          </a:p>
          <a:p>
            <a:pPr lvl="0"/>
            <a:r>
              <a:rPr lang="en-IN" dirty="0" smtClean="0">
                <a:latin typeface="Comic Sans MS" panose="030F0702030302020204" pitchFamily="66" charset="0"/>
              </a:rPr>
              <a:t>These </a:t>
            </a:r>
            <a:r>
              <a:rPr lang="en-IN" dirty="0">
                <a:latin typeface="Comic Sans MS" panose="030F0702030302020204" pitchFamily="66" charset="0"/>
              </a:rPr>
              <a:t>are </a:t>
            </a:r>
            <a:r>
              <a:rPr lang="en-IN" dirty="0" smtClean="0">
                <a:latin typeface="Comic Sans MS" panose="030F0702030302020204" pitchFamily="66" charset="0"/>
              </a:rPr>
              <a:t>primarily </a:t>
            </a:r>
            <a:r>
              <a:rPr lang="en-IN" dirty="0">
                <a:latin typeface="Comic Sans MS" panose="030F0702030302020204" pitchFamily="66" charset="0"/>
              </a:rPr>
              <a:t>active against Gram negative bacteria specially coliforms but </a:t>
            </a:r>
            <a:r>
              <a:rPr lang="en-IN" dirty="0">
                <a:solidFill>
                  <a:srgbClr val="00B0F0"/>
                </a:solidFill>
                <a:latin typeface="Comic Sans MS" panose="030F0702030302020204" pitchFamily="66" charset="0"/>
              </a:rPr>
              <a:t>not against </a:t>
            </a:r>
            <a:r>
              <a:rPr lang="en-IN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Pseudomonas.</a:t>
            </a:r>
          </a:p>
          <a:p>
            <a:pPr lvl="0"/>
            <a:r>
              <a:rPr lang="en-IN" dirty="0" smtClean="0">
                <a:latin typeface="Comic Sans MS" panose="030F0702030302020204" pitchFamily="66" charset="0"/>
              </a:rPr>
              <a:t>Their </a:t>
            </a:r>
            <a:r>
              <a:rPr lang="en-IN" dirty="0">
                <a:solidFill>
                  <a:srgbClr val="00B0F0"/>
                </a:solidFill>
                <a:latin typeface="Comic Sans MS" panose="030F0702030302020204" pitchFamily="66" charset="0"/>
              </a:rPr>
              <a:t>use is restricted </a:t>
            </a:r>
            <a:r>
              <a:rPr lang="en-IN" dirty="0">
                <a:latin typeface="Comic Sans MS" panose="030F0702030302020204" pitchFamily="66" charset="0"/>
              </a:rPr>
              <a:t>only for the treatment of urinary and GI tract infections because of their </a:t>
            </a:r>
            <a:r>
              <a:rPr lang="en-IN" dirty="0" smtClean="0">
                <a:latin typeface="Comic Sans MS" panose="030F0702030302020204" pitchFamily="66" charset="0"/>
              </a:rPr>
              <a:t>--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IN" dirty="0" smtClean="0">
                <a:latin typeface="Comic Sans MS" panose="030F0702030302020204" pitchFamily="66" charset="0"/>
              </a:rPr>
              <a:t>CNS </a:t>
            </a:r>
            <a:r>
              <a:rPr lang="en-IN" dirty="0">
                <a:latin typeface="Comic Sans MS" panose="030F0702030302020204" pitchFamily="66" charset="0"/>
              </a:rPr>
              <a:t>toxicity</a:t>
            </a:r>
            <a:r>
              <a:rPr lang="en-IN" dirty="0" smtClean="0">
                <a:latin typeface="Comic Sans MS" panose="030F0702030302020204" pitchFamily="66" charset="0"/>
              </a:rPr>
              <a:t>,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IN" dirty="0" smtClean="0">
                <a:latin typeface="Comic Sans MS" panose="030F0702030302020204" pitchFamily="66" charset="0"/>
              </a:rPr>
              <a:t>low potency,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IN" dirty="0" smtClean="0">
                <a:latin typeface="Comic Sans MS" panose="030F0702030302020204" pitchFamily="66" charset="0"/>
              </a:rPr>
              <a:t>moderate </a:t>
            </a:r>
            <a:r>
              <a:rPr lang="en-IN" dirty="0">
                <a:latin typeface="Comic Sans MS" panose="030F0702030302020204" pitchFamily="66" charset="0"/>
              </a:rPr>
              <a:t>blood and tissue </a:t>
            </a:r>
            <a:r>
              <a:rPr lang="en-IN" dirty="0" smtClean="0">
                <a:latin typeface="Comic Sans MS" panose="030F0702030302020204" pitchFamily="66" charset="0"/>
              </a:rPr>
              <a:t>levels,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IN" dirty="0" smtClean="0">
                <a:latin typeface="Comic Sans MS" panose="030F0702030302020204" pitchFamily="66" charset="0"/>
              </a:rPr>
              <a:t>limited </a:t>
            </a:r>
            <a:r>
              <a:rPr lang="en-IN" dirty="0">
                <a:latin typeface="Comic Sans MS" panose="030F0702030302020204" pitchFamily="66" charset="0"/>
              </a:rPr>
              <a:t>spectrum and </a:t>
            </a:r>
            <a:endParaRPr lang="en-IN" dirty="0" smtClean="0">
              <a:latin typeface="Comic Sans MS" panose="030F0702030302020204" pitchFamily="66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IN" dirty="0" smtClean="0">
                <a:latin typeface="Comic Sans MS" panose="030F0702030302020204" pitchFamily="66" charset="0"/>
              </a:rPr>
              <a:t>high </a:t>
            </a:r>
            <a:r>
              <a:rPr lang="en-IN" dirty="0">
                <a:latin typeface="Comic Sans MS" panose="030F0702030302020204" pitchFamily="66" charset="0"/>
              </a:rPr>
              <a:t>incidence of bacterial resistance.</a:t>
            </a:r>
            <a:endParaRPr lang="en-US" dirty="0">
              <a:latin typeface="Comic Sans MS" panose="030F0702030302020204" pitchFamily="66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915601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Second generation</a:t>
            </a:r>
            <a:endParaRPr lang="en-IN" sz="3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IN" dirty="0" smtClean="0">
                <a:latin typeface="Comic Sans MS" panose="030F0702030302020204" pitchFamily="66" charset="0"/>
              </a:rPr>
              <a:t>Fluoroquinolones.</a:t>
            </a:r>
          </a:p>
          <a:p>
            <a:pPr lvl="0"/>
            <a:r>
              <a:rPr lang="en-IN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Ciprofloxacin</a:t>
            </a:r>
            <a:r>
              <a:rPr lang="en-IN" dirty="0">
                <a:solidFill>
                  <a:srgbClr val="0070C0"/>
                </a:solidFill>
                <a:latin typeface="Comic Sans MS" panose="030F0702030302020204" pitchFamily="66" charset="0"/>
              </a:rPr>
              <a:t>, </a:t>
            </a:r>
            <a:r>
              <a:rPr lang="en-IN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enrofloxacin</a:t>
            </a:r>
            <a:r>
              <a:rPr lang="en-IN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, </a:t>
            </a:r>
            <a:r>
              <a:rPr lang="en-IN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norfloxacin</a:t>
            </a:r>
            <a:r>
              <a:rPr lang="en-IN" dirty="0">
                <a:solidFill>
                  <a:srgbClr val="0070C0"/>
                </a:solidFill>
                <a:latin typeface="Comic Sans MS" panose="030F0702030302020204" pitchFamily="66" charset="0"/>
              </a:rPr>
              <a:t>, difloxacin, ofloxacin, danofloxacin, marbofloxacin and </a:t>
            </a:r>
            <a:r>
              <a:rPr lang="en-IN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flumequine</a:t>
            </a:r>
            <a:r>
              <a:rPr lang="en-IN" dirty="0" smtClean="0">
                <a:latin typeface="Comic Sans MS" panose="030F0702030302020204" pitchFamily="66" charset="0"/>
              </a:rPr>
              <a:t>.</a:t>
            </a:r>
          </a:p>
          <a:p>
            <a:pPr lvl="0"/>
            <a:r>
              <a:rPr lang="en-IN" dirty="0" smtClean="0">
                <a:latin typeface="Comic Sans MS" panose="030F0702030302020204" pitchFamily="66" charset="0"/>
              </a:rPr>
              <a:t>Additional </a:t>
            </a:r>
            <a:r>
              <a:rPr lang="en-IN" dirty="0">
                <a:latin typeface="Comic Sans MS" panose="030F0702030302020204" pitchFamily="66" charset="0"/>
              </a:rPr>
              <a:t>of one or fluorine atoms and other substitutions in the quinolone molecule yield fluoroquinolones </a:t>
            </a:r>
            <a:r>
              <a:rPr lang="en-IN" dirty="0" smtClean="0">
                <a:latin typeface="Comic Sans MS" panose="030F0702030302020204" pitchFamily="66" charset="0"/>
              </a:rPr>
              <a:t>with—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IN" dirty="0" smtClean="0">
                <a:latin typeface="Comic Sans MS" panose="030F0702030302020204" pitchFamily="66" charset="0"/>
              </a:rPr>
              <a:t>enhanced </a:t>
            </a:r>
            <a:r>
              <a:rPr lang="en-IN" dirty="0">
                <a:latin typeface="Comic Sans MS" panose="030F0702030302020204" pitchFamily="66" charset="0"/>
              </a:rPr>
              <a:t>antibacterial potency, </a:t>
            </a:r>
            <a:endParaRPr lang="en-IN" dirty="0" smtClean="0">
              <a:latin typeface="Comic Sans MS" panose="030F0702030302020204" pitchFamily="66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IN" dirty="0" smtClean="0">
                <a:latin typeface="Comic Sans MS" panose="030F0702030302020204" pitchFamily="66" charset="0"/>
              </a:rPr>
              <a:t>expended spectrum,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IN" dirty="0" smtClean="0">
                <a:latin typeface="Comic Sans MS" panose="030F0702030302020204" pitchFamily="66" charset="0"/>
              </a:rPr>
              <a:t>better </a:t>
            </a:r>
            <a:r>
              <a:rPr lang="en-IN" dirty="0">
                <a:latin typeface="Comic Sans MS" panose="030F0702030302020204" pitchFamily="66" charset="0"/>
              </a:rPr>
              <a:t>tissue </a:t>
            </a:r>
            <a:r>
              <a:rPr lang="en-IN" dirty="0" smtClean="0">
                <a:latin typeface="Comic Sans MS" panose="030F0702030302020204" pitchFamily="66" charset="0"/>
              </a:rPr>
              <a:t>penetrability,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IN" dirty="0" smtClean="0">
                <a:latin typeface="Comic Sans MS" panose="030F0702030302020204" pitchFamily="66" charset="0"/>
              </a:rPr>
              <a:t>reduced </a:t>
            </a:r>
            <a:r>
              <a:rPr lang="en-IN" dirty="0">
                <a:latin typeface="Comic Sans MS" panose="030F0702030302020204" pitchFamily="66" charset="0"/>
              </a:rPr>
              <a:t>toxicity and </a:t>
            </a:r>
            <a:endParaRPr lang="en-IN" dirty="0" smtClean="0">
              <a:latin typeface="Comic Sans MS" panose="030F0702030302020204" pitchFamily="66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IN" dirty="0" smtClean="0">
                <a:latin typeface="Comic Sans MS" panose="030F0702030302020204" pitchFamily="66" charset="0"/>
              </a:rPr>
              <a:t>retard </a:t>
            </a:r>
            <a:r>
              <a:rPr lang="en-IN" dirty="0">
                <a:latin typeface="Comic Sans MS" panose="030F0702030302020204" pitchFamily="66" charset="0"/>
              </a:rPr>
              <a:t>development of bacterial resistance.</a:t>
            </a:r>
            <a:endParaRPr lang="en-US" dirty="0">
              <a:latin typeface="Comic Sans MS" panose="030F0702030302020204" pitchFamily="66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955308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3600" dirty="0">
                <a:solidFill>
                  <a:srgbClr val="C00000"/>
                </a:solidFill>
                <a:latin typeface="Comic Sans MS" panose="030F0702030302020204" pitchFamily="66" charset="0"/>
              </a:rPr>
              <a:t>Spectrum of 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Fluoroquinoles are highly active against a broad range of </a:t>
            </a:r>
            <a:r>
              <a:rPr lang="en-US" dirty="0">
                <a:solidFill>
                  <a:srgbClr val="0070C0"/>
                </a:solidFill>
                <a:latin typeface="Comic Sans MS" panose="030F0702030302020204" pitchFamily="66" charset="0"/>
              </a:rPr>
              <a:t>an aerobic Gram negative and Gram positive bacteria</a:t>
            </a:r>
            <a:r>
              <a:rPr lang="en-US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endParaRPr lang="en-US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The most susceptible ones are the </a:t>
            </a:r>
            <a:r>
              <a:rPr lang="en-US" dirty="0">
                <a:solidFill>
                  <a:srgbClr val="0070C0"/>
                </a:solidFill>
                <a:latin typeface="Comic Sans MS" panose="030F0702030302020204" pitchFamily="66" charset="0"/>
              </a:rPr>
              <a:t>aerobic Gram negative bacilli </a:t>
            </a:r>
            <a:r>
              <a:rPr lang="en-US" dirty="0">
                <a:latin typeface="Comic Sans MS" panose="030F0702030302020204" pitchFamily="66" charset="0"/>
              </a:rPr>
              <a:t>(MIC &lt; 0.1 µ</a:t>
            </a:r>
            <a:r>
              <a:rPr lang="en-US" dirty="0" smtClean="0">
                <a:latin typeface="Comic Sans MS" panose="030F0702030302020204" pitchFamily="66" charset="0"/>
              </a:rPr>
              <a:t>g/ml</a:t>
            </a:r>
            <a:r>
              <a:rPr lang="en-US" dirty="0">
                <a:latin typeface="Comic Sans MS" panose="030F0702030302020204" pitchFamily="66" charset="0"/>
              </a:rPr>
              <a:t>), especially the </a:t>
            </a:r>
            <a:r>
              <a:rPr lang="en-US" dirty="0" err="1">
                <a:latin typeface="Comic Sans MS" panose="030F0702030302020204" pitchFamily="66" charset="0"/>
              </a:rPr>
              <a:t>Enterobacteriaceae</a:t>
            </a:r>
            <a:r>
              <a:rPr lang="en-US" dirty="0">
                <a:latin typeface="Comic Sans MS" panose="030F0702030302020204" pitchFamily="66" charset="0"/>
              </a:rPr>
              <a:t> and Neisseria. </a:t>
            </a:r>
            <a:endParaRPr lang="en-US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They are also effective against several </a:t>
            </a:r>
            <a:r>
              <a:rPr lang="en-US" dirty="0">
                <a:solidFill>
                  <a:srgbClr val="00B0F0"/>
                </a:solidFill>
                <a:latin typeface="Comic Sans MS" panose="030F0702030302020204" pitchFamily="66" charset="0"/>
              </a:rPr>
              <a:t>intracellular pathogens (</a:t>
            </a:r>
            <a:r>
              <a:rPr lang="en-US" i="1" dirty="0" err="1">
                <a:solidFill>
                  <a:srgbClr val="00B0F0"/>
                </a:solidFill>
                <a:latin typeface="Comic Sans MS" panose="030F0702030302020204" pitchFamily="66" charset="0"/>
              </a:rPr>
              <a:t>Brucella</a:t>
            </a:r>
            <a:r>
              <a:rPr lang="en-US" i="1" dirty="0">
                <a:solidFill>
                  <a:srgbClr val="00B0F0"/>
                </a:solidFill>
                <a:latin typeface="Comic Sans MS" panose="030F0702030302020204" pitchFamily="66" charset="0"/>
              </a:rPr>
              <a:t> </a:t>
            </a:r>
            <a:r>
              <a:rPr lang="en-US" i="1" dirty="0" err="1">
                <a:solidFill>
                  <a:srgbClr val="00B0F0"/>
                </a:solidFill>
                <a:latin typeface="Comic Sans MS" panose="030F0702030302020204" pitchFamily="66" charset="0"/>
              </a:rPr>
              <a:t>spp</a:t>
            </a:r>
            <a:r>
              <a:rPr lang="en-US" dirty="0">
                <a:solidFill>
                  <a:srgbClr val="00B0F0"/>
                </a:solidFill>
                <a:latin typeface="Comic Sans MS" panose="030F0702030302020204" pitchFamily="66" charset="0"/>
              </a:rPr>
              <a:t>) </a:t>
            </a:r>
            <a:r>
              <a:rPr lang="en-US" dirty="0">
                <a:latin typeface="Comic Sans MS" panose="030F0702030302020204" pitchFamily="66" charset="0"/>
              </a:rPr>
              <a:t>and have significant </a:t>
            </a:r>
            <a:r>
              <a:rPr lang="en-US" dirty="0">
                <a:solidFill>
                  <a:srgbClr val="00B0F0"/>
                </a:solidFill>
                <a:latin typeface="Comic Sans MS" panose="030F0702030302020204" pitchFamily="66" charset="0"/>
              </a:rPr>
              <a:t>activity against </a:t>
            </a:r>
            <a:r>
              <a:rPr lang="en-US" i="1" dirty="0">
                <a:solidFill>
                  <a:srgbClr val="00B0F0"/>
                </a:solidFill>
                <a:latin typeface="Comic Sans MS" panose="030F0702030302020204" pitchFamily="66" charset="0"/>
              </a:rPr>
              <a:t>Mycoplasma</a:t>
            </a:r>
            <a:r>
              <a:rPr lang="en-US" dirty="0">
                <a:solidFill>
                  <a:srgbClr val="00B0F0"/>
                </a:solidFill>
                <a:latin typeface="Comic Sans MS" panose="030F0702030302020204" pitchFamily="66" charset="0"/>
              </a:rPr>
              <a:t> and </a:t>
            </a:r>
            <a:r>
              <a:rPr lang="en-US" i="1" dirty="0">
                <a:solidFill>
                  <a:srgbClr val="00B0F0"/>
                </a:solidFill>
                <a:latin typeface="Comic Sans MS" panose="030F0702030302020204" pitchFamily="66" charset="0"/>
              </a:rPr>
              <a:t>Chlamydia</a:t>
            </a:r>
            <a:r>
              <a:rPr lang="en-US" dirty="0">
                <a:solidFill>
                  <a:srgbClr val="00B0F0"/>
                </a:solidFill>
                <a:latin typeface="Comic Sans MS" panose="030F0702030302020204" pitchFamily="66" charset="0"/>
              </a:rPr>
              <a:t> spp. </a:t>
            </a:r>
            <a:endParaRPr lang="en-US" dirty="0" smtClean="0">
              <a:solidFill>
                <a:srgbClr val="00B0F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dirty="0">
              <a:solidFill>
                <a:srgbClr val="00B0F0"/>
              </a:solidFill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Some are also active against </a:t>
            </a:r>
            <a:r>
              <a:rPr lang="en-US" i="1" dirty="0">
                <a:solidFill>
                  <a:srgbClr val="00B0F0"/>
                </a:solidFill>
                <a:latin typeface="Comic Sans MS" panose="030F0702030302020204" pitchFamily="66" charset="0"/>
              </a:rPr>
              <a:t>Mycobacteria</a:t>
            </a:r>
            <a:r>
              <a:rPr lang="en-US" dirty="0">
                <a:latin typeface="Comic Sans MS" panose="030F0702030302020204" pitchFamily="66" charset="0"/>
              </a:rPr>
              <a:t> (ciprofloxacin, </a:t>
            </a:r>
            <a:r>
              <a:rPr lang="en-US" dirty="0" err="1">
                <a:latin typeface="Comic Sans MS" panose="030F0702030302020204" pitchFamily="66" charset="0"/>
              </a:rPr>
              <a:t>ofloxacin</a:t>
            </a:r>
            <a:r>
              <a:rPr lang="en-US" dirty="0">
                <a:latin typeface="Comic Sans MS" panose="030F0702030302020204" pitchFamily="66" charset="0"/>
              </a:rPr>
              <a:t>). 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81955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</TotalTime>
  <Words>1219</Words>
  <Application>Microsoft Office PowerPoint</Application>
  <PresentationFormat>Widescreen</PresentationFormat>
  <Paragraphs>180</Paragraphs>
  <Slides>23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Calibri Light</vt:lpstr>
      <vt:lpstr>Comic Sans MS</vt:lpstr>
      <vt:lpstr>Courier New</vt:lpstr>
      <vt:lpstr>Times New Roman</vt:lpstr>
      <vt:lpstr>Office Theme</vt:lpstr>
      <vt:lpstr>Fluoroquinolones …………………………………………………………………………………………………………………………………………………………………………………………………………………………………………… Chemotherapy (VPT-411) (Lecture-17)</vt:lpstr>
      <vt:lpstr>Content of the chapter</vt:lpstr>
      <vt:lpstr>Introduction </vt:lpstr>
      <vt:lpstr>Structure Activity Relationship</vt:lpstr>
      <vt:lpstr>PowerPoint Presentation</vt:lpstr>
      <vt:lpstr>Classification </vt:lpstr>
      <vt:lpstr>First generation</vt:lpstr>
      <vt:lpstr>Second generation</vt:lpstr>
      <vt:lpstr>Spectrum of Activity</vt:lpstr>
      <vt:lpstr>Microbiological features</vt:lpstr>
      <vt:lpstr>Pharmacological features</vt:lpstr>
      <vt:lpstr>Mechanism of action</vt:lpstr>
      <vt:lpstr>PowerPoint Presentation</vt:lpstr>
      <vt:lpstr>PowerPoint Presentation</vt:lpstr>
      <vt:lpstr>General dispositional characteristics of Fluoroquinoles </vt:lpstr>
      <vt:lpstr>Pharmacokinetics</vt:lpstr>
      <vt:lpstr>PowerPoint Presentation</vt:lpstr>
      <vt:lpstr> Clinical uses </vt:lpstr>
      <vt:lpstr>PowerPoint Presentation</vt:lpstr>
      <vt:lpstr>Doses of fluoroquinolones </vt:lpstr>
      <vt:lpstr>Toxicity of quinolones</vt:lpstr>
      <vt:lpstr>Summary 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Anjana</dc:creator>
  <cp:lastModifiedBy>Dr. Nirbhay Kumar</cp:lastModifiedBy>
  <cp:revision>37</cp:revision>
  <dcterms:created xsi:type="dcterms:W3CDTF">2020-12-09T10:32:03Z</dcterms:created>
  <dcterms:modified xsi:type="dcterms:W3CDTF">2020-12-25T11:09:36Z</dcterms:modified>
</cp:coreProperties>
</file>