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93" r:id="rId2"/>
    <p:sldId id="289" r:id="rId3"/>
    <p:sldId id="267" r:id="rId4"/>
    <p:sldId id="290" r:id="rId5"/>
    <p:sldId id="268" r:id="rId6"/>
    <p:sldId id="284" r:id="rId7"/>
    <p:sldId id="269" r:id="rId8"/>
    <p:sldId id="270" r:id="rId9"/>
    <p:sldId id="271" r:id="rId10"/>
    <p:sldId id="291" r:id="rId11"/>
    <p:sldId id="272" r:id="rId12"/>
    <p:sldId id="273" r:id="rId13"/>
    <p:sldId id="274" r:id="rId14"/>
    <p:sldId id="292" r:id="rId15"/>
    <p:sldId id="275" r:id="rId16"/>
    <p:sldId id="276" r:id="rId17"/>
    <p:sldId id="285" r:id="rId18"/>
    <p:sldId id="286" r:id="rId19"/>
    <p:sldId id="277" r:id="rId20"/>
    <p:sldId id="287" r:id="rId21"/>
    <p:sldId id="278" r:id="rId22"/>
    <p:sldId id="283" r:id="rId23"/>
    <p:sldId id="279" r:id="rId24"/>
    <p:sldId id="280" r:id="rId25"/>
    <p:sldId id="281" r:id="rId26"/>
    <p:sldId id="282" r:id="rId27"/>
    <p:sldId id="295" r:id="rId28"/>
    <p:sldId id="29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02E0A-9B8F-40A0-998B-98A6B208341C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C9DA2-2201-4FBC-9F3D-685DDF4F6E9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8344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0047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008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312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494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019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194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466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115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7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401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095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743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190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641838"/>
            <a:ext cx="9143999" cy="202080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Miscellaneous 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Antibacterial Agents </a:t>
            </a:r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105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(VPT-411)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Lecture-18)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575" y="3984463"/>
            <a:ext cx="8343900" cy="1241822"/>
          </a:xfrm>
        </p:spPr>
        <p:txBody>
          <a:bodyPr>
            <a:noAutofit/>
          </a:bodyPr>
          <a:lstStyle/>
          <a:p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21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2100" dirty="0">
                <a:latin typeface="Comic Sans MS" panose="030F0702030302020204" pitchFamily="66" charset="0"/>
              </a:rPr>
              <a:t>Asstt. Professor</a:t>
            </a:r>
          </a:p>
          <a:p>
            <a:r>
              <a:rPr lang="en-IN" sz="2100" dirty="0" err="1">
                <a:latin typeface="Comic Sans MS" panose="030F0702030302020204" pitchFamily="66" charset="0"/>
              </a:rPr>
              <a:t>Deptt</a:t>
            </a:r>
            <a:r>
              <a:rPr lang="en-IN" sz="2100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100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1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2249" y="3660020"/>
            <a:ext cx="1091228" cy="987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874" y="3756116"/>
            <a:ext cx="678170" cy="7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42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Uses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Bacitracin is mainly used for </a:t>
            </a:r>
          </a:p>
          <a:p>
            <a:pPr marL="0" indent="0" algn="just">
              <a:buFont typeface="Courier New" pitchFamily="49" charset="0"/>
              <a:buChar char="o"/>
            </a:pP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	Topical infections </a:t>
            </a:r>
            <a:r>
              <a:rPr lang="en-US" dirty="0" smtClean="0">
                <a:latin typeface="Comic Sans MS" panose="030F0702030302020204" pitchFamily="66" charset="0"/>
              </a:rPr>
              <a:t>(skin, eye, ear) especially against 	</a:t>
            </a:r>
            <a:r>
              <a:rPr lang="en-US" i="1" dirty="0" smtClean="0">
                <a:latin typeface="Comic Sans MS" panose="030F0702030302020204" pitchFamily="66" charset="0"/>
              </a:rPr>
              <a:t>Staphylococcus   	in </a:t>
            </a:r>
            <a:r>
              <a:rPr lang="en-US" dirty="0" smtClean="0">
                <a:latin typeface="Comic Sans MS" panose="030F0702030302020204" pitchFamily="66" charset="0"/>
              </a:rPr>
              <a:t>combination with neomycin or 	</a:t>
            </a:r>
            <a:r>
              <a:rPr lang="en-US" dirty="0" err="1" smtClean="0">
                <a:latin typeface="Comic Sans MS" panose="030F0702030302020204" pitchFamily="66" charset="0"/>
              </a:rPr>
              <a:t>polymyxins</a:t>
            </a:r>
            <a:r>
              <a:rPr lang="en-US" dirty="0" smtClean="0">
                <a:latin typeface="Comic Sans MS" panose="030F0702030302020204" pitchFamily="66" charset="0"/>
              </a:rPr>
              <a:t>,</a:t>
            </a:r>
          </a:p>
          <a:p>
            <a:pPr marL="0" indent="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marL="0" indent="0" algn="just">
              <a:buFont typeface="Courier New" pitchFamily="49" charset="0"/>
              <a:buChar char="o"/>
            </a:pPr>
            <a:r>
              <a:rPr lang="en-US" dirty="0" smtClean="0">
                <a:latin typeface="Comic Sans MS" panose="030F0702030302020204" pitchFamily="66" charset="0"/>
              </a:rPr>
              <a:t>     As an alternative to </a:t>
            </a:r>
            <a:r>
              <a:rPr lang="en-US" dirty="0" err="1" smtClean="0">
                <a:latin typeface="Comic Sans MS" panose="030F0702030302020204" pitchFamily="66" charset="0"/>
              </a:rPr>
              <a:t>vancomycin</a:t>
            </a:r>
            <a:r>
              <a:rPr lang="en-US" dirty="0" smtClean="0">
                <a:latin typeface="Comic Sans MS" panose="030F0702030302020204" pitchFamily="66" charset="0"/>
              </a:rPr>
              <a:t> in antibiotic induced	pseudomembranous  </a:t>
            </a:r>
            <a:r>
              <a:rPr lang="en-US" dirty="0" err="1" smtClean="0">
                <a:latin typeface="Comic Sans MS" panose="030F0702030302020204" pitchFamily="66" charset="0"/>
              </a:rPr>
              <a:t>enterocolitis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just">
              <a:buFont typeface="Courier New" pitchFamily="49" charset="0"/>
              <a:buChar char="o"/>
            </a:pPr>
            <a:r>
              <a:rPr lang="en-US" dirty="0" smtClean="0">
                <a:latin typeface="Comic Sans MS" panose="030F0702030302020204" pitchFamily="66" charset="0"/>
              </a:rPr>
              <a:t>     In prevention and treatment of enteritis caused by </a:t>
            </a:r>
            <a:r>
              <a:rPr lang="en-US" i="1" dirty="0" smtClean="0">
                <a:latin typeface="Comic Sans MS" panose="030F0702030302020204" pitchFamily="66" charset="0"/>
              </a:rPr>
              <a:t>C. 	</a:t>
            </a:r>
            <a:r>
              <a:rPr lang="en-US" i="1" dirty="0" err="1" smtClean="0">
                <a:latin typeface="Comic Sans MS" panose="030F0702030302020204" pitchFamily="66" charset="0"/>
              </a:rPr>
              <a:t>perfringens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in 	pigs  and necrotic enteritis in poultry. 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Zinc-</a:t>
            </a:r>
            <a:r>
              <a:rPr lang="en-US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bacitracin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is used as a growth promoter </a:t>
            </a:r>
            <a:r>
              <a:rPr lang="en-US" dirty="0" smtClean="0">
                <a:latin typeface="Comic Sans MS" panose="030F0702030302020204" pitchFamily="66" charset="0"/>
              </a:rPr>
              <a:t>in poultry, cattle and swine.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Vancomycin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a 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glycopeptides antibiotic </a:t>
            </a:r>
            <a:r>
              <a:rPr lang="en-US" dirty="0" smtClean="0">
                <a:latin typeface="Comic Sans MS" panose="030F0702030302020204" pitchFamily="66" charset="0"/>
              </a:rPr>
              <a:t>produced by </a:t>
            </a:r>
            <a:r>
              <a:rPr lang="en-US" i="1" dirty="0" err="1" smtClean="0">
                <a:latin typeface="Comic Sans MS" panose="030F0702030302020204" pitchFamily="66" charset="0"/>
              </a:rPr>
              <a:t>Streptomyces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i="1" dirty="0" err="1" smtClean="0">
                <a:latin typeface="Comic Sans MS" panose="030F0702030302020204" pitchFamily="66" charset="0"/>
              </a:rPr>
              <a:t>orientails</a:t>
            </a:r>
            <a:r>
              <a:rPr lang="en-US" i="1" dirty="0" smtClean="0">
                <a:latin typeface="Comic Sans MS" panose="030F0702030302020204" pitchFamily="66" charset="0"/>
              </a:rPr>
              <a:t>.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bactericidal against many Gram positive organisms.</a:t>
            </a:r>
          </a:p>
          <a:p>
            <a:pPr marL="0" indent="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Vancomycin acts by inhibiting the synthesis of cell wall </a:t>
            </a:r>
            <a:r>
              <a:rPr lang="en-US" dirty="0" err="1" smtClean="0">
                <a:latin typeface="Comic Sans MS" panose="030F0702030302020204" pitchFamily="66" charset="0"/>
              </a:rPr>
              <a:t>peptidglycan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It binds with the d-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alanyl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-d-alanine terminal of 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muramyl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dipeptide and inhibits the release of building block unit from the lipid carrier and thus prevents its addition to the growing end of the peptidoglycan.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3200"/>
            <a:ext cx="10871200" cy="47037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Uses: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drug is used as a substitute of penicillin in patients allergic to </a:t>
            </a:r>
            <a:r>
              <a:rPr lang="en-US" dirty="0" err="1" smtClean="0">
                <a:latin typeface="Comic Sans MS" panose="030F0702030302020204" pitchFamily="66" charset="0"/>
              </a:rPr>
              <a:t>penicillins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</a:p>
          <a:p>
            <a:r>
              <a:rPr lang="en-US" dirty="0">
                <a:latin typeface="Comic Sans MS" panose="030F0702030302020204" pitchFamily="66" charset="0"/>
              </a:rPr>
              <a:t>P</a:t>
            </a:r>
            <a:r>
              <a:rPr lang="en-US" dirty="0" smtClean="0">
                <a:latin typeface="Comic Sans MS" panose="030F0702030302020204" pitchFamily="66" charset="0"/>
              </a:rPr>
              <a:t>arenterally in serious methicillin resistant </a:t>
            </a:r>
            <a:r>
              <a:rPr lang="en-US" i="1" dirty="0" smtClean="0">
                <a:latin typeface="Comic Sans MS" panose="030F0702030302020204" pitchFamily="66" charset="0"/>
              </a:rPr>
              <a:t>Staphylococcal </a:t>
            </a:r>
            <a:r>
              <a:rPr lang="en-US" dirty="0" smtClean="0">
                <a:latin typeface="Comic Sans MS" panose="030F0702030302020204" pitchFamily="66" charset="0"/>
              </a:rPr>
              <a:t>infection,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O</a:t>
            </a:r>
            <a:r>
              <a:rPr lang="en-US" dirty="0" smtClean="0">
                <a:latin typeface="Comic Sans MS" panose="030F0702030302020204" pitchFamily="66" charset="0"/>
              </a:rPr>
              <a:t>rally to treat antibiotic induced pseudomembranous </a:t>
            </a:r>
            <a:r>
              <a:rPr lang="en-US" dirty="0" err="1" smtClean="0">
                <a:latin typeface="Comic Sans MS" panose="030F0702030302020204" pitchFamily="66" charset="0"/>
              </a:rPr>
              <a:t>enterocolitis</a:t>
            </a:r>
            <a:r>
              <a:rPr lang="en-US" dirty="0" smtClean="0">
                <a:latin typeface="Comic Sans MS" panose="030F0702030302020204" pitchFamily="66" charset="0"/>
              </a:rPr>
              <a:t> caused by Clostridium difficile </a:t>
            </a:r>
            <a:r>
              <a:rPr lang="en-US" dirty="0" err="1" smtClean="0">
                <a:latin typeface="Comic Sans MS" panose="030F0702030302020204" pitchFamily="66" charset="0"/>
              </a:rPr>
              <a:t>cytotoxin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</a:p>
          <a:p>
            <a:r>
              <a:rPr lang="en-US" dirty="0">
                <a:latin typeface="Comic Sans MS" panose="030F0702030302020204" pitchFamily="66" charset="0"/>
              </a:rPr>
              <a:t>T</a:t>
            </a:r>
            <a:r>
              <a:rPr lang="en-US" dirty="0" smtClean="0">
                <a:latin typeface="Comic Sans MS" panose="030F0702030302020204" pitchFamily="66" charset="0"/>
              </a:rPr>
              <a:t>opically in skin infections along with </a:t>
            </a:r>
            <a:r>
              <a:rPr lang="en-US" dirty="0" err="1" smtClean="0">
                <a:latin typeface="Comic Sans MS" panose="030F0702030302020204" pitchFamily="66" charset="0"/>
              </a:rPr>
              <a:t>polymyxin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Toxicities: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common toxicities are hypersensitivity, ototoxicity and nephrotoxicity.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Tyrothricin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a mixture of gramicidin and </a:t>
            </a:r>
            <a:r>
              <a:rPr lang="en-US" dirty="0" err="1" smtClean="0">
                <a:latin typeface="Comic Sans MS" panose="030F0702030302020204" pitchFamily="66" charset="0"/>
              </a:rPr>
              <a:t>tyrocidine</a:t>
            </a:r>
            <a:r>
              <a:rPr lang="en-US" dirty="0" smtClean="0">
                <a:latin typeface="Comic Sans MS" panose="030F0702030302020204" pitchFamily="66" charset="0"/>
              </a:rPr>
              <a:t>, obtained from </a:t>
            </a:r>
            <a:r>
              <a:rPr lang="en-US" i="1" dirty="0" smtClean="0">
                <a:latin typeface="Comic Sans MS" panose="030F0702030302020204" pitchFamily="66" charset="0"/>
              </a:rPr>
              <a:t>Bacillus </a:t>
            </a:r>
            <a:r>
              <a:rPr lang="en-US" i="1" dirty="0" err="1" smtClean="0">
                <a:latin typeface="Comic Sans MS" panose="030F0702030302020204" pitchFamily="66" charset="0"/>
              </a:rPr>
              <a:t>bravis</a:t>
            </a:r>
            <a:r>
              <a:rPr lang="en-US" i="1" dirty="0" smtClean="0">
                <a:latin typeface="Comic Sans MS" panose="030F0702030302020204" pitchFamily="66" charset="0"/>
              </a:rPr>
              <a:t>,’ </a:t>
            </a:r>
          </a:p>
          <a:p>
            <a:pPr marL="0" indent="0" algn="just">
              <a:buNone/>
            </a:pPr>
            <a:endParaRPr lang="en-US" i="1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>
                <a:latin typeface="Comic Sans MS" panose="030F0702030302020204" pitchFamily="66" charset="0"/>
              </a:rPr>
              <a:t>ainly active against Gram positive bacteria, including </a:t>
            </a:r>
            <a:r>
              <a:rPr lang="en-US" i="1" dirty="0" smtClean="0">
                <a:latin typeface="Comic Sans MS" panose="030F0702030302020204" pitchFamily="66" charset="0"/>
              </a:rPr>
              <a:t>Streptococci </a:t>
            </a:r>
            <a:r>
              <a:rPr lang="en-US" dirty="0" smtClean="0">
                <a:latin typeface="Comic Sans MS" panose="030F0702030302020204" pitchFamily="66" charset="0"/>
              </a:rPr>
              <a:t>and </a:t>
            </a:r>
            <a:r>
              <a:rPr lang="en-US" i="1" dirty="0" smtClean="0">
                <a:latin typeface="Comic Sans MS" panose="030F0702030302020204" pitchFamily="66" charset="0"/>
              </a:rPr>
              <a:t>Staphylococci. </a:t>
            </a:r>
          </a:p>
          <a:p>
            <a:pPr marL="0" indent="0" algn="just">
              <a:buNone/>
            </a:pPr>
            <a:endParaRPr lang="en-US" i="1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acts on the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cell membrane and causes leakage and also uncouples oxidative 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phosphorylation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in the bacteria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drug is to absorbed orally, is too toxic for systemic use and causes </a:t>
            </a:r>
            <a:r>
              <a:rPr lang="en-US" dirty="0" err="1" smtClean="0">
                <a:latin typeface="Comic Sans MS" panose="030F0702030302020204" pitchFamily="66" charset="0"/>
              </a:rPr>
              <a:t>haemolysis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It is used in bovine mastitis during dry period </a:t>
            </a:r>
            <a:r>
              <a:rPr lang="en-US" dirty="0" smtClean="0">
                <a:latin typeface="Comic Sans MS" panose="030F0702030302020204" pitchFamily="66" charset="0"/>
              </a:rPr>
              <a:t>(as </a:t>
            </a:r>
            <a:r>
              <a:rPr lang="en-US" dirty="0" err="1" smtClean="0">
                <a:latin typeface="Comic Sans MS" panose="030F0702030302020204" pitchFamily="66" charset="0"/>
              </a:rPr>
              <a:t>intramammary</a:t>
            </a:r>
            <a:r>
              <a:rPr lang="en-US" dirty="0" smtClean="0">
                <a:latin typeface="Comic Sans MS" panose="030F0702030302020204" pitchFamily="66" charset="0"/>
              </a:rPr>
              <a:t> infusion), 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T</a:t>
            </a:r>
            <a:r>
              <a:rPr lang="en-US" dirty="0" smtClean="0">
                <a:latin typeface="Comic Sans MS" panose="030F0702030302020204" pitchFamily="66" charset="0"/>
              </a:rPr>
              <a:t>o treat metritis (by intrauterine infusion)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Topically for skin (0.5mg/g cream) and ear infections (as   0.05% solution).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does not cause hypersensitivity reactions.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Virginiamycin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It is an antibiotic produced by </a:t>
            </a:r>
            <a:r>
              <a:rPr lang="en-US" i="1" dirty="0" err="1" smtClean="0">
                <a:latin typeface="Comic Sans MS" panose="030F0702030302020204" pitchFamily="66" charset="0"/>
              </a:rPr>
              <a:t>Streptomyces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i="1" dirty="0" err="1" smtClean="0">
                <a:latin typeface="Comic Sans MS" panose="030F0702030302020204" pitchFamily="66" charset="0"/>
              </a:rPr>
              <a:t>virginiae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and used in the treatment  and control of dysentery in piglets as feed additive @ 100 g/ 900kg feed for 2 weeks and @ 50gm/900kg feed thereafter.</a:t>
            </a:r>
          </a:p>
          <a:p>
            <a:pPr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It has also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growth promoting potentiality in pigs</a:t>
            </a:r>
            <a:r>
              <a:rPr lang="en-US" dirty="0" smtClean="0">
                <a:latin typeface="Comic Sans MS" panose="030F0702030302020204" pitchFamily="66" charset="0"/>
              </a:rPr>
              <a:t> like </a:t>
            </a:r>
            <a:r>
              <a:rPr lang="en-US" dirty="0" err="1" smtClean="0">
                <a:latin typeface="Comic Sans MS" panose="030F0702030302020204" pitchFamily="66" charset="0"/>
              </a:rPr>
              <a:t>salinomycin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Tiamulin</a:t>
            </a:r>
            <a:endParaRPr lang="en-US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Tiamulin is a derivative of </a:t>
            </a:r>
            <a:r>
              <a:rPr lang="en-US" dirty="0" err="1" smtClean="0">
                <a:latin typeface="Comic Sans MS" panose="030F0702030302020204" pitchFamily="66" charset="0"/>
              </a:rPr>
              <a:t>diterpine</a:t>
            </a:r>
            <a:r>
              <a:rPr lang="en-US" dirty="0" smtClean="0">
                <a:latin typeface="Comic Sans MS" panose="030F0702030302020204" pitchFamily="66" charset="0"/>
              </a:rPr>
              <a:t> antibiotic </a:t>
            </a:r>
            <a:r>
              <a:rPr lang="en-US" dirty="0" err="1" smtClean="0">
                <a:latin typeface="Comic Sans MS" panose="030F0702030302020204" pitchFamily="66" charset="0"/>
              </a:rPr>
              <a:t>pleuromutilin</a:t>
            </a:r>
            <a:r>
              <a:rPr lang="en-US" dirty="0" smtClean="0">
                <a:latin typeface="Comic Sans MS" panose="030F0702030302020204" pitchFamily="66" charset="0"/>
              </a:rPr>
              <a:t>, obtained from </a:t>
            </a:r>
            <a:r>
              <a:rPr lang="en-US" i="1" dirty="0" err="1" smtClean="0">
                <a:latin typeface="Comic Sans MS" panose="030F0702030302020204" pitchFamily="66" charset="0"/>
              </a:rPr>
              <a:t>Pleurotus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i="1" dirty="0" err="1" smtClean="0">
                <a:latin typeface="Comic Sans MS" panose="030F0702030302020204" pitchFamily="66" charset="0"/>
              </a:rPr>
              <a:t>mutilis</a:t>
            </a:r>
            <a:r>
              <a:rPr lang="en-US" i="1" dirty="0" smtClean="0">
                <a:latin typeface="Comic Sans MS" panose="030F0702030302020204" pitchFamily="66" charset="0"/>
              </a:rPr>
              <a:t>.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It is a </a:t>
            </a:r>
            <a:r>
              <a:rPr lang="en-US" dirty="0" err="1" smtClean="0">
                <a:latin typeface="Comic Sans MS" panose="030F0702030302020204" pitchFamily="66" charset="0"/>
              </a:rPr>
              <a:t>bacteriostatic</a:t>
            </a:r>
            <a:r>
              <a:rPr lang="en-US" dirty="0" smtClean="0">
                <a:latin typeface="Comic Sans MS" panose="030F0702030302020204" pitchFamily="66" charset="0"/>
              </a:rPr>
              <a:t> drug active against Gram positive bacteria, </a:t>
            </a:r>
            <a:r>
              <a:rPr lang="en-US" dirty="0" err="1" smtClean="0">
                <a:latin typeface="Comic Sans MS" panose="030F0702030302020204" pitchFamily="66" charset="0"/>
              </a:rPr>
              <a:t>mycoplasmas</a:t>
            </a:r>
            <a:r>
              <a:rPr lang="en-US" dirty="0" smtClean="0">
                <a:latin typeface="Comic Sans MS" panose="030F0702030302020204" pitchFamily="66" charset="0"/>
              </a:rPr>
              <a:t> and anaerobes including </a:t>
            </a:r>
            <a:r>
              <a:rPr lang="en-US" dirty="0" err="1" smtClean="0">
                <a:latin typeface="Comic Sans MS" panose="030F0702030302020204" pitchFamily="66" charset="0"/>
              </a:rPr>
              <a:t>Treponema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hyodysenteriae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It acts through inhibition of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protein synthesis by binding to the 50S subunit of the bacterial ribosome.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drug is well absorbed orally.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Comic Sans MS" panose="030F0702030302020204" pitchFamily="66" charset="0"/>
              </a:rPr>
              <a:t>It is used for the treatment of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enzootic pneumonia of swine </a:t>
            </a:r>
            <a:r>
              <a:rPr lang="en-US" dirty="0" smtClean="0">
                <a:latin typeface="Comic Sans MS" panose="030F0702030302020204" pitchFamily="66" charset="0"/>
              </a:rPr>
              <a:t>(@15 mg/kg IM, an oil injection) and</a:t>
            </a:r>
          </a:p>
          <a:p>
            <a:pPr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Pneumonia of claves by </a:t>
            </a:r>
            <a:r>
              <a:rPr lang="en-US" i="1" dirty="0" err="1" smtClean="0">
                <a:latin typeface="Comic Sans MS" panose="030F0702030302020204" pitchFamily="66" charset="0"/>
              </a:rPr>
              <a:t>Mycoplasma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(@ 20 mg/kg, IM), </a:t>
            </a:r>
          </a:p>
          <a:p>
            <a:pPr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In swine dysentery caused by </a:t>
            </a:r>
            <a:r>
              <a:rPr lang="en-US" i="1" dirty="0" err="1" smtClean="0">
                <a:latin typeface="Comic Sans MS" panose="030F0702030302020204" pitchFamily="66" charset="0"/>
              </a:rPr>
              <a:t>T.hyodysenteriaca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(10 mg/kg, IM, an oil injection) and</a:t>
            </a:r>
          </a:p>
          <a:p>
            <a:pPr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mycoplasmal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arthritis in pigs.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Tiamulin hydrogen </a:t>
            </a:r>
            <a:r>
              <a:rPr lang="en-US" dirty="0" err="1" smtClean="0">
                <a:latin typeface="Comic Sans MS" panose="030F0702030302020204" pitchFamily="66" charset="0"/>
              </a:rPr>
              <a:t>fummerate</a:t>
            </a:r>
            <a:r>
              <a:rPr lang="en-US" dirty="0" smtClean="0">
                <a:latin typeface="Comic Sans MS" panose="030F0702030302020204" pitchFamily="66" charset="0"/>
              </a:rPr>
              <a:t> is given orally in food or drinking water @ 8.8 mg/kg/day to control 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mycoplasma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infection in pigs and poultry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In poultry, it 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interferes with </a:t>
            </a:r>
            <a:r>
              <a:rPr lang="en-US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monensin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salinomycin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metabolism. </a:t>
            </a:r>
          </a:p>
          <a:p>
            <a:pPr algn="just"/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So, if the drugs are fed together, they become toxic (potentiation of </a:t>
            </a:r>
            <a:r>
              <a:rPr lang="en-US" dirty="0" err="1" smtClean="0">
                <a:latin typeface="Comic Sans MS" panose="030F0702030302020204" pitchFamily="66" charset="0"/>
              </a:rPr>
              <a:t>ionophore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myotoxicity</a:t>
            </a:r>
            <a:r>
              <a:rPr lang="en-US" dirty="0" smtClean="0">
                <a:latin typeface="Comic Sans MS" panose="030F0702030302020204" pitchFamily="66" charset="0"/>
              </a:rPr>
              <a:t>).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Novobiocin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045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obtained biosynthetically from two </a:t>
            </a:r>
            <a:r>
              <a:rPr lang="en-US" dirty="0" err="1" smtClean="0">
                <a:latin typeface="Comic Sans MS" panose="030F0702030302020204" pitchFamily="66" charset="0"/>
              </a:rPr>
              <a:t>actinomycetes</a:t>
            </a:r>
            <a:r>
              <a:rPr lang="en-US" dirty="0" smtClean="0">
                <a:latin typeface="Comic Sans MS" panose="030F0702030302020204" pitchFamily="66" charset="0"/>
              </a:rPr>
              <a:t> viz. </a:t>
            </a:r>
            <a:r>
              <a:rPr lang="en-US" i="1" dirty="0" err="1" smtClean="0">
                <a:latin typeface="Comic Sans MS" panose="030F0702030302020204" pitchFamily="66" charset="0"/>
              </a:rPr>
              <a:t>Streptomyces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i="1" dirty="0" err="1" smtClean="0">
                <a:latin typeface="Comic Sans MS" panose="030F0702030302020204" pitchFamily="66" charset="0"/>
              </a:rPr>
              <a:t>niveus</a:t>
            </a:r>
            <a:r>
              <a:rPr lang="en-US" i="1" dirty="0" smtClean="0">
                <a:latin typeface="Comic Sans MS" panose="030F0702030302020204" pitchFamily="66" charset="0"/>
              </a:rPr>
              <a:t> and </a:t>
            </a:r>
            <a:r>
              <a:rPr lang="en-US" i="1" dirty="0" err="1" smtClean="0">
                <a:latin typeface="Comic Sans MS" panose="030F0702030302020204" pitchFamily="66" charset="0"/>
              </a:rPr>
              <a:t>S.spheroides</a:t>
            </a:r>
            <a:r>
              <a:rPr lang="en-US" i="1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buNone/>
            </a:pPr>
            <a:endParaRPr lang="en-US" i="1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It is a narrow spectrum antibiotic, mainly </a:t>
            </a:r>
            <a:r>
              <a:rPr lang="en-US" dirty="0" err="1" smtClean="0">
                <a:latin typeface="Comic Sans MS" panose="030F0702030302020204" pitchFamily="66" charset="0"/>
              </a:rPr>
              <a:t>bcteriostatic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latin typeface="Comic Sans MS" panose="030F0702030302020204" pitchFamily="66" charset="0"/>
              </a:rPr>
              <a:t>cidal</a:t>
            </a:r>
            <a:r>
              <a:rPr lang="en-US" dirty="0" smtClean="0">
                <a:latin typeface="Comic Sans MS" panose="030F0702030302020204" pitchFamily="66" charset="0"/>
              </a:rPr>
              <a:t> at high concentrations. 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manly active against Gram positive bacteria and some strains of </a:t>
            </a:r>
            <a:r>
              <a:rPr lang="en-US" i="1" dirty="0" smtClean="0">
                <a:latin typeface="Comic Sans MS" panose="030F0702030302020204" pitchFamily="66" charset="0"/>
              </a:rPr>
              <a:t>Proteus, Pseudomonas </a:t>
            </a:r>
            <a:r>
              <a:rPr lang="en-US" dirty="0" smtClean="0">
                <a:latin typeface="Comic Sans MS" panose="030F0702030302020204" pitchFamily="66" charset="0"/>
              </a:rPr>
              <a:t>and </a:t>
            </a:r>
            <a:r>
              <a:rPr lang="en-US" i="1" dirty="0" err="1" smtClean="0">
                <a:latin typeface="Comic Sans MS" panose="030F0702030302020204" pitchFamily="66" charset="0"/>
              </a:rPr>
              <a:t>Pasteurella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i="1" dirty="0" err="1" smtClean="0">
                <a:latin typeface="Comic Sans MS" panose="030F0702030302020204" pitchFamily="66" charset="0"/>
              </a:rPr>
              <a:t>multocida</a:t>
            </a:r>
            <a:r>
              <a:rPr lang="en-US" i="1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Novobiocin acts by </a:t>
            </a:r>
            <a:r>
              <a:rPr lang="en-US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spincer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attack both by interfering the bacterial cell membrane permeability as well as by inhibiting cell wall synthesis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Content of the chapter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8382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Polymyxins,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Bacitracin,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Vancomycin,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Tyrothricin,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Virginiamycin,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Tiamulin,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Novobiocin,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Rifamycins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Methenamine</a:t>
            </a:r>
            <a:endParaRPr lang="en-US" b="1" dirty="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62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synergistic with 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tetracyclines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used mainly in combination with penicillin and other drugs for the treatment of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mastitis in bovine </a:t>
            </a:r>
            <a:r>
              <a:rPr lang="en-US" dirty="0" smtClean="0">
                <a:latin typeface="Comic Sans MS" panose="030F0702030302020204" pitchFamily="66" charset="0"/>
              </a:rPr>
              <a:t>(sodium </a:t>
            </a:r>
            <a:r>
              <a:rPr lang="en-US" dirty="0" err="1" smtClean="0">
                <a:latin typeface="Comic Sans MS" panose="030F0702030302020204" pitchFamily="66" charset="0"/>
              </a:rPr>
              <a:t>novobiocin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intramammary</a:t>
            </a:r>
            <a:r>
              <a:rPr lang="en-US" dirty="0" smtClean="0">
                <a:latin typeface="Comic Sans MS" panose="030F0702030302020204" pitchFamily="66" charset="0"/>
              </a:rPr>
              <a:t> injection @ 250 mg/ infected quarter). 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Through it has good efficacy against anthrax, various Streptococcal and Staphylococcal infections in man and animals but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not used because of its frequent and serious adverse effects</a:t>
            </a:r>
            <a:r>
              <a:rPr lang="en-US" dirty="0" smtClean="0">
                <a:latin typeface="Comic Sans MS" panose="030F0702030302020204" pitchFamily="66" charset="0"/>
              </a:rPr>
              <a:t> (severs GI disturbances, allergy and blood </a:t>
            </a:r>
            <a:r>
              <a:rPr lang="en-US" dirty="0" err="1" smtClean="0">
                <a:latin typeface="Comic Sans MS" panose="030F0702030302020204" pitchFamily="66" charset="0"/>
              </a:rPr>
              <a:t>dyscrasias</a:t>
            </a:r>
            <a:r>
              <a:rPr lang="en-US" dirty="0" smtClean="0">
                <a:latin typeface="Comic Sans MS" panose="030F0702030302020204" pitchFamily="66" charset="0"/>
              </a:rPr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Rifamycins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9800" cy="43513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The rifamycins are obtained from </a:t>
            </a:r>
            <a:r>
              <a:rPr lang="en-US" sz="2400" i="1" dirty="0" err="1" smtClean="0">
                <a:latin typeface="Comic Sans MS" panose="030F0702030302020204" pitchFamily="66" charset="0"/>
              </a:rPr>
              <a:t>Streptomyces</a:t>
            </a:r>
            <a:r>
              <a:rPr lang="en-US" sz="2400" i="1" dirty="0" smtClean="0">
                <a:latin typeface="Comic Sans MS" panose="030F0702030302020204" pitchFamily="66" charset="0"/>
              </a:rPr>
              <a:t> </a:t>
            </a:r>
            <a:r>
              <a:rPr lang="en-US" sz="2400" i="1" dirty="0" err="1" smtClean="0">
                <a:latin typeface="Comic Sans MS" panose="030F0702030302020204" pitchFamily="66" charset="0"/>
              </a:rPr>
              <a:t>mediterranei</a:t>
            </a:r>
            <a:r>
              <a:rPr lang="en-US" sz="2400" i="1" dirty="0" smtClean="0">
                <a:latin typeface="Comic Sans MS" panose="030F0702030302020204" pitchFamily="66" charset="0"/>
              </a:rPr>
              <a:t>.</a:t>
            </a:r>
          </a:p>
          <a:p>
            <a:pPr>
              <a:buNone/>
            </a:pPr>
            <a:endParaRPr lang="en-US" sz="2400" i="1" dirty="0" smtClean="0">
              <a:latin typeface="Comic Sans MS" panose="030F0702030302020204" pitchFamily="66" charset="0"/>
            </a:endParaRPr>
          </a:p>
          <a:p>
            <a:r>
              <a:rPr lang="en-US" sz="2400" i="1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They are active against </a:t>
            </a:r>
          </a:p>
          <a:p>
            <a:pPr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	Gram +</a:t>
            </a:r>
            <a:r>
              <a:rPr lang="en-US" sz="2400" dirty="0" err="1" smtClean="0">
                <a:latin typeface="Comic Sans MS" panose="030F0702030302020204" pitchFamily="66" charset="0"/>
              </a:rPr>
              <a:t>Ve</a:t>
            </a:r>
            <a:r>
              <a:rPr lang="en-US" sz="2400" dirty="0" smtClean="0">
                <a:latin typeface="Comic Sans MS" panose="030F0702030302020204" pitchFamily="66" charset="0"/>
              </a:rPr>
              <a:t> organisms (notably, against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intra-</a:t>
            </a:r>
            <a:r>
              <a:rPr 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leucocytic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i="1" dirty="0" smtClean="0">
                <a:latin typeface="Comic Sans MS" panose="030F0702030302020204" pitchFamily="66" charset="0"/>
              </a:rPr>
              <a:t>Staphylococci</a:t>
            </a:r>
            <a:r>
              <a:rPr lang="en-US" sz="2400" dirty="0" smtClean="0">
                <a:latin typeface="Comic Sans MS" panose="030F0702030302020204" pitchFamily="66" charset="0"/>
              </a:rPr>
              <a:t>),        a few Gram -</a:t>
            </a:r>
            <a:r>
              <a:rPr lang="en-US" sz="2400" dirty="0" err="1" smtClean="0">
                <a:latin typeface="Comic Sans MS" panose="030F0702030302020204" pitchFamily="66" charset="0"/>
              </a:rPr>
              <a:t>Ve</a:t>
            </a:r>
            <a:r>
              <a:rPr lang="en-US" sz="2400" dirty="0" smtClean="0">
                <a:latin typeface="Comic Sans MS" panose="030F0702030302020204" pitchFamily="66" charset="0"/>
              </a:rPr>
              <a:t> organisms, </a:t>
            </a:r>
          </a:p>
          <a:p>
            <a:pPr>
              <a:buNone/>
            </a:pPr>
            <a:r>
              <a:rPr lang="en-US" sz="2400" i="1" dirty="0" smtClean="0">
                <a:latin typeface="Comic Sans MS" panose="030F0702030302020204" pitchFamily="66" charset="0"/>
              </a:rPr>
              <a:t>	</a:t>
            </a:r>
            <a:r>
              <a:rPr lang="en-US" sz="2400" i="1" dirty="0" err="1" smtClean="0">
                <a:latin typeface="Comic Sans MS" panose="030F0702030302020204" pitchFamily="66" charset="0"/>
              </a:rPr>
              <a:t>Mycobacteria</a:t>
            </a:r>
            <a:r>
              <a:rPr lang="en-US" sz="2400" i="1" dirty="0" smtClean="0">
                <a:latin typeface="Comic Sans MS" panose="030F0702030302020204" pitchFamily="66" charset="0"/>
              </a:rPr>
              <a:t>, </a:t>
            </a:r>
          </a:p>
          <a:p>
            <a:pPr>
              <a:buNone/>
            </a:pPr>
            <a:r>
              <a:rPr lang="en-US" sz="2400" i="1" dirty="0" smtClean="0">
                <a:latin typeface="Comic Sans MS" panose="030F0702030302020204" pitchFamily="66" charset="0"/>
              </a:rPr>
              <a:t>	</a:t>
            </a:r>
            <a:r>
              <a:rPr lang="en-US" sz="2400" dirty="0" smtClean="0">
                <a:latin typeface="Comic Sans MS" panose="030F0702030302020204" pitchFamily="66" charset="0"/>
              </a:rPr>
              <a:t>some anaerobes, </a:t>
            </a:r>
          </a:p>
          <a:p>
            <a:pPr>
              <a:buNone/>
            </a:pPr>
            <a:r>
              <a:rPr lang="en-US" sz="2400" i="1" dirty="0" smtClean="0">
                <a:latin typeface="Comic Sans MS" panose="030F0702030302020204" pitchFamily="66" charset="0"/>
              </a:rPr>
              <a:t>	Chlamydia </a:t>
            </a:r>
            <a:r>
              <a:rPr lang="en-US" sz="2400" dirty="0" smtClean="0">
                <a:latin typeface="Comic Sans MS" panose="030F0702030302020204" pitchFamily="66" charset="0"/>
              </a:rPr>
              <a:t>and </a:t>
            </a:r>
          </a:p>
          <a:p>
            <a:pPr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	</a:t>
            </a:r>
            <a:r>
              <a:rPr lang="en-US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antiviral activity at high concentration.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28700" y="5435600"/>
            <a:ext cx="6159500" cy="48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660400" y="5156200"/>
            <a:ext cx="546100" cy="469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6281615" y="2980592"/>
            <a:ext cx="381000" cy="330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779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As they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can readily penetrate the tissues and cells, they are particularly effective against intracellular as well as extracellular organisms.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Rifamycins are bactericidal and have unique mode of action.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They prevent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DNA dependent RNA synthesis in microorganisms by inhibiting bacterial DNA-dependent RNA polymerase enzyme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</a:t>
            </a:r>
            <a:r>
              <a:rPr lang="en-US" dirty="0" err="1" smtClean="0">
                <a:latin typeface="Comic Sans MS" panose="030F0702030302020204" pitchFamily="66" charset="0"/>
              </a:rPr>
              <a:t>semisynthetic</a:t>
            </a:r>
            <a:r>
              <a:rPr lang="en-US" dirty="0" smtClean="0">
                <a:latin typeface="Comic Sans MS" panose="030F0702030302020204" pitchFamily="66" charset="0"/>
              </a:rPr>
              <a:t> derivatives of rifamycins are </a:t>
            </a:r>
            <a:r>
              <a:rPr lang="en-US" dirty="0" err="1" smtClean="0">
                <a:latin typeface="Comic Sans MS" panose="030F0702030302020204" pitchFamily="66" charset="0"/>
              </a:rPr>
              <a:t>rifamycin</a:t>
            </a:r>
            <a:r>
              <a:rPr lang="en-US" dirty="0" smtClean="0">
                <a:latin typeface="Comic Sans MS" panose="030F0702030302020204" pitchFamily="66" charset="0"/>
              </a:rPr>
              <a:t> SV (used </a:t>
            </a:r>
            <a:r>
              <a:rPr lang="en-US" dirty="0" err="1" smtClean="0">
                <a:latin typeface="Comic Sans MS" panose="030F0702030302020204" pitchFamily="66" charset="0"/>
              </a:rPr>
              <a:t>parenterally</a:t>
            </a:r>
            <a:r>
              <a:rPr lang="en-US" dirty="0" smtClean="0">
                <a:latin typeface="Comic Sans MS" panose="030F0702030302020204" pitchFamily="66" charset="0"/>
              </a:rPr>
              <a:t> in man for the treatment of </a:t>
            </a:r>
            <a:r>
              <a:rPr lang="en-US" dirty="0" err="1" smtClean="0">
                <a:latin typeface="Comic Sans MS" panose="030F0702030302020204" pitchFamily="66" charset="0"/>
              </a:rPr>
              <a:t>cholecystitis</a:t>
            </a:r>
            <a:r>
              <a:rPr lang="en-US" dirty="0" smtClean="0">
                <a:latin typeface="Comic Sans MS" panose="030F0702030302020204" pitchFamily="66" charset="0"/>
              </a:rPr>
              <a:t> as it is largely excreted in bile).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R</a:t>
            </a:r>
            <a:r>
              <a:rPr lang="en-US" dirty="0" smtClean="0">
                <a:latin typeface="Comic Sans MS" panose="030F0702030302020204" pitchFamily="66" charset="0"/>
              </a:rPr>
              <a:t>ifampin or rifampicin (primarily used in man for the treatment of tuberculosis mostly in combination with </a:t>
            </a:r>
            <a:r>
              <a:rPr lang="en-US" dirty="0" err="1" smtClean="0">
                <a:latin typeface="Comic Sans MS" panose="030F0702030302020204" pitchFamily="66" charset="0"/>
              </a:rPr>
              <a:t>isonazid</a:t>
            </a:r>
            <a:r>
              <a:rPr lang="en-US" dirty="0" smtClean="0">
                <a:latin typeface="Comic Sans MS" panose="030F0702030302020204" pitchFamily="66" charset="0"/>
              </a:rPr>
              <a:t>, in leprosy and in foals to control pneumonia caused by </a:t>
            </a:r>
            <a:r>
              <a:rPr lang="en-US" i="1" dirty="0" err="1" smtClean="0">
                <a:latin typeface="Comic Sans MS" panose="030F0702030302020204" pitchFamily="66" charset="0"/>
              </a:rPr>
              <a:t>Rhodococcus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equi</a:t>
            </a:r>
            <a:r>
              <a:rPr lang="en-US" dirty="0" smtClean="0">
                <a:latin typeface="Comic Sans MS" panose="030F0702030302020204" pitchFamily="66" charset="0"/>
              </a:rPr>
              <a:t>). 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err="1" smtClean="0">
                <a:latin typeface="Comic Sans MS" panose="030F0702030302020204" pitchFamily="66" charset="0"/>
              </a:rPr>
              <a:t>Rifampin</a:t>
            </a:r>
            <a:r>
              <a:rPr lang="en-US" dirty="0" smtClean="0">
                <a:latin typeface="Comic Sans MS" panose="030F0702030302020204" pitchFamily="66" charset="0"/>
              </a:rPr>
              <a:t> can be administered by oral, IM and IV routes and it is readily and completely absorbed orally (peak levels in 2-4 hr).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widely distributed in the body because of its high lipid solubility and also penetrates placenta and meanings.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metabolized in liver to active metabolite which is excreted mainly in bile (also undergoes enterohepatic cycling), some also in urine.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drugs is a 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microsomal enzyme inducer </a:t>
            </a:r>
            <a:r>
              <a:rPr lang="en-US" dirty="0" smtClean="0">
                <a:latin typeface="Comic Sans MS" panose="030F0702030302020204" pitchFamily="66" charset="0"/>
              </a:rPr>
              <a:t>and enhances metabolism of its own and other drugs.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Rifampin is well tolerated and produces a few adverse effects     	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     like hepatitis and jaundice in man,</a:t>
            </a:r>
          </a:p>
          <a:p>
            <a:pPr marL="0" indent="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  		   hypersensitivity reactions,</a:t>
            </a:r>
          </a:p>
          <a:p>
            <a:pPr marL="0" indent="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                    GI disturbances,</a:t>
            </a:r>
          </a:p>
          <a:p>
            <a:pPr marL="0" indent="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                    immunosuppression and </a:t>
            </a:r>
          </a:p>
          <a:p>
            <a:pPr marL="0" indent="0" algn="just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            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red</a:t>
            </a:r>
            <a:r>
              <a:rPr lang="en-US" dirty="0" smtClean="0">
                <a:latin typeface="Comic Sans MS" panose="030F0702030302020204" pitchFamily="66" charset="0"/>
              </a:rPr>
              <a:t>-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orange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colored urine, feces and other secretions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66292" y="5627077"/>
            <a:ext cx="8414239" cy="4923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Methenamine (Hexamine)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588477"/>
            <a:ext cx="10515600" cy="50165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inactive as such, but decomposes in acidic urine to formaldehyde which provides antibacterial activity.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It may be bactericidal or static depending on the concentration of formaldehyde.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Acidic urine is essential for its action, </a:t>
            </a:r>
            <a:r>
              <a:rPr lang="en-US" dirty="0" smtClean="0">
                <a:latin typeface="Comic Sans MS" panose="030F0702030302020204" pitchFamily="66" charset="0"/>
              </a:rPr>
              <a:t>so some organic acids like ascorbic or </a:t>
            </a:r>
            <a:r>
              <a:rPr lang="en-US" dirty="0" err="1" smtClean="0">
                <a:latin typeface="Comic Sans MS" panose="030F0702030302020204" pitchFamily="66" charset="0"/>
              </a:rPr>
              <a:t>mandelic</a:t>
            </a:r>
            <a:r>
              <a:rPr lang="en-US" dirty="0" smtClean="0">
                <a:latin typeface="Comic Sans MS" panose="030F0702030302020204" pitchFamily="66" charset="0"/>
              </a:rPr>
              <a:t> or </a:t>
            </a:r>
            <a:r>
              <a:rPr lang="en-US" dirty="0" err="1" smtClean="0">
                <a:latin typeface="Comic Sans MS" panose="030F0702030302020204" pitchFamily="66" charset="0"/>
              </a:rPr>
              <a:t>mandelic</a:t>
            </a:r>
            <a:r>
              <a:rPr lang="en-US" dirty="0" smtClean="0">
                <a:latin typeface="Comic Sans MS" panose="030F0702030302020204" pitchFamily="66" charset="0"/>
              </a:rPr>
              <a:t> acid are frequently administered to carnivores to produce acid urine.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It is available as </a:t>
            </a:r>
            <a:r>
              <a:rPr lang="en-US" dirty="0" err="1" smtClean="0">
                <a:latin typeface="Comic Sans MS" panose="030F0702030302020204" pitchFamily="66" charset="0"/>
              </a:rPr>
              <a:t>methenaminemandelate</a:t>
            </a:r>
            <a:r>
              <a:rPr lang="en-US" dirty="0" smtClean="0">
                <a:latin typeface="Comic Sans MS" panose="030F0702030302020204" pitchFamily="66" charset="0"/>
              </a:rPr>
              <a:t> that combines the antibacterial action of </a:t>
            </a:r>
            <a:r>
              <a:rPr lang="en-US" dirty="0" err="1" smtClean="0">
                <a:latin typeface="Comic Sans MS" panose="030F0702030302020204" pitchFamily="66" charset="0"/>
              </a:rPr>
              <a:t>methenamine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latin typeface="Comic Sans MS" panose="030F0702030302020204" pitchFamily="66" charset="0"/>
              </a:rPr>
              <a:t>mandelic</a:t>
            </a:r>
            <a:r>
              <a:rPr lang="en-US" dirty="0" smtClean="0">
                <a:latin typeface="Comic Sans MS" panose="030F0702030302020204" pitchFamily="66" charset="0"/>
              </a:rPr>
              <a:t> acid.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smtClean="0">
                <a:latin typeface="Comic Sans MS" panose="030F0702030302020204" pitchFamily="66" charset="0"/>
              </a:rPr>
              <a:t>It is used as a 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urinary antiseptic in chronic, resistant type of urinary tract infections in dogs and cats, not involving renal parenchyma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 choice of drug in acute urinary tract infections. 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Sulfonamides should not be administered with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methenamine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because they form an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insoluble complex with formaldehyde in urine resulting in antagonism.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drug is also used to control scour in pigs.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989886" y="1831242"/>
            <a:ext cx="3235570" cy="3372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Summary 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Rifampin</a:t>
            </a:r>
            <a:r>
              <a:rPr lang="en-US" dirty="0" smtClean="0">
                <a:latin typeface="Comic Sans MS" panose="030F0702030302020204" pitchFamily="66" charset="0"/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---red</a:t>
            </a:r>
            <a:r>
              <a:rPr lang="en-US" dirty="0" smtClean="0">
                <a:latin typeface="Comic Sans MS" panose="030F0702030302020204" pitchFamily="66" charset="0"/>
              </a:rPr>
              <a:t>-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orange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colored urine, feces and other secretions.</a:t>
            </a:r>
            <a:endParaRPr lang="en-US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b="1" dirty="0" err="1" smtClean="0">
                <a:latin typeface="Comic Sans MS" pitchFamily="66" charset="0"/>
              </a:rPr>
              <a:t>Methenamine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urinary antiseptic in chronic, resistant type of urinary tract infections.</a:t>
            </a:r>
          </a:p>
          <a:p>
            <a:pPr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Rifamycins</a:t>
            </a:r>
            <a:r>
              <a:rPr lang="en-US" dirty="0" smtClean="0">
                <a:latin typeface="Comic Sans MS" panose="030F0702030302020204" pitchFamily="66" charset="0"/>
              </a:rPr>
              <a:t>--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antiviral activity at high concentration.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IN" dirty="0"/>
          </a:p>
        </p:txBody>
      </p:sp>
      <p:pic>
        <p:nvPicPr>
          <p:cNvPr id="1026" name="Picture 2" descr="Veterinary antimicrobial resistance and antimicrobial u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2048608"/>
            <a:ext cx="10163907" cy="394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78169" y="465992"/>
            <a:ext cx="10175631" cy="12916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</a:t>
            </a:r>
            <a:endParaRPr lang="en-IN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2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Polymyxins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Polymyxine</a:t>
            </a:r>
            <a:r>
              <a:rPr lang="en-US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B </a:t>
            </a:r>
            <a:r>
              <a:rPr lang="en-US" sz="2400" i="1" dirty="0" smtClean="0">
                <a:latin typeface="Comic Sans MS" panose="030F0702030302020204" pitchFamily="66" charset="0"/>
              </a:rPr>
              <a:t>Bacillus </a:t>
            </a:r>
            <a:r>
              <a:rPr lang="en-US" sz="2400" i="1" dirty="0" err="1" smtClean="0">
                <a:latin typeface="Comic Sans MS" panose="030F0702030302020204" pitchFamily="66" charset="0"/>
              </a:rPr>
              <a:t>polymyxa</a:t>
            </a:r>
            <a:r>
              <a:rPr lang="en-US" sz="2400" i="1" dirty="0" smtClean="0">
                <a:latin typeface="Comic Sans MS" panose="030F0702030302020204" pitchFamily="66" charset="0"/>
              </a:rPr>
              <a:t>                        </a:t>
            </a:r>
            <a:r>
              <a:rPr lang="en-US" sz="2400" dirty="0" smtClean="0">
                <a:latin typeface="Comic Sans MS" panose="030F0702030302020204" pitchFamily="66" charset="0"/>
              </a:rPr>
              <a:t>Two clinically important</a:t>
            </a:r>
            <a:endParaRPr lang="en-US" sz="2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	and						                     </a:t>
            </a:r>
            <a:r>
              <a:rPr lang="en-U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polypeptide</a:t>
            </a:r>
          </a:p>
          <a:p>
            <a:pPr algn="just"/>
            <a:r>
              <a:rPr lang="en-US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polymyxine</a:t>
            </a:r>
            <a:r>
              <a:rPr lang="en-US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E </a:t>
            </a:r>
            <a:r>
              <a:rPr lang="en-US" sz="2400" dirty="0" smtClean="0">
                <a:latin typeface="Comic Sans MS" panose="030F0702030302020204" pitchFamily="66" charset="0"/>
              </a:rPr>
              <a:t>(colistin) - </a:t>
            </a:r>
            <a:r>
              <a:rPr lang="en-US" sz="2400" i="1" dirty="0" smtClean="0">
                <a:latin typeface="Comic Sans MS" panose="030F0702030302020204" pitchFamily="66" charset="0"/>
              </a:rPr>
              <a:t>Bacillus </a:t>
            </a:r>
            <a:r>
              <a:rPr lang="en-US" sz="2400" i="1" dirty="0" err="1" smtClean="0">
                <a:latin typeface="Comic Sans MS" panose="030F0702030302020204" pitchFamily="66" charset="0"/>
              </a:rPr>
              <a:t>colistinus</a:t>
            </a:r>
            <a:r>
              <a:rPr lang="en-US" sz="2400" i="1" dirty="0" smtClean="0">
                <a:latin typeface="Comic Sans MS" panose="030F0702030302020204" pitchFamily="66" charset="0"/>
              </a:rPr>
              <a:t>             </a:t>
            </a:r>
            <a:r>
              <a:rPr lang="en-US" sz="2400" dirty="0" smtClean="0">
                <a:latin typeface="Comic Sans MS" panose="030F0702030302020204" pitchFamily="66" charset="0"/>
              </a:rPr>
              <a:t>antibiotics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Both the drugs are 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rapidly bactericidal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</a:p>
          <a:p>
            <a:pPr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narrow spectrum antibiotics, </a:t>
            </a:r>
          </a:p>
          <a:p>
            <a:pPr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highly active against Gram-</a:t>
            </a:r>
            <a:r>
              <a:rPr lang="en-US" dirty="0" err="1" smtClean="0">
                <a:latin typeface="Comic Sans MS" panose="030F0702030302020204" pitchFamily="66" charset="0"/>
              </a:rPr>
              <a:t>ve</a:t>
            </a:r>
            <a:r>
              <a:rPr lang="en-US" dirty="0" smtClean="0">
                <a:latin typeface="Comic Sans MS" panose="030F0702030302020204" pitchFamily="66" charset="0"/>
              </a:rPr>
              <a:t> Gram +</a:t>
            </a:r>
            <a:r>
              <a:rPr lang="en-US" dirty="0" err="1" smtClean="0">
                <a:latin typeface="Comic Sans MS" panose="030F0702030302020204" pitchFamily="66" charset="0"/>
              </a:rPr>
              <a:t>ve</a:t>
            </a:r>
            <a:r>
              <a:rPr lang="en-US" dirty="0" smtClean="0">
                <a:latin typeface="Comic Sans MS" panose="030F0702030302020204" pitchFamily="66" charset="0"/>
              </a:rPr>
              <a:t> bacteria.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150100" y="1955800"/>
            <a:ext cx="368300" cy="1193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polymyxines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have a detergent like action on the bacterial cell membrane. </a:t>
            </a:r>
          </a:p>
          <a:p>
            <a:pPr algn="just">
              <a:buNone/>
            </a:pPr>
            <a:endParaRPr lang="en-US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They bind with bacterial cell membrane phospholipids with high affinity, distort it.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As a result ions, amino acids etc leak out and bacterial cells die. </a:t>
            </a:r>
            <a:r>
              <a:rPr lang="en-US" dirty="0" smtClean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Neither absorbed topically nor orally and do not penetrate blood brain barrier. </a:t>
            </a:r>
          </a:p>
          <a:p>
            <a:pPr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For systemic effect they (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colistin sodium 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methansulphonate</a:t>
            </a:r>
            <a:r>
              <a:rPr lang="en-US" dirty="0" smtClean="0">
                <a:latin typeface="Comic Sans MS" panose="030F0702030302020204" pitchFamily="66" charset="0"/>
              </a:rPr>
              <a:t>) are administered parenterally. </a:t>
            </a:r>
          </a:p>
          <a:p>
            <a:pPr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Systemically rarely used due to serious toxicity </a:t>
            </a: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n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ephrotoxicity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		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eurotoxicity and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		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euromuscular blockade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used in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70C0"/>
                </a:solidFill>
              </a:rPr>
              <a:t>Gram  negative enteritis in claves and pigs,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Topically in skin infections </a:t>
            </a:r>
            <a:r>
              <a:rPr lang="en-US" dirty="0" smtClean="0"/>
              <a:t>(along with neomycin or </a:t>
            </a:r>
            <a:r>
              <a:rPr lang="en-US" dirty="0" err="1" smtClean="0"/>
              <a:t>bacitracin</a:t>
            </a:r>
            <a:r>
              <a:rPr lang="en-US" dirty="0" smtClean="0"/>
              <a:t>),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otitis externa </a:t>
            </a:r>
            <a:r>
              <a:rPr lang="en-US" dirty="0" smtClean="0"/>
              <a:t>(with oxytetracycline),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7030A0"/>
                </a:solidFill>
              </a:rPr>
              <a:t>in bovine mastitis </a:t>
            </a:r>
            <a:r>
              <a:rPr lang="en-US" dirty="0" smtClean="0"/>
              <a:t>(with oxytetracycline for </a:t>
            </a:r>
            <a:r>
              <a:rPr lang="en-US" i="1" dirty="0" err="1" smtClean="0"/>
              <a:t>Klebsiella</a:t>
            </a:r>
            <a:r>
              <a:rPr lang="en-US" i="1" dirty="0" smtClean="0"/>
              <a:t> </a:t>
            </a:r>
            <a:r>
              <a:rPr lang="en-US" dirty="0" smtClean="0"/>
              <a:t>spp.) and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as semen additive (in bull semen containing </a:t>
            </a:r>
            <a:r>
              <a:rPr lang="en-US" i="1" dirty="0" smtClean="0">
                <a:solidFill>
                  <a:srgbClr val="FF0000"/>
                </a:solidFill>
              </a:rPr>
              <a:t>Pseudomonas 	organism</a:t>
            </a:r>
            <a:r>
              <a:rPr lang="en-US" dirty="0" smtClean="0">
                <a:solidFill>
                  <a:srgbClr val="FF0000"/>
                </a:solidFill>
              </a:rPr>
              <a:t>) @50 u/ml diluents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5-Point Star 1"/>
          <p:cNvSpPr/>
          <p:nvPr/>
        </p:nvSpPr>
        <p:spPr>
          <a:xfrm>
            <a:off x="1248508" y="4422531"/>
            <a:ext cx="615461" cy="61546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Dose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Dosage: </a:t>
            </a: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Oral: 20,000 units/kg, twice daily; </a:t>
            </a: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 IM: 5,000 units/kg, twice daily;</a:t>
            </a: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 </a:t>
            </a:r>
            <a:r>
              <a:rPr lang="en-US" dirty="0" err="1" smtClean="0">
                <a:latin typeface="Comic Sans MS" panose="030F0702030302020204" pitchFamily="66" charset="0"/>
              </a:rPr>
              <a:t>Intramammary</a:t>
            </a:r>
            <a:r>
              <a:rPr lang="en-US" dirty="0" smtClean="0">
                <a:latin typeface="Comic Sans MS" panose="030F0702030302020204" pitchFamily="66" charset="0"/>
              </a:rPr>
              <a:t> infusion: 50,000-100000 units;</a:t>
            </a: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 Intrauterine (cattle): 100000 units.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Bacitracin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10795000" cy="4673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It is another 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polypeptide antibiotic </a:t>
            </a:r>
            <a:r>
              <a:rPr lang="en-US" dirty="0" smtClean="0">
                <a:latin typeface="Comic Sans MS" pitchFamily="66" charset="0"/>
              </a:rPr>
              <a:t>obtained from </a:t>
            </a:r>
            <a:r>
              <a:rPr lang="en-US" i="1" dirty="0" smtClean="0">
                <a:latin typeface="Comic Sans MS" pitchFamily="66" charset="0"/>
              </a:rPr>
              <a:t>Bacillus </a:t>
            </a:r>
            <a:r>
              <a:rPr lang="en-US" i="1" dirty="0" err="1" smtClean="0">
                <a:latin typeface="Comic Sans MS" pitchFamily="66" charset="0"/>
              </a:rPr>
              <a:t>subtills</a:t>
            </a:r>
            <a:r>
              <a:rPr lang="en-US" i="1" dirty="0" smtClean="0">
                <a:latin typeface="Comic Sans MS" pitchFamily="66" charset="0"/>
              </a:rPr>
              <a:t>.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Its antibacterial spectrum is similar to penicillin G and is mostly limited to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Gram positive bacteria and spirochaetes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 It is a bactericidal drug and acts by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inhibiting the formation of bacterial cell wall peptidoglycan.</a:t>
            </a:r>
          </a:p>
          <a:p>
            <a:pPr algn="just">
              <a:buNone/>
            </a:pP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It binds with the pyrophosphate lipid carrier and inhibits the dephosphorylation reaction required for regeneration of the lipid carrier.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It also increases the fluxes of ions by binding to the bacterial cell membrane. 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The drug is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not absorbed from the GI tract and is not used parenterally</a:t>
            </a:r>
            <a:r>
              <a:rPr lang="en-US" dirty="0" smtClean="0">
                <a:latin typeface="Comic Sans MS" pitchFamily="66" charset="0"/>
              </a:rPr>
              <a:t> because of its pronounced </a:t>
            </a:r>
            <a:r>
              <a:rPr lang="en-US" dirty="0" err="1" smtClean="0">
                <a:latin typeface="Comic Sans MS" pitchFamily="66" charset="0"/>
              </a:rPr>
              <a:t>nephrotoxicity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 It may cause hypersensitivity reaction.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1266</Words>
  <Application>Microsoft Office PowerPoint</Application>
  <PresentationFormat>Widescreen</PresentationFormat>
  <Paragraphs>183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Comic Sans MS</vt:lpstr>
      <vt:lpstr>Courier New</vt:lpstr>
      <vt:lpstr>Office Theme</vt:lpstr>
      <vt:lpstr>Miscellaneous Antibacterial Agents 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(Lecture-18)</vt:lpstr>
      <vt:lpstr>Content of the chapter</vt:lpstr>
      <vt:lpstr>Polymyxins</vt:lpstr>
      <vt:lpstr>PowerPoint Presentation</vt:lpstr>
      <vt:lpstr>PowerPoint Presentation</vt:lpstr>
      <vt:lpstr>PowerPoint Presentation</vt:lpstr>
      <vt:lpstr>Dose</vt:lpstr>
      <vt:lpstr>Bacitracin</vt:lpstr>
      <vt:lpstr>PowerPoint Presentation</vt:lpstr>
      <vt:lpstr>Uses</vt:lpstr>
      <vt:lpstr>Vancomycin</vt:lpstr>
      <vt:lpstr>PowerPoint Presentation</vt:lpstr>
      <vt:lpstr>Tyrothricin</vt:lpstr>
      <vt:lpstr>PowerPoint Presentation</vt:lpstr>
      <vt:lpstr>Virginiamycin</vt:lpstr>
      <vt:lpstr>Tiamulin</vt:lpstr>
      <vt:lpstr>PowerPoint Presentation</vt:lpstr>
      <vt:lpstr>PowerPoint Presentation</vt:lpstr>
      <vt:lpstr>Novobiocin</vt:lpstr>
      <vt:lpstr>PowerPoint Presentation</vt:lpstr>
      <vt:lpstr>Rifamycins</vt:lpstr>
      <vt:lpstr>PowerPoint Presentation</vt:lpstr>
      <vt:lpstr>PowerPoint Presentation</vt:lpstr>
      <vt:lpstr>PowerPoint Presentation</vt:lpstr>
      <vt:lpstr>Methenamine (Hexamine) </vt:lpstr>
      <vt:lpstr>PowerPoint Presentation</vt:lpstr>
      <vt:lpstr>Summary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Anjana</dc:creator>
  <cp:lastModifiedBy>Dr. Nirbhay Kumar</cp:lastModifiedBy>
  <cp:revision>41</cp:revision>
  <dcterms:created xsi:type="dcterms:W3CDTF">2020-11-13T10:31:15Z</dcterms:created>
  <dcterms:modified xsi:type="dcterms:W3CDTF">2020-12-25T11:10:03Z</dcterms:modified>
</cp:coreProperties>
</file>