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6" r:id="rId2"/>
    <p:sldId id="266" r:id="rId3"/>
    <p:sldId id="287" r:id="rId4"/>
    <p:sldId id="288" r:id="rId5"/>
    <p:sldId id="289" r:id="rId6"/>
    <p:sldId id="290" r:id="rId7"/>
    <p:sldId id="292" r:id="rId8"/>
    <p:sldId id="293" r:id="rId9"/>
    <p:sldId id="291" r:id="rId10"/>
    <p:sldId id="268" r:id="rId11"/>
    <p:sldId id="294" r:id="rId12"/>
    <p:sldId id="295" r:id="rId13"/>
    <p:sldId id="296" r:id="rId14"/>
    <p:sldId id="269" r:id="rId15"/>
    <p:sldId id="298" r:id="rId16"/>
    <p:sldId id="270" r:id="rId17"/>
    <p:sldId id="299" r:id="rId18"/>
    <p:sldId id="271" r:id="rId19"/>
    <p:sldId id="297" r:id="rId20"/>
    <p:sldId id="302" r:id="rId21"/>
    <p:sldId id="272" r:id="rId22"/>
    <p:sldId id="301" r:id="rId23"/>
    <p:sldId id="304" r:id="rId24"/>
    <p:sldId id="273" r:id="rId25"/>
    <p:sldId id="274" r:id="rId26"/>
    <p:sldId id="275" r:id="rId27"/>
    <p:sldId id="276" r:id="rId28"/>
    <p:sldId id="277" r:id="rId29"/>
    <p:sldId id="303" r:id="rId30"/>
    <p:sldId id="278" r:id="rId31"/>
    <p:sldId id="305" r:id="rId32"/>
    <p:sldId id="279" r:id="rId33"/>
    <p:sldId id="308" r:id="rId34"/>
    <p:sldId id="30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68" autoAdjust="0"/>
    <p:restoredTop sz="94660"/>
  </p:normalViewPr>
  <p:slideViewPr>
    <p:cSldViewPr snapToGrid="0">
      <p:cViewPr varScale="1">
        <p:scale>
          <a:sx n="80" d="100"/>
          <a:sy n="80" d="100"/>
        </p:scale>
        <p:origin x="39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FA47E3-06F9-4A28-8AA8-B521F54689A9}" type="datetimeFigureOut">
              <a:rPr lang="en-IN" smtClean="0"/>
              <a:pPr/>
              <a:t>25-12-2020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50ACA5-C031-409D-A3F5-FEA25C964579}" type="slidenum">
              <a:rPr lang="en-IN" smtClean="0"/>
              <a:pPr/>
              <a:t>‹#›</a:t>
            </a:fld>
            <a:endParaRPr lang="en-IN"/>
          </a:p>
        </p:txBody>
      </p:sp>
    </p:spTree>
    <p:extLst>
      <p:ext uri="{BB962C8B-B14F-4D97-AF65-F5344CB8AC3E}">
        <p14:creationId xmlns:p14="http://schemas.microsoft.com/office/powerpoint/2010/main" val="3956396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8394298-7D1D-4CD6-81AA-1F2EEC71BC03}" type="slidenum">
              <a:rPr lang="en-IN" smtClean="0"/>
              <a:pPr/>
              <a:t>1</a:t>
            </a:fld>
            <a:endParaRPr lang="en-IN"/>
          </a:p>
        </p:txBody>
      </p:sp>
    </p:spTree>
    <p:extLst>
      <p:ext uri="{BB962C8B-B14F-4D97-AF65-F5344CB8AC3E}">
        <p14:creationId xmlns:p14="http://schemas.microsoft.com/office/powerpoint/2010/main" val="1013435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3310080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943123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249494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143019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143194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194466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1841154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2367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211401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4250958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5D3189-D47E-4E41-AB7F-AA120FA4987F}" type="datetimeFigureOut">
              <a:rPr lang="en-IN" smtClean="0"/>
              <a:pPr/>
              <a:t>25-12-2020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val="69743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D3189-D47E-4E41-AB7F-AA120FA4987F}" type="datetimeFigureOut">
              <a:rPr lang="en-IN" smtClean="0"/>
              <a:pPr/>
              <a:t>25-12-2020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6089E-ABB1-4D85-BF13-173DD3F74B2B}" type="slidenum">
              <a:rPr lang="en-IN" smtClean="0"/>
              <a:pPr/>
              <a:t>‹#›</a:t>
            </a:fld>
            <a:endParaRPr lang="en-IN"/>
          </a:p>
        </p:txBody>
      </p:sp>
    </p:spTree>
    <p:extLst>
      <p:ext uri="{BB962C8B-B14F-4D97-AF65-F5344CB8AC3E}">
        <p14:creationId xmlns:p14="http://schemas.microsoft.com/office/powerpoint/2010/main" val="3811905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2" y="909805"/>
            <a:ext cx="9143999" cy="1752834"/>
          </a:xfrm>
        </p:spPr>
        <p:txBody>
          <a:bodyPr>
            <a:normAutofit/>
          </a:bodyPr>
          <a:lstStyle/>
          <a:p>
            <a:r>
              <a:rPr lang="en-US" sz="3600" b="1" dirty="0" smtClean="0">
                <a:solidFill>
                  <a:srgbClr val="FF0000"/>
                </a:solidFill>
                <a:latin typeface="Comic Sans MS" panose="030F0702030302020204" pitchFamily="66" charset="0"/>
                <a:cs typeface="Aharoni" pitchFamily="2" charset="-79"/>
              </a:rPr>
              <a:t>ANTHELMINTICS </a:t>
            </a:r>
            <a:r>
              <a:rPr lang="en-US" sz="3000" b="1" dirty="0" smtClean="0">
                <a:solidFill>
                  <a:srgbClr val="FF0000"/>
                </a:solidFill>
                <a:latin typeface="Comic Sans MS" panose="030F0702030302020204" pitchFamily="66" charset="0"/>
                <a:cs typeface="Aharoni" pitchFamily="2" charset="-79"/>
              </a:rPr>
              <a:t>(General)</a:t>
            </a:r>
            <a:r>
              <a:rPr lang="en-IN" sz="3600" b="1" dirty="0">
                <a:solidFill>
                  <a:srgbClr val="C00000"/>
                </a:solidFill>
                <a:latin typeface="Comic Sans MS" panose="030F0702030302020204" pitchFamily="66" charset="0"/>
              </a:rPr>
              <a:t/>
            </a:r>
            <a:br>
              <a:rPr lang="en-IN" sz="3600" b="1" dirty="0">
                <a:solidFill>
                  <a:srgbClr val="C00000"/>
                </a:solidFill>
                <a:latin typeface="Comic Sans MS" panose="030F0702030302020204" pitchFamily="66" charset="0"/>
              </a:rPr>
            </a:br>
            <a:r>
              <a:rPr lang="en-IN" sz="1050" b="1" dirty="0">
                <a:solidFill>
                  <a:srgbClr val="C00000"/>
                </a:solidFill>
                <a:latin typeface="Comic Sans MS" panose="030F0702030302020204" pitchFamily="66" charset="0"/>
              </a:rPr>
              <a:t>……………………………………………………………………………………………………………………………………………………………………………………………………………………………………………</a:t>
            </a:r>
            <a:r>
              <a:rPr lang="en-IN" b="1" dirty="0" smtClean="0">
                <a:solidFill>
                  <a:srgbClr val="C00000"/>
                </a:solidFill>
                <a:latin typeface="Comic Sans MS" panose="030F0702030302020204" pitchFamily="66" charset="0"/>
              </a:rPr>
              <a:t/>
            </a:r>
            <a:br>
              <a:rPr lang="en-IN" b="1" dirty="0" smtClean="0">
                <a:solidFill>
                  <a:srgbClr val="C00000"/>
                </a:solidFill>
                <a:latin typeface="Comic Sans MS" panose="030F0702030302020204" pitchFamily="66" charset="0"/>
              </a:rPr>
            </a:br>
            <a:r>
              <a:rPr lang="en-IN" sz="2800" b="1" u="sng" dirty="0">
                <a:solidFill>
                  <a:srgbClr val="C00000"/>
                </a:solidFill>
                <a:latin typeface="Comic Sans MS" panose="030F0702030302020204" pitchFamily="66" charset="0"/>
              </a:rPr>
              <a:t>Chemotherapy (VPT-411)</a:t>
            </a:r>
            <a:r>
              <a:rPr lang="en-IN" sz="2700" b="1" dirty="0">
                <a:solidFill>
                  <a:srgbClr val="000099"/>
                </a:solidFill>
                <a:latin typeface="Comic Sans MS" panose="030F0702030302020204" pitchFamily="66" charset="0"/>
              </a:rPr>
              <a:t/>
            </a:r>
            <a:br>
              <a:rPr lang="en-IN" sz="2700" b="1" dirty="0">
                <a:solidFill>
                  <a:srgbClr val="000099"/>
                </a:solidFill>
                <a:latin typeface="Comic Sans MS" panose="030F0702030302020204" pitchFamily="66" charset="0"/>
              </a:rPr>
            </a:br>
            <a:r>
              <a:rPr lang="en-IN" sz="2700" b="1" dirty="0">
                <a:solidFill>
                  <a:srgbClr val="000099"/>
                </a:solidFill>
                <a:latin typeface="Comic Sans MS" panose="030F0702030302020204" pitchFamily="66" charset="0"/>
              </a:rPr>
              <a:t>(</a:t>
            </a:r>
            <a:r>
              <a:rPr lang="en-IN" sz="2700" b="1" dirty="0" smtClean="0">
                <a:solidFill>
                  <a:srgbClr val="000099"/>
                </a:solidFill>
                <a:latin typeface="Comic Sans MS" panose="030F0702030302020204" pitchFamily="66" charset="0"/>
              </a:rPr>
              <a:t>Lecture-19)</a:t>
            </a:r>
            <a:endParaRPr lang="en-IN" b="1" dirty="0">
              <a:solidFill>
                <a:srgbClr val="000099"/>
              </a:solidFill>
              <a:latin typeface="Comic Sans MS" panose="030F0702030302020204" pitchFamily="66" charset="0"/>
            </a:endParaRPr>
          </a:p>
        </p:txBody>
      </p:sp>
      <p:sp>
        <p:nvSpPr>
          <p:cNvPr id="3" name="Subtitle 2"/>
          <p:cNvSpPr>
            <a:spLocks noGrp="1"/>
          </p:cNvSpPr>
          <p:nvPr>
            <p:ph type="subTitle" idx="1"/>
          </p:nvPr>
        </p:nvSpPr>
        <p:spPr>
          <a:xfrm>
            <a:off x="1933575" y="3984463"/>
            <a:ext cx="8343900" cy="1241822"/>
          </a:xfrm>
        </p:spPr>
        <p:txBody>
          <a:bodyPr>
            <a:noAutofit/>
          </a:bodyPr>
          <a:lstStyle/>
          <a:p>
            <a:r>
              <a:rPr lang="en-IN" sz="2100" b="1" dirty="0" err="1">
                <a:solidFill>
                  <a:srgbClr val="000099"/>
                </a:solidFill>
                <a:latin typeface="Comic Sans MS" panose="030F0702030302020204" pitchFamily="66" charset="0"/>
              </a:rPr>
              <a:t>Dr.</a:t>
            </a:r>
            <a:r>
              <a:rPr lang="en-IN" sz="2100" b="1" dirty="0">
                <a:solidFill>
                  <a:srgbClr val="000099"/>
                </a:solidFill>
                <a:latin typeface="Comic Sans MS" panose="030F0702030302020204" pitchFamily="66" charset="0"/>
              </a:rPr>
              <a:t> </a:t>
            </a:r>
            <a:r>
              <a:rPr lang="en-IN" sz="2100" b="1" dirty="0" err="1">
                <a:solidFill>
                  <a:srgbClr val="000099"/>
                </a:solidFill>
                <a:latin typeface="Comic Sans MS" panose="030F0702030302020204" pitchFamily="66" charset="0"/>
              </a:rPr>
              <a:t>Kumari</a:t>
            </a:r>
            <a:r>
              <a:rPr lang="en-IN" sz="2100" b="1" dirty="0">
                <a:solidFill>
                  <a:srgbClr val="000099"/>
                </a:solidFill>
                <a:latin typeface="Comic Sans MS" panose="030F0702030302020204" pitchFamily="66" charset="0"/>
              </a:rPr>
              <a:t> </a:t>
            </a:r>
            <a:r>
              <a:rPr lang="en-IN" sz="2100" b="1" dirty="0" err="1">
                <a:solidFill>
                  <a:srgbClr val="000099"/>
                </a:solidFill>
                <a:latin typeface="Comic Sans MS" panose="030F0702030302020204" pitchFamily="66" charset="0"/>
              </a:rPr>
              <a:t>Anjana</a:t>
            </a:r>
            <a:endParaRPr lang="en-IN" sz="2100" b="1" dirty="0">
              <a:solidFill>
                <a:srgbClr val="000099"/>
              </a:solidFill>
              <a:latin typeface="Comic Sans MS" panose="030F0702030302020204" pitchFamily="66" charset="0"/>
            </a:endParaRPr>
          </a:p>
          <a:p>
            <a:r>
              <a:rPr lang="en-IN" sz="2100" dirty="0">
                <a:latin typeface="Comic Sans MS" panose="030F0702030302020204" pitchFamily="66" charset="0"/>
              </a:rPr>
              <a:t>Asstt. Professor</a:t>
            </a:r>
          </a:p>
          <a:p>
            <a:r>
              <a:rPr lang="en-IN" sz="2100" dirty="0" err="1">
                <a:latin typeface="Comic Sans MS" panose="030F0702030302020204" pitchFamily="66" charset="0"/>
              </a:rPr>
              <a:t>Deptt</a:t>
            </a:r>
            <a:r>
              <a:rPr lang="en-IN" sz="2100" dirty="0">
                <a:latin typeface="Comic Sans MS" panose="030F0702030302020204" pitchFamily="66" charset="0"/>
              </a:rPr>
              <a:t>. of Veterinary Pharmacology &amp; Toxicology</a:t>
            </a:r>
          </a:p>
          <a:p>
            <a:r>
              <a:rPr lang="en-IN" sz="2100" dirty="0">
                <a:latin typeface="Comic Sans MS" panose="030F0702030302020204" pitchFamily="66" charset="0"/>
              </a:rPr>
              <a:t>Bihar Veterinary College, Bihar Animal Sciences University, Patna</a:t>
            </a:r>
          </a:p>
          <a:p>
            <a:endParaRPr lang="en-IN" sz="2100" dirty="0">
              <a:latin typeface="Comic Sans MS" panose="030F0702030302020204" pitchFamily="66"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722249" y="3660020"/>
            <a:ext cx="1091228" cy="98755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669874" y="3756116"/>
            <a:ext cx="678170" cy="716661"/>
          </a:xfrm>
          <a:prstGeom prst="rect">
            <a:avLst/>
          </a:prstGeom>
        </p:spPr>
      </p:pic>
    </p:spTree>
    <p:extLst>
      <p:ext uri="{BB962C8B-B14F-4D97-AF65-F5344CB8AC3E}">
        <p14:creationId xmlns:p14="http://schemas.microsoft.com/office/powerpoint/2010/main" val="11225666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rgbClr val="FF0000"/>
                </a:solidFill>
                <a:latin typeface="Comic Sans MS" panose="030F0702030302020204" pitchFamily="66" charset="0"/>
              </a:rPr>
              <a:t>Ideal Anthelmintic </a:t>
            </a:r>
            <a:r>
              <a:rPr lang="en-US" dirty="0"/>
              <a:t/>
            </a:r>
            <a:br>
              <a:rPr lang="en-US" dirty="0"/>
            </a:br>
            <a:endParaRPr lang="en-US" dirty="0"/>
          </a:p>
        </p:txBody>
      </p:sp>
      <p:sp>
        <p:nvSpPr>
          <p:cNvPr id="3" name="Content Placeholder 2"/>
          <p:cNvSpPr>
            <a:spLocks noGrp="1"/>
          </p:cNvSpPr>
          <p:nvPr>
            <p:ph idx="1"/>
          </p:nvPr>
        </p:nvSpPr>
        <p:spPr>
          <a:xfrm>
            <a:off x="764931" y="1825625"/>
            <a:ext cx="11007969" cy="4351338"/>
          </a:xfrm>
        </p:spPr>
        <p:txBody>
          <a:bodyPr>
            <a:normAutofit/>
          </a:bodyPr>
          <a:lstStyle/>
          <a:p>
            <a:r>
              <a:rPr lang="en-US" sz="2400" dirty="0" smtClean="0">
                <a:solidFill>
                  <a:srgbClr val="00B0F0"/>
                </a:solidFill>
                <a:latin typeface="Comic Sans MS" panose="030F0702030302020204" pitchFamily="66" charset="0"/>
              </a:rPr>
              <a:t>Should have </a:t>
            </a:r>
            <a:r>
              <a:rPr lang="en-US" sz="2400" b="1" dirty="0" smtClean="0">
                <a:solidFill>
                  <a:srgbClr val="00B0F0"/>
                </a:solidFill>
                <a:latin typeface="Comic Sans MS" panose="030F0702030302020204" pitchFamily="66" charset="0"/>
              </a:rPr>
              <a:t>high efficacy:</a:t>
            </a:r>
          </a:p>
          <a:p>
            <a:pPr lvl="1">
              <a:buFont typeface="Courier New" panose="02070309020205020404" pitchFamily="49" charset="0"/>
              <a:buChar char="o"/>
            </a:pPr>
            <a:r>
              <a:rPr lang="en-IN" dirty="0" smtClean="0">
                <a:latin typeface="Comic Sans MS" panose="030F0702030302020204" pitchFamily="66" charset="0"/>
              </a:rPr>
              <a:t>An </a:t>
            </a:r>
            <a:r>
              <a:rPr lang="en-IN" dirty="0">
                <a:latin typeface="Comic Sans MS" panose="030F0702030302020204" pitchFamily="66" charset="0"/>
              </a:rPr>
              <a:t>ideal anthelmintic should have high </a:t>
            </a:r>
            <a:r>
              <a:rPr lang="en-IN" dirty="0" smtClean="0">
                <a:latin typeface="Comic Sans MS" panose="030F0702030302020204" pitchFamily="66" charset="0"/>
              </a:rPr>
              <a:t>level </a:t>
            </a:r>
            <a:r>
              <a:rPr lang="en-IN" dirty="0">
                <a:latin typeface="Comic Sans MS" panose="030F0702030302020204" pitchFamily="66" charset="0"/>
              </a:rPr>
              <a:t>of </a:t>
            </a:r>
            <a:r>
              <a:rPr lang="en-IN" dirty="0" smtClean="0">
                <a:latin typeface="Comic Sans MS" panose="030F0702030302020204" pitchFamily="66" charset="0"/>
              </a:rPr>
              <a:t>anthelmintic activity.</a:t>
            </a:r>
          </a:p>
          <a:p>
            <a:pPr lvl="1">
              <a:buFont typeface="Courier New" panose="02070309020205020404" pitchFamily="49" charset="0"/>
              <a:buChar char="o"/>
            </a:pPr>
            <a:r>
              <a:rPr lang="en-IN" dirty="0" smtClean="0">
                <a:latin typeface="Comic Sans MS" panose="030F0702030302020204" pitchFamily="66" charset="0"/>
              </a:rPr>
              <a:t>The </a:t>
            </a:r>
            <a:r>
              <a:rPr lang="en-IN" dirty="0">
                <a:latin typeface="Comic Sans MS" panose="030F0702030302020204" pitchFamily="66" charset="0"/>
              </a:rPr>
              <a:t>efficacy is said to </a:t>
            </a:r>
            <a:r>
              <a:rPr lang="en-IN" dirty="0" smtClean="0">
                <a:solidFill>
                  <a:srgbClr val="FF0000"/>
                </a:solidFill>
                <a:latin typeface="Comic Sans MS" panose="030F0702030302020204" pitchFamily="66" charset="0"/>
              </a:rPr>
              <a:t>be </a:t>
            </a:r>
            <a:r>
              <a:rPr lang="en-IN" dirty="0">
                <a:solidFill>
                  <a:srgbClr val="FF0000"/>
                </a:solidFill>
                <a:latin typeface="Comic Sans MS" panose="030F0702030302020204" pitchFamily="66" charset="0"/>
              </a:rPr>
              <a:t>good if it removes 95% </a:t>
            </a:r>
            <a:r>
              <a:rPr lang="en-IN" dirty="0">
                <a:latin typeface="Comic Sans MS" panose="030F0702030302020204" pitchFamily="66" charset="0"/>
              </a:rPr>
              <a:t>of a gastro-intestinal </a:t>
            </a:r>
            <a:r>
              <a:rPr lang="en-IN" dirty="0" smtClean="0">
                <a:latin typeface="Comic Sans MS" panose="030F0702030302020204" pitchFamily="66" charset="0"/>
              </a:rPr>
              <a:t>nematodes </a:t>
            </a:r>
            <a:r>
              <a:rPr lang="en-IN" dirty="0">
                <a:latin typeface="Comic Sans MS" panose="030F0702030302020204" pitchFamily="66" charset="0"/>
              </a:rPr>
              <a:t>from </a:t>
            </a:r>
            <a:r>
              <a:rPr lang="en-IN" dirty="0" smtClean="0">
                <a:latin typeface="Comic Sans MS" panose="030F0702030302020204" pitchFamily="66" charset="0"/>
              </a:rPr>
              <a:t>ruminant spp. </a:t>
            </a:r>
          </a:p>
          <a:p>
            <a:pPr lvl="1">
              <a:buFont typeface="Courier New" panose="02070309020205020404" pitchFamily="49" charset="0"/>
              <a:buChar char="o"/>
            </a:pPr>
            <a:r>
              <a:rPr lang="en-IN" dirty="0" smtClean="0">
                <a:latin typeface="Comic Sans MS" panose="030F0702030302020204" pitchFamily="66" charset="0"/>
              </a:rPr>
              <a:t>If </a:t>
            </a:r>
            <a:r>
              <a:rPr lang="en-IN" dirty="0">
                <a:latin typeface="Comic Sans MS" panose="030F0702030302020204" pitchFamily="66" charset="0"/>
              </a:rPr>
              <a:t>it removes only </a:t>
            </a:r>
            <a:r>
              <a:rPr lang="en-IN" dirty="0">
                <a:solidFill>
                  <a:srgbClr val="FFC000"/>
                </a:solidFill>
                <a:latin typeface="Comic Sans MS" panose="030F0702030302020204" pitchFamily="66" charset="0"/>
              </a:rPr>
              <a:t>70% of the worm burden it is considered as a </a:t>
            </a:r>
            <a:r>
              <a:rPr lang="en-IN" dirty="0" smtClean="0">
                <a:solidFill>
                  <a:srgbClr val="FFC000"/>
                </a:solidFill>
                <a:latin typeface="Comic Sans MS" panose="030F0702030302020204" pitchFamily="66" charset="0"/>
              </a:rPr>
              <a:t>poor </a:t>
            </a:r>
            <a:r>
              <a:rPr lang="en-IN" dirty="0" smtClean="0">
                <a:latin typeface="Comic Sans MS" panose="030F0702030302020204" pitchFamily="66" charset="0"/>
              </a:rPr>
              <a:t>anthelmintic. </a:t>
            </a:r>
            <a:endParaRPr lang="en-IN" dirty="0">
              <a:latin typeface="Comic Sans MS" panose="030F0702030302020204" pitchFamily="66" charset="0"/>
            </a:endParaRPr>
          </a:p>
          <a:p>
            <a:pPr lvl="1">
              <a:buFont typeface="Courier New" panose="02070309020205020404" pitchFamily="49" charset="0"/>
              <a:buChar char="o"/>
            </a:pPr>
            <a:r>
              <a:rPr lang="en-IN" dirty="0" smtClean="0">
                <a:latin typeface="Comic Sans MS" panose="030F0702030302020204" pitchFamily="66" charset="0"/>
              </a:rPr>
              <a:t>It </a:t>
            </a:r>
            <a:r>
              <a:rPr lang="en-IN" dirty="0">
                <a:latin typeface="Comic Sans MS" panose="030F0702030302020204" pitchFamily="66" charset="0"/>
              </a:rPr>
              <a:t>should have </a:t>
            </a:r>
            <a:r>
              <a:rPr lang="en-IN" dirty="0" smtClean="0">
                <a:latin typeface="Comic Sans MS" panose="030F0702030302020204" pitchFamily="66" charset="0"/>
              </a:rPr>
              <a:t>effect </a:t>
            </a:r>
            <a:r>
              <a:rPr lang="en-IN" dirty="0">
                <a:latin typeface="Comic Sans MS" panose="030F0702030302020204" pitchFamily="66" charset="0"/>
              </a:rPr>
              <a:t>on </a:t>
            </a:r>
            <a:r>
              <a:rPr lang="en-IN" dirty="0">
                <a:solidFill>
                  <a:srgbClr val="92D050"/>
                </a:solidFill>
                <a:latin typeface="Comic Sans MS" panose="030F0702030302020204" pitchFamily="66" charset="0"/>
              </a:rPr>
              <a:t>both adult and larval stages </a:t>
            </a:r>
            <a:r>
              <a:rPr lang="en-IN" dirty="0">
                <a:latin typeface="Comic Sans MS" panose="030F0702030302020204" pitchFamily="66" charset="0"/>
              </a:rPr>
              <a:t>of worms. </a:t>
            </a:r>
          </a:p>
          <a:p>
            <a:pPr lvl="1">
              <a:buFont typeface="Courier New" panose="02070309020205020404" pitchFamily="49" charset="0"/>
              <a:buChar char="o"/>
            </a:pPr>
            <a:r>
              <a:rPr lang="en-IN" dirty="0" smtClean="0">
                <a:latin typeface="Comic Sans MS" panose="030F0702030302020204" pitchFamily="66" charset="0"/>
              </a:rPr>
              <a:t>If </a:t>
            </a:r>
            <a:r>
              <a:rPr lang="en-IN" dirty="0">
                <a:latin typeface="Comic Sans MS" panose="030F0702030302020204" pitchFamily="66" charset="0"/>
              </a:rPr>
              <a:t>it is effective only against adult worms it is</a:t>
            </a:r>
            <a:r>
              <a:rPr lang="en-IN" dirty="0">
                <a:solidFill>
                  <a:srgbClr val="00B050"/>
                </a:solidFill>
                <a:latin typeface="Comic Sans MS" panose="030F0702030302020204" pitchFamily="66" charset="0"/>
              </a:rPr>
              <a:t> </a:t>
            </a:r>
            <a:r>
              <a:rPr lang="en-IN" dirty="0" smtClean="0">
                <a:solidFill>
                  <a:srgbClr val="00B050"/>
                </a:solidFill>
                <a:latin typeface="Comic Sans MS" panose="030F0702030302020204" pitchFamily="66" charset="0"/>
              </a:rPr>
              <a:t>repeated </a:t>
            </a:r>
            <a:r>
              <a:rPr lang="en-IN" dirty="0">
                <a:latin typeface="Comic Sans MS" panose="030F0702030302020204" pitchFamily="66" charset="0"/>
              </a:rPr>
              <a:t>to eliminate </a:t>
            </a:r>
            <a:r>
              <a:rPr lang="en-IN" dirty="0" smtClean="0">
                <a:latin typeface="Comic Sans MS" panose="030F0702030302020204" pitchFamily="66" charset="0"/>
              </a:rPr>
              <a:t>adult </a:t>
            </a:r>
            <a:r>
              <a:rPr lang="en-IN" dirty="0">
                <a:latin typeface="Comic Sans MS" panose="030F0702030302020204" pitchFamily="66" charset="0"/>
              </a:rPr>
              <a:t>worms that were </a:t>
            </a:r>
            <a:r>
              <a:rPr lang="en-IN" dirty="0" smtClean="0">
                <a:latin typeface="Comic Sans MS" panose="030F0702030302020204" pitchFamily="66" charset="0"/>
              </a:rPr>
              <a:t>unaffected </a:t>
            </a:r>
            <a:r>
              <a:rPr lang="en-IN" dirty="0">
                <a:latin typeface="Comic Sans MS" panose="030F0702030302020204" pitchFamily="66" charset="0"/>
              </a:rPr>
              <a:t>during the first dose. </a:t>
            </a:r>
          </a:p>
          <a:p>
            <a:pPr lvl="1">
              <a:buFont typeface="Courier New" panose="02070309020205020404" pitchFamily="49" charset="0"/>
              <a:buChar char="o"/>
            </a:pPr>
            <a:r>
              <a:rPr lang="en-IN" dirty="0" smtClean="0">
                <a:solidFill>
                  <a:srgbClr val="7030A0"/>
                </a:solidFill>
                <a:latin typeface="Comic Sans MS" panose="030F0702030302020204" pitchFamily="66" charset="0"/>
              </a:rPr>
              <a:t>100</a:t>
            </a:r>
            <a:r>
              <a:rPr lang="en-IN" dirty="0">
                <a:solidFill>
                  <a:srgbClr val="7030A0"/>
                </a:solidFill>
                <a:latin typeface="Comic Sans MS" panose="030F0702030302020204" pitchFamily="66" charset="0"/>
              </a:rPr>
              <a:t>% removal of worm load also eliminates the source of antigenic </a:t>
            </a:r>
            <a:r>
              <a:rPr lang="en-IN" dirty="0" smtClean="0">
                <a:solidFill>
                  <a:srgbClr val="7030A0"/>
                </a:solidFill>
                <a:latin typeface="Comic Sans MS" panose="030F0702030302020204" pitchFamily="66" charset="0"/>
              </a:rPr>
              <a:t>stimulation </a:t>
            </a:r>
            <a:r>
              <a:rPr lang="en-IN" dirty="0">
                <a:solidFill>
                  <a:srgbClr val="7030A0"/>
                </a:solidFill>
                <a:latin typeface="Comic Sans MS" panose="030F0702030302020204" pitchFamily="66" charset="0"/>
              </a:rPr>
              <a:t>and animal looses </a:t>
            </a:r>
            <a:r>
              <a:rPr lang="en-IN" dirty="0" smtClean="0">
                <a:solidFill>
                  <a:srgbClr val="7030A0"/>
                </a:solidFill>
                <a:latin typeface="Comic Sans MS" panose="030F0702030302020204" pitchFamily="66" charset="0"/>
              </a:rPr>
              <a:t>the acquired resistance </a:t>
            </a:r>
            <a:r>
              <a:rPr lang="en-IN" dirty="0">
                <a:solidFill>
                  <a:srgbClr val="7030A0"/>
                </a:solidFill>
                <a:latin typeface="Comic Sans MS" panose="030F0702030302020204" pitchFamily="66" charset="0"/>
              </a:rPr>
              <a:t>to parasite.</a:t>
            </a:r>
            <a:r>
              <a:rPr lang="en-US" dirty="0" smtClean="0">
                <a:solidFill>
                  <a:srgbClr val="7030A0"/>
                </a:solidFill>
                <a:latin typeface="Comic Sans MS" panose="030F0702030302020204" pitchFamily="66" charset="0"/>
              </a:rPr>
              <a:t> </a:t>
            </a:r>
          </a:p>
        </p:txBody>
      </p:sp>
      <p:sp>
        <p:nvSpPr>
          <p:cNvPr id="4" name="5-Point Star 3"/>
          <p:cNvSpPr/>
          <p:nvPr/>
        </p:nvSpPr>
        <p:spPr>
          <a:xfrm>
            <a:off x="1116624" y="5169876"/>
            <a:ext cx="325315" cy="35169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dirty="0" smtClean="0">
                <a:solidFill>
                  <a:srgbClr val="00B0F0"/>
                </a:solidFill>
                <a:latin typeface="Comic Sans MS" panose="030F0702030302020204" pitchFamily="66" charset="0"/>
              </a:rPr>
              <a:t>Broad spectrum of activity</a:t>
            </a:r>
            <a:r>
              <a:rPr lang="en-US" sz="2000" dirty="0" smtClean="0">
                <a:latin typeface="Comic Sans MS" panose="030F0702030302020204" pitchFamily="66" charset="0"/>
              </a:rPr>
              <a:t>: </a:t>
            </a:r>
          </a:p>
          <a:p>
            <a:pPr lvl="1" algn="just">
              <a:buFont typeface="Courier New" panose="02070309020205020404" pitchFamily="49" charset="0"/>
              <a:buChar char="o"/>
            </a:pPr>
            <a:r>
              <a:rPr lang="en-IN" sz="2000" dirty="0" smtClean="0">
                <a:latin typeface="Comic Sans MS" panose="030F0702030302020204" pitchFamily="66" charset="0"/>
              </a:rPr>
              <a:t>The anthelmintic compound </a:t>
            </a:r>
            <a:r>
              <a:rPr lang="en-US" sz="2000" dirty="0" smtClean="0">
                <a:latin typeface="Comic Sans MS" panose="030F0702030302020204" pitchFamily="66" charset="0"/>
              </a:rPr>
              <a:t>should have activity against </a:t>
            </a:r>
            <a:r>
              <a:rPr lang="en-US" sz="2000" dirty="0" smtClean="0">
                <a:solidFill>
                  <a:srgbClr val="92D050"/>
                </a:solidFill>
                <a:latin typeface="Comic Sans MS" panose="030F0702030302020204" pitchFamily="66" charset="0"/>
              </a:rPr>
              <a:t>both mature and immature parasites including larvae.</a:t>
            </a:r>
          </a:p>
          <a:p>
            <a:pPr marL="457200" lvl="1" indent="0" algn="just">
              <a:buNone/>
            </a:pPr>
            <a:r>
              <a:rPr lang="en-US" sz="2000" dirty="0" smtClean="0">
                <a:latin typeface="Comic Sans MS" panose="030F0702030302020204" pitchFamily="66" charset="0"/>
              </a:rPr>
              <a:t> </a:t>
            </a:r>
          </a:p>
          <a:p>
            <a:pPr lvl="0" algn="just"/>
            <a:r>
              <a:rPr lang="en-US" sz="2000" dirty="0" smtClean="0">
                <a:solidFill>
                  <a:srgbClr val="00B0F0"/>
                </a:solidFill>
                <a:latin typeface="Comic Sans MS" panose="030F0702030302020204" pitchFamily="66" charset="0"/>
              </a:rPr>
              <a:t>Wide </a:t>
            </a:r>
            <a:r>
              <a:rPr lang="en-US" sz="2000" dirty="0">
                <a:solidFill>
                  <a:srgbClr val="00B0F0"/>
                </a:solidFill>
                <a:latin typeface="Comic Sans MS" panose="030F0702030302020204" pitchFamily="66" charset="0"/>
              </a:rPr>
              <a:t>therapeutic index</a:t>
            </a:r>
            <a:r>
              <a:rPr lang="en-US" sz="2000" dirty="0">
                <a:latin typeface="Comic Sans MS" panose="030F0702030302020204" pitchFamily="66" charset="0"/>
              </a:rPr>
              <a:t>: </a:t>
            </a:r>
            <a:endParaRPr lang="en-US" sz="2000" dirty="0" smtClean="0">
              <a:latin typeface="Comic Sans MS" panose="030F0702030302020204" pitchFamily="66" charset="0"/>
            </a:endParaRPr>
          </a:p>
          <a:p>
            <a:pPr lvl="1" algn="just">
              <a:buFont typeface="Courier New" panose="02070309020205020404" pitchFamily="49" charset="0"/>
              <a:buChar char="o"/>
            </a:pPr>
            <a:r>
              <a:rPr lang="en-IN" sz="2000" dirty="0" smtClean="0">
                <a:latin typeface="Comic Sans MS" panose="030F0702030302020204" pitchFamily="66" charset="0"/>
              </a:rPr>
              <a:t>The </a:t>
            </a:r>
            <a:r>
              <a:rPr lang="en-IN" sz="2000" dirty="0">
                <a:latin typeface="Comic Sans MS" panose="030F0702030302020204" pitchFamily="66" charset="0"/>
              </a:rPr>
              <a:t>anthelmintic compound should possess wide therapeutic index so that minor variation in calculation of dosage should not produce any toxicity in host. </a:t>
            </a:r>
            <a:endParaRPr lang="en-IN" sz="2000" dirty="0" smtClean="0">
              <a:latin typeface="Comic Sans MS" panose="030F0702030302020204" pitchFamily="66" charset="0"/>
            </a:endParaRPr>
          </a:p>
          <a:p>
            <a:pPr lvl="1" algn="just">
              <a:buFont typeface="Courier New" panose="02070309020205020404" pitchFamily="49" charset="0"/>
              <a:buChar char="o"/>
            </a:pPr>
            <a:r>
              <a:rPr lang="en-IN" sz="2000" dirty="0" smtClean="0">
                <a:latin typeface="Comic Sans MS" panose="030F0702030302020204" pitchFamily="66" charset="0"/>
              </a:rPr>
              <a:t>Since</a:t>
            </a:r>
            <a:r>
              <a:rPr lang="en-IN" sz="2000" dirty="0">
                <a:latin typeface="Comic Sans MS" panose="030F0702030302020204" pitchFamily="66" charset="0"/>
              </a:rPr>
              <a:t>, the </a:t>
            </a:r>
            <a:r>
              <a:rPr lang="en-IN" sz="2000" dirty="0">
                <a:solidFill>
                  <a:srgbClr val="7030A0"/>
                </a:solidFill>
                <a:latin typeface="Comic Sans MS" panose="030F0702030302020204" pitchFamily="66" charset="0"/>
              </a:rPr>
              <a:t>parasite and host shares some of the similar metabolic reactions and it may </a:t>
            </a:r>
            <a:r>
              <a:rPr lang="en-IN" sz="2000" dirty="0" smtClean="0">
                <a:solidFill>
                  <a:srgbClr val="7030A0"/>
                </a:solidFill>
                <a:latin typeface="Comic Sans MS" panose="030F0702030302020204" pitchFamily="66" charset="0"/>
              </a:rPr>
              <a:t>be </a:t>
            </a:r>
            <a:r>
              <a:rPr lang="en-IN" sz="2000" dirty="0">
                <a:solidFill>
                  <a:srgbClr val="7030A0"/>
                </a:solidFill>
                <a:latin typeface="Comic Sans MS" panose="030F0702030302020204" pitchFamily="66" charset="0"/>
              </a:rPr>
              <a:t>the target for many drugs. </a:t>
            </a:r>
            <a:endParaRPr lang="en-IN" sz="2000" dirty="0" smtClean="0">
              <a:solidFill>
                <a:srgbClr val="7030A0"/>
              </a:solidFill>
              <a:latin typeface="Comic Sans MS" panose="030F0702030302020204" pitchFamily="66" charset="0"/>
            </a:endParaRPr>
          </a:p>
          <a:p>
            <a:pPr lvl="1" algn="just">
              <a:buFont typeface="Courier New" panose="02070309020205020404" pitchFamily="49" charset="0"/>
              <a:buChar char="o"/>
            </a:pPr>
            <a:r>
              <a:rPr lang="en-IN" sz="2000" dirty="0" smtClean="0">
                <a:latin typeface="Comic Sans MS" panose="030F0702030302020204" pitchFamily="66" charset="0"/>
              </a:rPr>
              <a:t>Anthelmintic are </a:t>
            </a:r>
            <a:r>
              <a:rPr lang="en-IN" sz="2000" dirty="0">
                <a:latin typeface="Comic Sans MS" panose="030F0702030302020204" pitchFamily="66" charset="0"/>
              </a:rPr>
              <a:t>much safer for hosts when their </a:t>
            </a:r>
            <a:r>
              <a:rPr lang="en-IN" sz="2000" dirty="0">
                <a:solidFill>
                  <a:srgbClr val="FFC000"/>
                </a:solidFill>
                <a:latin typeface="Comic Sans MS" panose="030F0702030302020204" pitchFamily="66" charset="0"/>
              </a:rPr>
              <a:t>mechanism of action </a:t>
            </a:r>
            <a:r>
              <a:rPr lang="en-IN" sz="2000" dirty="0">
                <a:latin typeface="Comic Sans MS" panose="030F0702030302020204" pitchFamily="66" charset="0"/>
              </a:rPr>
              <a:t>and biochemical pathways of </a:t>
            </a:r>
            <a:r>
              <a:rPr lang="en-IN" sz="2000" dirty="0">
                <a:solidFill>
                  <a:srgbClr val="FFC000"/>
                </a:solidFill>
                <a:latin typeface="Comic Sans MS" panose="030F0702030302020204" pitchFamily="66" charset="0"/>
              </a:rPr>
              <a:t>worms do not share mutually</a:t>
            </a:r>
            <a:r>
              <a:rPr lang="en-IN" sz="2000" dirty="0" smtClean="0">
                <a:latin typeface="Comic Sans MS" panose="030F0702030302020204" pitchFamily="66" charset="0"/>
              </a:rPr>
              <a:t>.</a:t>
            </a:r>
          </a:p>
        </p:txBody>
      </p:sp>
    </p:spTree>
    <p:extLst>
      <p:ext uri="{BB962C8B-B14F-4D97-AF65-F5344CB8AC3E}">
        <p14:creationId xmlns:p14="http://schemas.microsoft.com/office/powerpoint/2010/main" val="4204755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lvl="0" algn="just"/>
            <a:r>
              <a:rPr lang="en-US" dirty="0">
                <a:solidFill>
                  <a:srgbClr val="00B0F0"/>
                </a:solidFill>
                <a:latin typeface="Comic Sans MS" panose="030F0702030302020204" pitchFamily="66" charset="0"/>
              </a:rPr>
              <a:t>Easy to administer </a:t>
            </a:r>
            <a:r>
              <a:rPr lang="en-IN" dirty="0" smtClean="0">
                <a:latin typeface="Comic Sans MS" panose="030F0702030302020204" pitchFamily="66" charset="0"/>
              </a:rPr>
              <a:t>: </a:t>
            </a:r>
          </a:p>
          <a:p>
            <a:pPr lvl="1" algn="just">
              <a:buFont typeface="Courier New" panose="02070309020205020404" pitchFamily="49" charset="0"/>
              <a:buChar char="o"/>
            </a:pPr>
            <a:r>
              <a:rPr lang="en-IN" dirty="0" smtClean="0">
                <a:latin typeface="Comic Sans MS" panose="030F0702030302020204" pitchFamily="66" charset="0"/>
              </a:rPr>
              <a:t>It </a:t>
            </a:r>
            <a:r>
              <a:rPr lang="en-IN" dirty="0">
                <a:latin typeface="Comic Sans MS" panose="030F0702030302020204" pitchFamily="66" charset="0"/>
              </a:rPr>
              <a:t>should be easily </a:t>
            </a:r>
            <a:r>
              <a:rPr lang="en-IN" dirty="0" smtClean="0">
                <a:latin typeface="Comic Sans MS" panose="030F0702030302020204" pitchFamily="66" charset="0"/>
              </a:rPr>
              <a:t>administered</a:t>
            </a:r>
            <a:r>
              <a:rPr lang="en-US" dirty="0">
                <a:latin typeface="Comic Sans MS" panose="030F0702030302020204" pitchFamily="66" charset="0"/>
              </a:rPr>
              <a:t> to large number of animals</a:t>
            </a:r>
            <a:r>
              <a:rPr lang="en-IN" dirty="0" smtClean="0">
                <a:latin typeface="Comic Sans MS" panose="030F0702030302020204" pitchFamily="66" charset="0"/>
              </a:rPr>
              <a:t>. </a:t>
            </a:r>
          </a:p>
          <a:p>
            <a:pPr lvl="1" algn="just">
              <a:buFont typeface="Courier New" panose="02070309020205020404" pitchFamily="49" charset="0"/>
              <a:buChar char="o"/>
            </a:pPr>
            <a:r>
              <a:rPr lang="en-IN" dirty="0" smtClean="0">
                <a:latin typeface="Comic Sans MS" panose="030F0702030302020204" pitchFamily="66" charset="0"/>
              </a:rPr>
              <a:t>Most </a:t>
            </a:r>
            <a:r>
              <a:rPr lang="en-IN" dirty="0">
                <a:latin typeface="Comic Sans MS" panose="030F0702030302020204" pitchFamily="66" charset="0"/>
              </a:rPr>
              <a:t>of </a:t>
            </a:r>
            <a:r>
              <a:rPr lang="en-IN" dirty="0" smtClean="0">
                <a:latin typeface="Comic Sans MS" panose="030F0702030302020204" pitchFamily="66" charset="0"/>
              </a:rPr>
              <a:t>the anthelmintic are </a:t>
            </a:r>
            <a:r>
              <a:rPr lang="en-IN" dirty="0">
                <a:latin typeface="Comic Sans MS" panose="030F0702030302020204" pitchFamily="66" charset="0"/>
              </a:rPr>
              <a:t>administered orally in empty </a:t>
            </a:r>
            <a:r>
              <a:rPr lang="en-IN" dirty="0" smtClean="0">
                <a:latin typeface="Comic Sans MS" panose="030F0702030302020204" pitchFamily="66" charset="0"/>
              </a:rPr>
              <a:t>stomach.</a:t>
            </a:r>
          </a:p>
          <a:p>
            <a:pPr lvl="1" algn="just">
              <a:buFont typeface="Courier New" panose="02070309020205020404" pitchFamily="49" charset="0"/>
              <a:buChar char="o"/>
            </a:pPr>
            <a:r>
              <a:rPr lang="en-IN" dirty="0" smtClean="0">
                <a:latin typeface="Comic Sans MS" panose="030F0702030302020204" pitchFamily="66" charset="0"/>
              </a:rPr>
              <a:t>However</a:t>
            </a:r>
            <a:r>
              <a:rPr lang="en-IN" dirty="0">
                <a:latin typeface="Comic Sans MS" panose="030F0702030302020204" pitchFamily="66" charset="0"/>
              </a:rPr>
              <a:t>, some of the </a:t>
            </a:r>
            <a:r>
              <a:rPr lang="en-IN" dirty="0" smtClean="0">
                <a:latin typeface="Comic Sans MS" panose="030F0702030302020204" pitchFamily="66" charset="0"/>
              </a:rPr>
              <a:t>anthelmintic </a:t>
            </a:r>
            <a:r>
              <a:rPr lang="en-IN" dirty="0">
                <a:latin typeface="Comic Sans MS" panose="030F0702030302020204" pitchFamily="66" charset="0"/>
              </a:rPr>
              <a:t>are </a:t>
            </a:r>
            <a:r>
              <a:rPr lang="en-IN" dirty="0" smtClean="0">
                <a:latin typeface="Comic Sans MS" panose="030F0702030302020204" pitchFamily="66" charset="0"/>
              </a:rPr>
              <a:t>administered parenterally </a:t>
            </a:r>
            <a:r>
              <a:rPr lang="en-IN" dirty="0">
                <a:latin typeface="Comic Sans MS" panose="030F0702030302020204" pitchFamily="66" charset="0"/>
              </a:rPr>
              <a:t>e.g. </a:t>
            </a:r>
            <a:r>
              <a:rPr lang="en-IN" dirty="0" smtClean="0">
                <a:latin typeface="Comic Sans MS" panose="030F0702030302020204" pitchFamily="66" charset="0"/>
              </a:rPr>
              <a:t>Ivermectin</a:t>
            </a:r>
            <a:r>
              <a:rPr lang="en-IN" dirty="0">
                <a:latin typeface="Comic Sans MS" panose="030F0702030302020204" pitchFamily="66" charset="0"/>
              </a:rPr>
              <a:t>, ancylol etc</a:t>
            </a:r>
            <a:r>
              <a:rPr lang="en-IN" dirty="0" smtClean="0">
                <a:latin typeface="Comic Sans MS" panose="030F0702030302020204" pitchFamily="66" charset="0"/>
              </a:rPr>
              <a:t>.</a:t>
            </a:r>
          </a:p>
          <a:p>
            <a:pPr marL="457200" lvl="1" indent="0" algn="just">
              <a:buNone/>
            </a:pPr>
            <a:r>
              <a:rPr lang="en-US" dirty="0" smtClean="0">
                <a:latin typeface="Comic Sans MS" panose="030F0702030302020204" pitchFamily="66" charset="0"/>
              </a:rPr>
              <a:t> </a:t>
            </a:r>
            <a:endParaRPr lang="en-US" dirty="0">
              <a:latin typeface="Comic Sans MS" panose="030F0702030302020204" pitchFamily="66" charset="0"/>
            </a:endParaRPr>
          </a:p>
          <a:p>
            <a:pPr algn="just"/>
            <a:r>
              <a:rPr lang="en-US" dirty="0">
                <a:solidFill>
                  <a:srgbClr val="00B0F0"/>
                </a:solidFill>
                <a:latin typeface="Comic Sans MS" panose="030F0702030302020204" pitchFamily="66" charset="0"/>
              </a:rPr>
              <a:t>Should be economic. </a:t>
            </a:r>
            <a:endParaRPr lang="en-US" dirty="0" smtClean="0">
              <a:solidFill>
                <a:srgbClr val="00B0F0"/>
              </a:solidFill>
              <a:latin typeface="Comic Sans MS" panose="030F0702030302020204" pitchFamily="66" charset="0"/>
            </a:endParaRPr>
          </a:p>
          <a:p>
            <a:pPr marL="0" indent="0" algn="just">
              <a:buNone/>
            </a:pPr>
            <a:endParaRPr lang="en-IN" dirty="0">
              <a:solidFill>
                <a:srgbClr val="00B0F0"/>
              </a:solidFill>
              <a:latin typeface="Comic Sans MS" panose="030F0702030302020204" pitchFamily="66" charset="0"/>
            </a:endParaRPr>
          </a:p>
          <a:p>
            <a:pPr algn="just"/>
            <a:r>
              <a:rPr lang="en-IN" dirty="0">
                <a:solidFill>
                  <a:srgbClr val="00B0F0"/>
                </a:solidFill>
                <a:latin typeface="Comic Sans MS" panose="030F0702030302020204" pitchFamily="66" charset="0"/>
              </a:rPr>
              <a:t>Residue</a:t>
            </a:r>
            <a:r>
              <a:rPr lang="en-IN" dirty="0">
                <a:latin typeface="Comic Sans MS" panose="030F0702030302020204" pitchFamily="66" charset="0"/>
              </a:rPr>
              <a:t> </a:t>
            </a:r>
            <a:r>
              <a:rPr lang="en-IN" dirty="0" smtClean="0">
                <a:latin typeface="Comic Sans MS" panose="030F0702030302020204" pitchFamily="66" charset="0"/>
              </a:rPr>
              <a:t>:</a:t>
            </a:r>
          </a:p>
          <a:p>
            <a:pPr lvl="1" algn="just"/>
            <a:r>
              <a:rPr lang="en-IN" dirty="0">
                <a:latin typeface="Comic Sans MS" panose="030F0702030302020204" pitchFamily="66" charset="0"/>
              </a:rPr>
              <a:t>I</a:t>
            </a:r>
            <a:r>
              <a:rPr lang="en-IN" dirty="0" smtClean="0">
                <a:latin typeface="Comic Sans MS" panose="030F0702030302020204" pitchFamily="66" charset="0"/>
              </a:rPr>
              <a:t>t </a:t>
            </a:r>
            <a:r>
              <a:rPr lang="en-IN" dirty="0">
                <a:latin typeface="Comic Sans MS" panose="030F0702030302020204" pitchFamily="66" charset="0"/>
              </a:rPr>
              <a:t>should be eliminated from the body without any residual problems. </a:t>
            </a:r>
            <a:endParaRPr lang="en-IN" dirty="0" smtClean="0">
              <a:latin typeface="Comic Sans MS" panose="030F0702030302020204" pitchFamily="66" charset="0"/>
            </a:endParaRPr>
          </a:p>
          <a:p>
            <a:pPr lvl="1" algn="just"/>
            <a:r>
              <a:rPr lang="en-IN" dirty="0" smtClean="0">
                <a:latin typeface="Comic Sans MS" panose="030F0702030302020204" pitchFamily="66" charset="0"/>
              </a:rPr>
              <a:t>The </a:t>
            </a:r>
            <a:r>
              <a:rPr lang="en-IN" dirty="0">
                <a:latin typeface="Comic Sans MS" panose="030F0702030302020204" pitchFamily="66" charset="0"/>
              </a:rPr>
              <a:t>anthelmintics possessing a </a:t>
            </a:r>
            <a:r>
              <a:rPr lang="en-IN" dirty="0">
                <a:solidFill>
                  <a:srgbClr val="92D050"/>
                </a:solidFill>
                <a:latin typeface="Comic Sans MS" panose="030F0702030302020204" pitchFamily="66" charset="0"/>
              </a:rPr>
              <a:t>long withdrawal time will create human health hazards </a:t>
            </a:r>
            <a:r>
              <a:rPr lang="en-IN" dirty="0">
                <a:latin typeface="Comic Sans MS" panose="030F0702030302020204" pitchFamily="66" charset="0"/>
              </a:rPr>
              <a:t>after consumption of milk, meat and other animals produce. </a:t>
            </a:r>
            <a:endParaRPr lang="en-IN" dirty="0" smtClean="0">
              <a:latin typeface="Comic Sans MS" panose="030F0702030302020204" pitchFamily="66" charset="0"/>
            </a:endParaRPr>
          </a:p>
          <a:p>
            <a:pPr lvl="1" algn="just"/>
            <a:r>
              <a:rPr lang="en-IN" dirty="0" smtClean="0">
                <a:latin typeface="Comic Sans MS" panose="030F0702030302020204" pitchFamily="66" charset="0"/>
              </a:rPr>
              <a:t>The </a:t>
            </a:r>
            <a:r>
              <a:rPr lang="en-IN" dirty="0">
                <a:latin typeface="Comic Sans MS" panose="030F0702030302020204" pitchFamily="66" charset="0"/>
              </a:rPr>
              <a:t>anthelmintics having a </a:t>
            </a:r>
            <a:r>
              <a:rPr lang="en-IN" dirty="0">
                <a:solidFill>
                  <a:srgbClr val="7030A0"/>
                </a:solidFill>
                <a:latin typeface="Comic Sans MS" panose="030F0702030302020204" pitchFamily="66" charset="0"/>
              </a:rPr>
              <a:t>short withdrawal time </a:t>
            </a:r>
            <a:r>
              <a:rPr lang="en-IN" dirty="0" smtClean="0">
                <a:solidFill>
                  <a:srgbClr val="7030A0"/>
                </a:solidFill>
                <a:latin typeface="Comic Sans MS" panose="030F0702030302020204" pitchFamily="66" charset="0"/>
              </a:rPr>
              <a:t>are </a:t>
            </a:r>
            <a:r>
              <a:rPr lang="en-IN" dirty="0">
                <a:solidFill>
                  <a:srgbClr val="7030A0"/>
                </a:solidFill>
                <a:latin typeface="Comic Sans MS" panose="030F0702030302020204" pitchFamily="66" charset="0"/>
              </a:rPr>
              <a:t>much </a:t>
            </a:r>
            <a:r>
              <a:rPr lang="en-IN" dirty="0" smtClean="0">
                <a:solidFill>
                  <a:srgbClr val="7030A0"/>
                </a:solidFill>
                <a:latin typeface="Comic Sans MS" panose="030F0702030302020204" pitchFamily="66" charset="0"/>
              </a:rPr>
              <a:t>safer</a:t>
            </a:r>
            <a:r>
              <a:rPr lang="en-IN" dirty="0" smtClean="0">
                <a:latin typeface="Comic Sans MS" panose="030F0702030302020204" pitchFamily="66" charset="0"/>
              </a:rPr>
              <a:t>.</a:t>
            </a:r>
            <a:endParaRPr lang="en-IN" dirty="0">
              <a:latin typeface="Comic Sans MS" panose="030F0702030302020204" pitchFamily="66" charset="0"/>
            </a:endParaRPr>
          </a:p>
          <a:p>
            <a:pPr marL="0" indent="0">
              <a:buNone/>
            </a:pPr>
            <a:endParaRPr lang="en-IN" dirty="0"/>
          </a:p>
        </p:txBody>
      </p:sp>
    </p:spTree>
    <p:extLst>
      <p:ext uri="{BB962C8B-B14F-4D97-AF65-F5344CB8AC3E}">
        <p14:creationId xmlns:p14="http://schemas.microsoft.com/office/powerpoint/2010/main" val="2666016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8552"/>
          </a:xfrm>
        </p:spPr>
        <p:txBody>
          <a:bodyPr>
            <a:normAutofit fontScale="90000"/>
          </a:bodyPr>
          <a:lstStyle/>
          <a:p>
            <a:pPr algn="ctr"/>
            <a:r>
              <a:rPr lang="en-US" sz="3600" b="1" dirty="0" smtClean="0">
                <a:solidFill>
                  <a:srgbClr val="00B0F0"/>
                </a:solidFill>
                <a:latin typeface="Comic Sans MS" panose="030F0702030302020204" pitchFamily="66" charset="0"/>
              </a:rPr>
              <a:t/>
            </a:r>
            <a:br>
              <a:rPr lang="en-US" sz="3600" b="1" dirty="0" smtClean="0">
                <a:solidFill>
                  <a:srgbClr val="00B0F0"/>
                </a:solidFill>
                <a:latin typeface="Comic Sans MS" panose="030F0702030302020204" pitchFamily="66" charset="0"/>
              </a:rPr>
            </a:br>
            <a:r>
              <a:rPr lang="en-US" sz="3600" b="1" dirty="0" smtClean="0">
                <a:solidFill>
                  <a:srgbClr val="00B0F0"/>
                </a:solidFill>
                <a:latin typeface="Comic Sans MS" panose="030F0702030302020204" pitchFamily="66" charset="0"/>
              </a:rPr>
              <a:t>Classification </a:t>
            </a:r>
            <a:r>
              <a:rPr lang="en-US" sz="3600" b="1" dirty="0">
                <a:solidFill>
                  <a:srgbClr val="00B0F0"/>
                </a:solidFill>
                <a:latin typeface="Comic Sans MS" panose="030F0702030302020204" pitchFamily="66" charset="0"/>
              </a:rPr>
              <a:t>of Anthelmintics</a:t>
            </a:r>
            <a:r>
              <a:rPr lang="en-US" b="1" dirty="0">
                <a:solidFill>
                  <a:srgbClr val="0070C0"/>
                </a:solidFill>
                <a:latin typeface="Comic Sans MS" pitchFamily="66" charset="0"/>
              </a:rPr>
              <a:t/>
            </a:r>
            <a:br>
              <a:rPr lang="en-US" b="1" dirty="0">
                <a:solidFill>
                  <a:srgbClr val="0070C0"/>
                </a:solidFill>
                <a:latin typeface="Comic Sans MS" pitchFamily="66" charset="0"/>
              </a:rPr>
            </a:br>
            <a:endParaRPr lang="en-US" dirty="0"/>
          </a:p>
        </p:txBody>
      </p:sp>
      <p:sp>
        <p:nvSpPr>
          <p:cNvPr id="3" name="Content Placeholder 2"/>
          <p:cNvSpPr>
            <a:spLocks noGrp="1"/>
          </p:cNvSpPr>
          <p:nvPr>
            <p:ph idx="1"/>
          </p:nvPr>
        </p:nvSpPr>
        <p:spPr>
          <a:xfrm>
            <a:off x="838200" y="1529862"/>
            <a:ext cx="10515600" cy="4647101"/>
          </a:xfrm>
        </p:spPr>
        <p:txBody>
          <a:bodyPr>
            <a:normAutofit fontScale="92500" lnSpcReduction="10000"/>
          </a:bodyPr>
          <a:lstStyle/>
          <a:p>
            <a:pPr marL="0" indent="0">
              <a:buNone/>
            </a:pPr>
            <a:endParaRPr lang="en-US" dirty="0" smtClean="0"/>
          </a:p>
          <a:p>
            <a:pPr marL="0" indent="0">
              <a:buNone/>
            </a:pPr>
            <a:r>
              <a:rPr lang="en-US" dirty="0" smtClean="0">
                <a:latin typeface="Comic Sans MS" panose="030F0702030302020204" pitchFamily="66" charset="0"/>
              </a:rPr>
              <a:t>Based on type of helminthes against which they are effective.</a:t>
            </a:r>
          </a:p>
          <a:p>
            <a:pPr marL="0" indent="0">
              <a:buNone/>
            </a:pPr>
            <a:endParaRPr lang="en-US" dirty="0" smtClean="0">
              <a:latin typeface="Comic Sans MS" panose="030F0702030302020204" pitchFamily="66" charset="0"/>
            </a:endParaRPr>
          </a:p>
          <a:p>
            <a:r>
              <a:rPr lang="en-US" dirty="0" smtClean="0">
                <a:latin typeface="Comic Sans MS" panose="030F0702030302020204" pitchFamily="66" charset="0"/>
              </a:rPr>
              <a:t> </a:t>
            </a:r>
            <a:r>
              <a:rPr lang="en-US" dirty="0" err="1" smtClean="0">
                <a:solidFill>
                  <a:srgbClr val="FF0000"/>
                </a:solidFill>
                <a:latin typeface="Comic Sans MS" panose="030F0702030302020204" pitchFamily="66" charset="0"/>
              </a:rPr>
              <a:t>Antinematodal</a:t>
            </a:r>
            <a:r>
              <a:rPr lang="en-US" dirty="0" smtClean="0">
                <a:solidFill>
                  <a:srgbClr val="FF0000"/>
                </a:solidFill>
                <a:latin typeface="Comic Sans MS" panose="030F0702030302020204" pitchFamily="66" charset="0"/>
              </a:rPr>
              <a:t> drugs</a:t>
            </a:r>
            <a:r>
              <a:rPr lang="en-US" dirty="0" smtClean="0">
                <a:latin typeface="Comic Sans MS" panose="030F0702030302020204" pitchFamily="66" charset="0"/>
              </a:rPr>
              <a:t>: Drugs effective against nematodes or 					        </a:t>
            </a:r>
            <a:r>
              <a:rPr lang="en-US" dirty="0" smtClean="0">
                <a:solidFill>
                  <a:srgbClr val="FFC000"/>
                </a:solidFill>
                <a:latin typeface="Comic Sans MS" panose="030F0702030302020204" pitchFamily="66" charset="0"/>
              </a:rPr>
              <a:t>roundworms (R). </a:t>
            </a:r>
          </a:p>
          <a:p>
            <a:pPr marL="0" indent="0">
              <a:buNone/>
            </a:pPr>
            <a:endParaRPr lang="en-US" dirty="0" smtClean="0">
              <a:latin typeface="Comic Sans MS" panose="030F0702030302020204" pitchFamily="66" charset="0"/>
            </a:endParaRPr>
          </a:p>
          <a:p>
            <a:r>
              <a:rPr lang="en-US" dirty="0" err="1" smtClean="0">
                <a:solidFill>
                  <a:srgbClr val="FF0000"/>
                </a:solidFill>
                <a:latin typeface="Comic Sans MS" panose="030F0702030302020204" pitchFamily="66" charset="0"/>
              </a:rPr>
              <a:t>Anticestodel</a:t>
            </a:r>
            <a:r>
              <a:rPr lang="en-US" dirty="0" smtClean="0">
                <a:solidFill>
                  <a:srgbClr val="FF0000"/>
                </a:solidFill>
                <a:latin typeface="Comic Sans MS" panose="030F0702030302020204" pitchFamily="66" charset="0"/>
              </a:rPr>
              <a:t> drugs: </a:t>
            </a:r>
            <a:r>
              <a:rPr lang="en-US" dirty="0" smtClean="0">
                <a:latin typeface="Comic Sans MS" panose="030F0702030302020204" pitchFamily="66" charset="0"/>
              </a:rPr>
              <a:t>Drugs effective against the cestodes or 					              </a:t>
            </a:r>
            <a:r>
              <a:rPr lang="en-US" dirty="0" smtClean="0">
                <a:solidFill>
                  <a:srgbClr val="00B0F0"/>
                </a:solidFill>
                <a:latin typeface="Comic Sans MS" panose="030F0702030302020204" pitchFamily="66" charset="0"/>
              </a:rPr>
              <a:t>tapeworms (T). </a:t>
            </a:r>
          </a:p>
          <a:p>
            <a:pPr marL="0" indent="0">
              <a:buNone/>
            </a:pPr>
            <a:endParaRPr lang="en-US" dirty="0" smtClean="0">
              <a:latin typeface="Comic Sans MS" panose="030F0702030302020204" pitchFamily="66" charset="0"/>
            </a:endParaRPr>
          </a:p>
          <a:p>
            <a:r>
              <a:rPr lang="en-US" dirty="0" err="1" smtClean="0">
                <a:solidFill>
                  <a:srgbClr val="FF0000"/>
                </a:solidFill>
                <a:latin typeface="Comic Sans MS" panose="030F0702030302020204" pitchFamily="66" charset="0"/>
              </a:rPr>
              <a:t>Antitrematodal</a:t>
            </a:r>
            <a:r>
              <a:rPr lang="en-US" dirty="0" smtClean="0">
                <a:solidFill>
                  <a:srgbClr val="FF0000"/>
                </a:solidFill>
                <a:latin typeface="Comic Sans MS" panose="030F0702030302020204" pitchFamily="66" charset="0"/>
              </a:rPr>
              <a:t> drugs: </a:t>
            </a:r>
            <a:r>
              <a:rPr lang="en-US" dirty="0" smtClean="0">
                <a:latin typeface="Comic Sans MS" panose="030F0702030302020204" pitchFamily="66" charset="0"/>
              </a:rPr>
              <a:t>Drugs effective against the trematodes or 				                   </a:t>
            </a:r>
            <a:r>
              <a:rPr lang="en-US" dirty="0" smtClean="0">
                <a:solidFill>
                  <a:srgbClr val="7030A0"/>
                </a:solidFill>
                <a:latin typeface="Comic Sans MS" panose="030F0702030302020204" pitchFamily="66" charset="0"/>
              </a:rPr>
              <a:t>flukes (LF). </a:t>
            </a:r>
          </a:p>
          <a:p>
            <a:endParaRPr lang="en-US" dirty="0"/>
          </a:p>
        </p:txBody>
      </p:sp>
    </p:spTree>
    <p:extLst>
      <p:ext uri="{BB962C8B-B14F-4D97-AF65-F5344CB8AC3E}">
        <p14:creationId xmlns:p14="http://schemas.microsoft.com/office/powerpoint/2010/main" val="151533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latin typeface="Comic Sans MS" panose="030F0702030302020204" pitchFamily="66" charset="0"/>
              </a:rPr>
              <a:t>General Mode of Action of Anthelmintics</a:t>
            </a:r>
          </a:p>
        </p:txBody>
      </p:sp>
      <p:sp>
        <p:nvSpPr>
          <p:cNvPr id="3" name="Content Placeholder 2"/>
          <p:cNvSpPr>
            <a:spLocks noGrp="1"/>
          </p:cNvSpPr>
          <p:nvPr>
            <p:ph idx="1"/>
          </p:nvPr>
        </p:nvSpPr>
        <p:spPr/>
        <p:txBody>
          <a:bodyPr>
            <a:normAutofit/>
          </a:bodyPr>
          <a:lstStyle/>
          <a:p>
            <a:pPr marL="0" indent="0">
              <a:buNone/>
            </a:pPr>
            <a:r>
              <a:rPr lang="en-US" dirty="0" smtClean="0">
                <a:latin typeface="Comic Sans MS" panose="030F0702030302020204" pitchFamily="66" charset="0"/>
              </a:rPr>
              <a:t>Most </a:t>
            </a:r>
            <a:r>
              <a:rPr lang="en-US" dirty="0">
                <a:latin typeface="Comic Sans MS" panose="030F0702030302020204" pitchFamily="66" charset="0"/>
              </a:rPr>
              <a:t>anthelmintic can be classified into two major categories on </a:t>
            </a:r>
            <a:r>
              <a:rPr lang="en-US" dirty="0" smtClean="0">
                <a:latin typeface="Comic Sans MS" panose="030F0702030302020204" pitchFamily="66" charset="0"/>
              </a:rPr>
              <a:t>the basis of their mechanism of actions.</a:t>
            </a:r>
          </a:p>
          <a:p>
            <a:pPr marL="0" indent="0">
              <a:buNone/>
            </a:pPr>
            <a:endParaRPr lang="en-US" dirty="0"/>
          </a:p>
          <a:p>
            <a:pPr>
              <a:buFont typeface="Courier New" panose="02070309020205020404" pitchFamily="49" charset="0"/>
              <a:buChar char="o"/>
            </a:pPr>
            <a:r>
              <a:rPr lang="en-US" dirty="0"/>
              <a:t>	</a:t>
            </a:r>
            <a:r>
              <a:rPr lang="en-US" dirty="0" smtClean="0">
                <a:solidFill>
                  <a:srgbClr val="00B0F0"/>
                </a:solidFill>
                <a:latin typeface="Comic Sans MS" panose="030F0702030302020204" pitchFamily="66" charset="0"/>
              </a:rPr>
              <a:t>Drug </a:t>
            </a:r>
            <a:r>
              <a:rPr lang="en-US" dirty="0">
                <a:solidFill>
                  <a:srgbClr val="00B0F0"/>
                </a:solidFill>
                <a:latin typeface="Comic Sans MS" panose="030F0702030302020204" pitchFamily="66" charset="0"/>
              </a:rPr>
              <a:t>affecting the energy production of the </a:t>
            </a:r>
            <a:r>
              <a:rPr lang="en-US" dirty="0" smtClean="0">
                <a:solidFill>
                  <a:srgbClr val="00B0F0"/>
                </a:solidFill>
                <a:latin typeface="Comic Sans MS" panose="030F0702030302020204" pitchFamily="66" charset="0"/>
              </a:rPr>
              <a:t>parasites </a:t>
            </a:r>
          </a:p>
          <a:p>
            <a:pPr>
              <a:buFont typeface="Courier New" panose="02070309020205020404" pitchFamily="49" charset="0"/>
              <a:buChar char="o"/>
            </a:pPr>
            <a:r>
              <a:rPr lang="en-US" dirty="0" smtClean="0">
                <a:solidFill>
                  <a:srgbClr val="00B0F0"/>
                </a:solidFill>
                <a:latin typeface="Comic Sans MS" panose="030F0702030302020204" pitchFamily="66" charset="0"/>
              </a:rPr>
              <a:t>      </a:t>
            </a:r>
            <a:r>
              <a:rPr lang="en-US" dirty="0" smtClean="0">
                <a:solidFill>
                  <a:srgbClr val="92D050"/>
                </a:solidFill>
                <a:latin typeface="Comic Sans MS" panose="030F0702030302020204" pitchFamily="66" charset="0"/>
              </a:rPr>
              <a:t>Drugs </a:t>
            </a:r>
            <a:r>
              <a:rPr lang="en-US" dirty="0">
                <a:solidFill>
                  <a:srgbClr val="92D050"/>
                </a:solidFill>
                <a:latin typeface="Comic Sans MS" panose="030F0702030302020204" pitchFamily="66" charset="0"/>
              </a:rPr>
              <a:t>Affecting and Neuromuscular System of the </a:t>
            </a:r>
            <a:r>
              <a:rPr lang="en-US" dirty="0" smtClean="0">
                <a:solidFill>
                  <a:srgbClr val="92D050"/>
                </a:solidFill>
                <a:latin typeface="Comic Sans MS" panose="030F0702030302020204" pitchFamily="66" charset="0"/>
              </a:rPr>
              <a:t>        	Parasites, (Paralysis)</a:t>
            </a:r>
            <a:endParaRPr lang="en-US" dirty="0">
              <a:solidFill>
                <a:srgbClr val="92D050"/>
              </a:solidFill>
              <a:latin typeface="Comic Sans MS" panose="030F0702030302020204" pitchFamily="66" charset="0"/>
            </a:endParaRPr>
          </a:p>
          <a:p>
            <a:pPr marL="0" indent="0">
              <a:buNone/>
            </a:pPr>
            <a:endParaRPr lang="en-US" dirty="0" smtClean="0"/>
          </a:p>
          <a:p>
            <a:endParaRPr lang="en-US" dirty="0"/>
          </a:p>
        </p:txBody>
      </p:sp>
      <p:pic>
        <p:nvPicPr>
          <p:cNvPr id="1025" name="Picture 29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2175"/>
          </a:xfrm>
        </p:spPr>
        <p:txBody>
          <a:bodyPr>
            <a:normAutofit/>
          </a:bodyPr>
          <a:lstStyle/>
          <a:p>
            <a:r>
              <a:rPr lang="en-US" sz="3200" dirty="0">
                <a:solidFill>
                  <a:srgbClr val="FF0000"/>
                </a:solidFill>
                <a:latin typeface="Comic Sans MS" panose="030F0702030302020204" pitchFamily="66" charset="0"/>
              </a:rPr>
              <a:t>Drug affecting the energy production of parasites</a:t>
            </a:r>
            <a:endParaRPr lang="en-IN" sz="3200" dirty="0">
              <a:latin typeface="Comic Sans MS" panose="030F0702030302020204" pitchFamily="66" charset="0"/>
            </a:endParaRPr>
          </a:p>
        </p:txBody>
      </p:sp>
      <p:sp>
        <p:nvSpPr>
          <p:cNvPr id="3" name="Content Placeholder 2"/>
          <p:cNvSpPr>
            <a:spLocks noGrp="1"/>
          </p:cNvSpPr>
          <p:nvPr>
            <p:ph idx="1"/>
          </p:nvPr>
        </p:nvSpPr>
        <p:spPr/>
        <p:txBody>
          <a:bodyPr>
            <a:normAutofit lnSpcReduction="10000"/>
          </a:bodyPr>
          <a:lstStyle/>
          <a:p>
            <a:pPr algn="just"/>
            <a:r>
              <a:rPr lang="en-US" altLang="en-US" sz="2400" dirty="0">
                <a:solidFill>
                  <a:srgbClr val="000000"/>
                </a:solidFill>
                <a:latin typeface="Comic Sans MS" panose="030F0702030302020204" pitchFamily="66" charset="0"/>
                <a:ea typeface="Calibri" panose="020F0502020204030204" pitchFamily="34" charset="0"/>
              </a:rPr>
              <a:t>Biochemical reactions </a:t>
            </a:r>
            <a:r>
              <a:rPr lang="en-US" altLang="en-US" sz="2400" dirty="0">
                <a:solidFill>
                  <a:srgbClr val="7030A0"/>
                </a:solidFill>
                <a:latin typeface="Comic Sans MS" panose="030F0702030302020204" pitchFamily="66" charset="0"/>
                <a:ea typeface="Calibri" panose="020F0502020204030204" pitchFamily="34" charset="0"/>
              </a:rPr>
              <a:t>associated with the energy production </a:t>
            </a:r>
            <a:r>
              <a:rPr lang="en-US" altLang="en-US" sz="2400" dirty="0">
                <a:solidFill>
                  <a:srgbClr val="000000"/>
                </a:solidFill>
                <a:latin typeface="Comic Sans MS" panose="030F0702030302020204" pitchFamily="66" charset="0"/>
                <a:ea typeface="Calibri" panose="020F0502020204030204" pitchFamily="34" charset="0"/>
              </a:rPr>
              <a:t>of the parasites are the most important sites of drug action</a:t>
            </a:r>
            <a:r>
              <a:rPr lang="en-US" altLang="en-US" sz="2400" dirty="0" smtClean="0">
                <a:solidFill>
                  <a:srgbClr val="000000"/>
                </a:solidFill>
                <a:latin typeface="Comic Sans MS" panose="030F0702030302020204" pitchFamily="66" charset="0"/>
                <a:ea typeface="Calibri" panose="020F0502020204030204" pitchFamily="34" charset="0"/>
              </a:rPr>
              <a:t>.</a:t>
            </a:r>
          </a:p>
          <a:p>
            <a:pPr algn="just"/>
            <a:r>
              <a:rPr lang="en-US" altLang="en-US" sz="2400" dirty="0" smtClean="0">
                <a:solidFill>
                  <a:srgbClr val="000000"/>
                </a:solidFill>
                <a:latin typeface="Comic Sans MS" panose="030F0702030302020204" pitchFamily="66" charset="0"/>
                <a:ea typeface="Calibri" panose="020F0502020204030204" pitchFamily="34" charset="0"/>
              </a:rPr>
              <a:t>On </a:t>
            </a:r>
            <a:r>
              <a:rPr lang="en-US" altLang="en-US" sz="2400" dirty="0">
                <a:solidFill>
                  <a:srgbClr val="000000"/>
                </a:solidFill>
                <a:latin typeface="Comic Sans MS" panose="030F0702030302020204" pitchFamily="66" charset="0"/>
                <a:ea typeface="Calibri" panose="020F0502020204030204" pitchFamily="34" charset="0"/>
              </a:rPr>
              <a:t>the basis type of biochemical reactions interrupted the </a:t>
            </a:r>
            <a:r>
              <a:rPr lang="en-US" altLang="en-US" sz="2400" dirty="0" smtClean="0">
                <a:solidFill>
                  <a:srgbClr val="000000"/>
                </a:solidFill>
                <a:latin typeface="Comic Sans MS" panose="030F0702030302020204" pitchFamily="66" charset="0"/>
                <a:ea typeface="Calibri" panose="020F0502020204030204" pitchFamily="34" charset="0"/>
              </a:rPr>
              <a:t>anthelmintic </a:t>
            </a:r>
            <a:r>
              <a:rPr lang="en-US" altLang="en-US" sz="2400" dirty="0">
                <a:solidFill>
                  <a:srgbClr val="000000"/>
                </a:solidFill>
                <a:latin typeface="Comic Sans MS" panose="030F0702030302020204" pitchFamily="66" charset="0"/>
                <a:ea typeface="Calibri" panose="020F0502020204030204" pitchFamily="34" charset="0"/>
              </a:rPr>
              <a:t>are grouped as </a:t>
            </a:r>
            <a:endParaRPr lang="en-US" altLang="en-US" sz="2400" dirty="0" smtClean="0">
              <a:solidFill>
                <a:srgbClr val="000000"/>
              </a:solidFill>
              <a:latin typeface="Comic Sans MS" panose="030F0702030302020204" pitchFamily="66" charset="0"/>
              <a:ea typeface="Calibri" panose="020F0502020204030204" pitchFamily="34" charset="0"/>
            </a:endParaRPr>
          </a:p>
          <a:p>
            <a:pPr marL="0" indent="0" algn="just">
              <a:buNone/>
            </a:pPr>
            <a:endParaRPr lang="en-US" altLang="en-US" sz="2400" dirty="0" smtClean="0">
              <a:solidFill>
                <a:srgbClr val="000000"/>
              </a:solidFill>
              <a:latin typeface="Comic Sans MS" panose="030F0702030302020204" pitchFamily="66" charset="0"/>
              <a:ea typeface="Calibri" panose="020F0502020204030204" pitchFamily="34" charset="0"/>
            </a:endParaRPr>
          </a:p>
          <a:p>
            <a:pPr lvl="1" algn="just">
              <a:buFont typeface="Courier New" panose="02070309020205020404" pitchFamily="49" charset="0"/>
              <a:buChar char="o"/>
            </a:pPr>
            <a:r>
              <a:rPr lang="en-US" sz="2000" dirty="0">
                <a:solidFill>
                  <a:srgbClr val="0070C0"/>
                </a:solidFill>
                <a:latin typeface="Comic Sans MS" panose="030F0702030302020204" pitchFamily="66" charset="0"/>
              </a:rPr>
              <a:t>Inhibitors of fumarate reductase enzyme and mitochondrial </a:t>
            </a:r>
            <a:r>
              <a:rPr lang="en-US" sz="2000" dirty="0" smtClean="0">
                <a:solidFill>
                  <a:srgbClr val="0070C0"/>
                </a:solidFill>
                <a:latin typeface="Comic Sans MS" panose="030F0702030302020204" pitchFamily="66" charset="0"/>
              </a:rPr>
              <a:t>reactions.</a:t>
            </a:r>
          </a:p>
          <a:p>
            <a:pPr marL="457200" lvl="1" indent="0" algn="just">
              <a:buNone/>
            </a:pPr>
            <a:endParaRPr lang="en-US" sz="2000" dirty="0" smtClean="0">
              <a:solidFill>
                <a:srgbClr val="0070C0"/>
              </a:solidFill>
              <a:latin typeface="Comic Sans MS" panose="030F0702030302020204" pitchFamily="66" charset="0"/>
            </a:endParaRPr>
          </a:p>
          <a:p>
            <a:pPr lvl="1" algn="just">
              <a:buFont typeface="Courier New" panose="02070309020205020404" pitchFamily="49" charset="0"/>
              <a:buChar char="o"/>
            </a:pPr>
            <a:r>
              <a:rPr lang="en-US" sz="2000" dirty="0">
                <a:solidFill>
                  <a:srgbClr val="00B0F0"/>
                </a:solidFill>
                <a:latin typeface="Comic Sans MS" panose="030F0702030302020204" pitchFamily="66" charset="0"/>
              </a:rPr>
              <a:t>Inhibitors of tubulin polymerization and glucose </a:t>
            </a:r>
            <a:r>
              <a:rPr lang="en-US" sz="2000" dirty="0" smtClean="0">
                <a:solidFill>
                  <a:srgbClr val="00B0F0"/>
                </a:solidFill>
                <a:latin typeface="Comic Sans MS" panose="030F0702030302020204" pitchFamily="66" charset="0"/>
              </a:rPr>
              <a:t>uptake. </a:t>
            </a:r>
          </a:p>
          <a:p>
            <a:pPr marL="457200" lvl="1" indent="0" algn="just">
              <a:buNone/>
            </a:pPr>
            <a:endParaRPr lang="en-US" sz="2000" dirty="0" smtClean="0">
              <a:solidFill>
                <a:srgbClr val="00B0F0"/>
              </a:solidFill>
              <a:latin typeface="Comic Sans MS" panose="030F0702030302020204" pitchFamily="66" charset="0"/>
            </a:endParaRPr>
          </a:p>
          <a:p>
            <a:pPr lvl="1" algn="just">
              <a:buFont typeface="Courier New" panose="02070309020205020404" pitchFamily="49" charset="0"/>
              <a:buChar char="o"/>
            </a:pPr>
            <a:r>
              <a:rPr lang="en-US" sz="2000" dirty="0">
                <a:solidFill>
                  <a:srgbClr val="92D050"/>
                </a:solidFill>
                <a:latin typeface="Comic Sans MS" panose="030F0702030302020204" pitchFamily="66" charset="0"/>
              </a:rPr>
              <a:t>Inhibitors of electron transport </a:t>
            </a:r>
            <a:r>
              <a:rPr lang="en-US" sz="2000" dirty="0" smtClean="0">
                <a:solidFill>
                  <a:srgbClr val="92D050"/>
                </a:solidFill>
                <a:latin typeface="Comic Sans MS" panose="030F0702030302020204" pitchFamily="66" charset="0"/>
              </a:rPr>
              <a:t>mediated </a:t>
            </a:r>
            <a:r>
              <a:rPr lang="en-US" sz="2000" dirty="0">
                <a:solidFill>
                  <a:srgbClr val="92D050"/>
                </a:solidFill>
                <a:latin typeface="Comic Sans MS" panose="030F0702030302020204" pitchFamily="66" charset="0"/>
              </a:rPr>
              <a:t>oxidative phosphorylation in the mitochondria of the </a:t>
            </a:r>
            <a:r>
              <a:rPr lang="en-US" sz="2000" dirty="0" smtClean="0">
                <a:solidFill>
                  <a:srgbClr val="92D050"/>
                </a:solidFill>
                <a:latin typeface="Comic Sans MS" panose="030F0702030302020204" pitchFamily="66" charset="0"/>
              </a:rPr>
              <a:t>parasites.</a:t>
            </a:r>
          </a:p>
          <a:p>
            <a:pPr marL="457200" lvl="1" indent="0" algn="just">
              <a:buNone/>
            </a:pPr>
            <a:endParaRPr lang="en-US" sz="2000" dirty="0" smtClean="0">
              <a:solidFill>
                <a:srgbClr val="92D050"/>
              </a:solidFill>
              <a:latin typeface="Comic Sans MS" panose="030F0702030302020204" pitchFamily="66" charset="0"/>
            </a:endParaRPr>
          </a:p>
          <a:p>
            <a:pPr lvl="1" algn="just">
              <a:buFont typeface="Courier New" panose="02070309020205020404" pitchFamily="49" charset="0"/>
              <a:buChar char="o"/>
            </a:pPr>
            <a:r>
              <a:rPr lang="en-US" sz="2000" dirty="0">
                <a:solidFill>
                  <a:srgbClr val="FFC000"/>
                </a:solidFill>
                <a:latin typeface="Comic Sans MS" panose="030F0702030302020204" pitchFamily="66" charset="0"/>
              </a:rPr>
              <a:t>Inhibitors of </a:t>
            </a:r>
            <a:r>
              <a:rPr lang="en-US" sz="2000" dirty="0" smtClean="0">
                <a:solidFill>
                  <a:srgbClr val="FFC000"/>
                </a:solidFill>
                <a:latin typeface="Comic Sans MS" panose="030F0702030302020204" pitchFamily="66" charset="0"/>
              </a:rPr>
              <a:t>glycolysis. </a:t>
            </a:r>
            <a:endParaRPr lang="en-US" sz="4000" b="1" dirty="0">
              <a:solidFill>
                <a:srgbClr val="FFC000"/>
              </a:solidFill>
            </a:endParaRPr>
          </a:p>
          <a:p>
            <a:pPr marL="0" indent="0">
              <a:buNone/>
            </a:pPr>
            <a:endParaRPr lang="en-US" sz="4400" dirty="0">
              <a:solidFill>
                <a:srgbClr val="0070C0"/>
              </a:solidFill>
            </a:endParaRPr>
          </a:p>
          <a:p>
            <a:pPr marL="0" lvl="0" indent="0">
              <a:buNone/>
            </a:pPr>
            <a:endParaRPr lang="en-US" altLang="en-US" sz="4400" dirty="0">
              <a:latin typeface="Arial" panose="020B0604020202020204" pitchFamily="34" charset="0"/>
            </a:endParaRPr>
          </a:p>
          <a:p>
            <a:endParaRPr lang="en-IN" dirty="0"/>
          </a:p>
        </p:txBody>
      </p:sp>
    </p:spTree>
    <p:extLst>
      <p:ext uri="{BB962C8B-B14F-4D97-AF65-F5344CB8AC3E}">
        <p14:creationId xmlns:p14="http://schemas.microsoft.com/office/powerpoint/2010/main" val="2820905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25908" cy="1325563"/>
          </a:xfrm>
        </p:spPr>
        <p:txBody>
          <a:bodyPr>
            <a:normAutofit/>
          </a:bodyPr>
          <a:lstStyle/>
          <a:p>
            <a:r>
              <a:rPr lang="en-US" dirty="0"/>
              <a:t/>
            </a:r>
            <a:br>
              <a:rPr lang="en-US" dirty="0"/>
            </a:br>
            <a:endParaRPr lang="en-US" dirty="0"/>
          </a:p>
        </p:txBody>
      </p:sp>
      <p:sp>
        <p:nvSpPr>
          <p:cNvPr id="3" name="Content Placeholder 2"/>
          <p:cNvSpPr>
            <a:spLocks noGrp="1"/>
          </p:cNvSpPr>
          <p:nvPr>
            <p:ph idx="1"/>
          </p:nvPr>
        </p:nvSpPr>
        <p:spPr>
          <a:xfrm>
            <a:off x="838200" y="1825625"/>
            <a:ext cx="10556631" cy="4351338"/>
          </a:xfrm>
        </p:spPr>
        <p:txBody>
          <a:bodyPr>
            <a:normAutofit/>
          </a:bodyPr>
          <a:lstStyle/>
          <a:p>
            <a:pPr marL="0" indent="0" algn="just">
              <a:buNone/>
            </a:pPr>
            <a:r>
              <a:rPr lang="en-US" dirty="0" smtClean="0">
                <a:solidFill>
                  <a:srgbClr val="0070C0"/>
                </a:solidFill>
              </a:rPr>
              <a:t> </a:t>
            </a:r>
            <a:r>
              <a:rPr lang="en-US" dirty="0" smtClean="0">
                <a:solidFill>
                  <a:srgbClr val="0070C0"/>
                </a:solidFill>
                <a:latin typeface="Comic Sans MS" panose="030F0702030302020204" pitchFamily="66" charset="0"/>
              </a:rPr>
              <a:t>Inhibitors of fumarate reductase enzyme and mitochondrial reactions:</a:t>
            </a:r>
          </a:p>
          <a:p>
            <a:pPr lvl="1" algn="just">
              <a:buFont typeface="Courier New" panose="02070309020205020404" pitchFamily="49" charset="0"/>
              <a:buChar char="o"/>
            </a:pPr>
            <a:r>
              <a:rPr lang="en-US" dirty="0" smtClean="0">
                <a:latin typeface="Comic Sans MS" panose="030F0702030302020204" pitchFamily="66" charset="0"/>
              </a:rPr>
              <a:t>Some drugs inhibit fumarate reductase enzyme action, thus 	block the generation of ATP and resulting in muscular paralysis 	and eventual death of the parasite.</a:t>
            </a:r>
          </a:p>
          <a:p>
            <a:pPr lvl="2" algn="just">
              <a:buFont typeface="Wingdings" panose="05000000000000000000" pitchFamily="2" charset="2"/>
              <a:buChar char="§"/>
            </a:pPr>
            <a:r>
              <a:rPr lang="en-US" sz="2400" dirty="0" err="1" smtClean="0">
                <a:latin typeface="Comic Sans MS" panose="030F0702030302020204" pitchFamily="66" charset="0"/>
              </a:rPr>
              <a:t>Benzimidazoles</a:t>
            </a:r>
            <a:r>
              <a:rPr lang="en-US" sz="2400" dirty="0" smtClean="0">
                <a:latin typeface="Comic Sans MS" panose="030F0702030302020204" pitchFamily="66" charset="0"/>
              </a:rPr>
              <a:t> (</a:t>
            </a:r>
            <a:r>
              <a:rPr lang="en-US" sz="2400" dirty="0" smtClean="0">
                <a:solidFill>
                  <a:srgbClr val="FF0000"/>
                </a:solidFill>
                <a:latin typeface="Comic Sans MS" panose="030F0702030302020204" pitchFamily="66" charset="0"/>
              </a:rPr>
              <a:t>except </a:t>
            </a:r>
            <a:r>
              <a:rPr lang="en-US" sz="2400" dirty="0" err="1" smtClean="0">
                <a:solidFill>
                  <a:srgbClr val="FF0000"/>
                </a:solidFill>
                <a:latin typeface="Comic Sans MS" panose="030F0702030302020204" pitchFamily="66" charset="0"/>
              </a:rPr>
              <a:t>mebendazole</a:t>
            </a:r>
            <a:r>
              <a:rPr lang="en-US" sz="2400" dirty="0" smtClean="0">
                <a:solidFill>
                  <a:srgbClr val="FF0000"/>
                </a:solidFill>
                <a:latin typeface="Comic Sans MS" panose="030F0702030302020204" pitchFamily="66" charset="0"/>
              </a:rPr>
              <a:t>, </a:t>
            </a:r>
            <a:r>
              <a:rPr lang="en-US" sz="2400" dirty="0" err="1" smtClean="0">
                <a:solidFill>
                  <a:srgbClr val="FF0000"/>
                </a:solidFill>
                <a:latin typeface="Comic Sans MS" panose="030F0702030302020204" pitchFamily="66" charset="0"/>
              </a:rPr>
              <a:t>flubendazole</a:t>
            </a:r>
            <a:r>
              <a:rPr lang="en-US" sz="2400" dirty="0" smtClean="0">
                <a:solidFill>
                  <a:srgbClr val="FF0000"/>
                </a:solidFill>
                <a:latin typeface="Comic Sans MS" panose="030F0702030302020204" pitchFamily="66" charset="0"/>
              </a:rPr>
              <a:t> and </a:t>
            </a:r>
            <a:r>
              <a:rPr lang="en-US" sz="2400" dirty="0" err="1" smtClean="0">
                <a:solidFill>
                  <a:srgbClr val="FF0000"/>
                </a:solidFill>
                <a:latin typeface="Comic Sans MS" panose="030F0702030302020204" pitchFamily="66" charset="0"/>
              </a:rPr>
              <a:t>triclabendazole</a:t>
            </a:r>
            <a:r>
              <a:rPr lang="en-US" sz="2400" dirty="0" smtClean="0">
                <a:latin typeface="Comic Sans MS" panose="030F0702030302020204" pitchFamily="66" charset="0"/>
              </a:rPr>
              <a:t>), </a:t>
            </a:r>
          </a:p>
          <a:p>
            <a:pPr lvl="2" algn="just">
              <a:buFont typeface="Wingdings" panose="05000000000000000000" pitchFamily="2" charset="2"/>
              <a:buChar char="§"/>
            </a:pPr>
            <a:r>
              <a:rPr lang="en-US" sz="2400" dirty="0" err="1" smtClean="0">
                <a:latin typeface="Comic Sans MS" panose="030F0702030302020204" pitchFamily="66" charset="0"/>
              </a:rPr>
              <a:t>benzimidazole</a:t>
            </a:r>
            <a:r>
              <a:rPr lang="en-US" sz="2400" dirty="0" smtClean="0">
                <a:latin typeface="Comic Sans MS" panose="030F0702030302020204" pitchFamily="66" charset="0"/>
              </a:rPr>
              <a:t> pro-drugs, </a:t>
            </a:r>
          </a:p>
          <a:p>
            <a:pPr lvl="2" algn="just">
              <a:buFont typeface="Wingdings" panose="05000000000000000000" pitchFamily="2" charset="2"/>
              <a:buChar char="§"/>
            </a:pPr>
            <a:r>
              <a:rPr lang="en-US" sz="2400" dirty="0" smtClean="0">
                <a:latin typeface="Comic Sans MS" panose="030F0702030302020204" pitchFamily="66" charset="0"/>
              </a:rPr>
              <a:t>levamisole, 	</a:t>
            </a:r>
          </a:p>
          <a:p>
            <a:pPr lvl="2" algn="just">
              <a:buFont typeface="Wingdings" panose="05000000000000000000" pitchFamily="2" charset="2"/>
              <a:buChar char="§"/>
            </a:pPr>
            <a:r>
              <a:rPr lang="en-US" sz="2400" dirty="0" err="1" smtClean="0">
                <a:latin typeface="Comic Sans MS" panose="030F0702030302020204" pitchFamily="66" charset="0"/>
              </a:rPr>
              <a:t>bithionol</a:t>
            </a:r>
            <a:r>
              <a:rPr lang="en-US" sz="2400" dirty="0" smtClean="0">
                <a:latin typeface="Comic Sans MS" panose="030F0702030302020204" pitchFamily="66" charset="0"/>
              </a:rPr>
              <a:t>, </a:t>
            </a:r>
          </a:p>
          <a:p>
            <a:pPr lvl="2" algn="just">
              <a:buFont typeface="Wingdings" panose="05000000000000000000" pitchFamily="2" charset="2"/>
              <a:buChar char="§"/>
            </a:pPr>
            <a:r>
              <a:rPr lang="en-US" sz="2400" dirty="0" smtClean="0">
                <a:latin typeface="Comic Sans MS" panose="030F0702030302020204" pitchFamily="66" charset="0"/>
              </a:rPr>
              <a:t>hexachlorophene.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66092"/>
            <a:ext cx="10515600" cy="5372100"/>
          </a:xfrm>
          <a:ln>
            <a:solidFill>
              <a:srgbClr val="FFFF00"/>
            </a:solidFill>
          </a:ln>
        </p:spPr>
        <p:txBody>
          <a:bodyPr/>
          <a:lstStyle/>
          <a:p>
            <a:pPr marL="0" indent="0">
              <a:buNone/>
            </a:pPr>
            <a:r>
              <a:rPr lang="en-US" b="1" dirty="0">
                <a:solidFill>
                  <a:srgbClr val="0070C0"/>
                </a:solidFill>
                <a:latin typeface="Comic Sans MS" panose="030F0702030302020204" pitchFamily="66" charset="0"/>
              </a:rPr>
              <a:t>Inhibitors of tubulin polymerization and glucose uptake:</a:t>
            </a:r>
            <a:r>
              <a:rPr lang="en-US" dirty="0">
                <a:solidFill>
                  <a:srgbClr val="0070C0"/>
                </a:solidFill>
                <a:latin typeface="Comic Sans MS" panose="030F0702030302020204" pitchFamily="66" charset="0"/>
              </a:rPr>
              <a:t> </a:t>
            </a:r>
          </a:p>
          <a:p>
            <a:pPr marL="0" indent="0">
              <a:buNone/>
            </a:pPr>
            <a:r>
              <a:rPr lang="en-IN" dirty="0" smtClean="0"/>
              <a:t>	</a:t>
            </a:r>
            <a:r>
              <a:rPr lang="en-IN" dirty="0" smtClean="0">
                <a:latin typeface="Comic Sans MS" panose="030F0702030302020204" pitchFamily="66" charset="0"/>
              </a:rPr>
              <a:t>Drugs </a:t>
            </a:r>
            <a:r>
              <a:rPr lang="en-IN" dirty="0">
                <a:latin typeface="Comic Sans MS" panose="030F0702030302020204" pitchFamily="66" charset="0"/>
              </a:rPr>
              <a:t>bind to free beta-tubulin, </a:t>
            </a:r>
            <a:endParaRPr lang="en-IN" dirty="0" smtClean="0">
              <a:latin typeface="Comic Sans MS" panose="030F0702030302020204" pitchFamily="66" charset="0"/>
            </a:endParaRPr>
          </a:p>
          <a:p>
            <a:pPr marL="0" indent="0">
              <a:buNone/>
            </a:pPr>
            <a:r>
              <a:rPr lang="en-IN" dirty="0" smtClean="0">
                <a:latin typeface="Comic Sans MS" panose="030F0702030302020204" pitchFamily="66" charset="0"/>
              </a:rPr>
              <a:t>	</a:t>
            </a:r>
          </a:p>
          <a:p>
            <a:pPr marL="0" indent="0">
              <a:buNone/>
            </a:pPr>
            <a:r>
              <a:rPr lang="en-IN" dirty="0" smtClean="0">
                <a:latin typeface="Comic Sans MS" panose="030F0702030302020204" pitchFamily="66" charset="0"/>
              </a:rPr>
              <a:t>	Inhibiting   polymerization </a:t>
            </a:r>
          </a:p>
          <a:p>
            <a:pPr marL="0" indent="0">
              <a:buNone/>
            </a:pPr>
            <a:r>
              <a:rPr lang="en-IN" dirty="0" smtClean="0">
                <a:latin typeface="Comic Sans MS" panose="030F0702030302020204" pitchFamily="66" charset="0"/>
              </a:rPr>
              <a:t>	Interfering </a:t>
            </a:r>
            <a:r>
              <a:rPr lang="en-IN" dirty="0">
                <a:latin typeface="Comic Sans MS" panose="030F0702030302020204" pitchFamily="66" charset="0"/>
              </a:rPr>
              <a:t>with microtubule-dependent glucose </a:t>
            </a:r>
            <a:r>
              <a:rPr lang="en-IN" dirty="0" smtClean="0">
                <a:latin typeface="Comic Sans MS" panose="030F0702030302020204" pitchFamily="66" charset="0"/>
              </a:rPr>
              <a:t>uptake</a:t>
            </a:r>
          </a:p>
          <a:p>
            <a:pPr marL="0" indent="0">
              <a:buNone/>
            </a:pPr>
            <a:r>
              <a:rPr lang="en-IN" dirty="0" smtClean="0">
                <a:latin typeface="Comic Sans MS" panose="030F0702030302020204" pitchFamily="66" charset="0"/>
              </a:rPr>
              <a:t>				</a:t>
            </a:r>
            <a:r>
              <a:rPr lang="en-IN" sz="2000" dirty="0" smtClean="0">
                <a:solidFill>
                  <a:srgbClr val="FF0000"/>
                </a:solidFill>
                <a:latin typeface="Comic Sans MS" panose="030F0702030302020204" pitchFamily="66" charset="0"/>
              </a:rPr>
              <a:t>In </a:t>
            </a:r>
            <a:r>
              <a:rPr lang="en-IN" sz="2000" dirty="0">
                <a:solidFill>
                  <a:srgbClr val="FF0000"/>
                </a:solidFill>
                <a:latin typeface="Comic Sans MS" panose="030F0702030302020204" pitchFamily="66" charset="0"/>
              </a:rPr>
              <a:t>absence of glucose </a:t>
            </a:r>
            <a:endParaRPr lang="en-IN" sz="2000" dirty="0" smtClean="0">
              <a:solidFill>
                <a:srgbClr val="FF0000"/>
              </a:solidFill>
              <a:latin typeface="Comic Sans MS" panose="030F0702030302020204" pitchFamily="66" charset="0"/>
            </a:endParaRPr>
          </a:p>
          <a:p>
            <a:pPr marL="0" indent="0">
              <a:buNone/>
            </a:pPr>
            <a:r>
              <a:rPr lang="en-IN" dirty="0" smtClean="0">
                <a:latin typeface="Comic Sans MS" panose="030F0702030302020204" pitchFamily="66" charset="0"/>
              </a:rPr>
              <a:t>	Depletion </a:t>
            </a:r>
            <a:r>
              <a:rPr lang="en-IN" dirty="0">
                <a:latin typeface="Comic Sans MS" panose="030F0702030302020204" pitchFamily="66" charset="0"/>
              </a:rPr>
              <a:t>of the worm's glycogen </a:t>
            </a:r>
            <a:r>
              <a:rPr lang="en-IN" dirty="0" smtClean="0">
                <a:latin typeface="Comic Sans MS" panose="030F0702030302020204" pitchFamily="66" charset="0"/>
              </a:rPr>
              <a:t>reserve </a:t>
            </a:r>
          </a:p>
          <a:p>
            <a:pPr marL="0" indent="0">
              <a:buNone/>
            </a:pPr>
            <a:r>
              <a:rPr lang="en-IN" dirty="0" smtClean="0"/>
              <a:t>	</a:t>
            </a:r>
          </a:p>
          <a:p>
            <a:pPr marL="0" indent="0">
              <a:buNone/>
            </a:pPr>
            <a:r>
              <a:rPr lang="en-IN" dirty="0"/>
              <a:t>	</a:t>
            </a:r>
          </a:p>
        </p:txBody>
      </p:sp>
      <p:cxnSp>
        <p:nvCxnSpPr>
          <p:cNvPr id="5" name="Straight Arrow Connector 4"/>
          <p:cNvCxnSpPr/>
          <p:nvPr/>
        </p:nvCxnSpPr>
        <p:spPr>
          <a:xfrm>
            <a:off x="4193931" y="2233246"/>
            <a:ext cx="0" cy="527539"/>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7" name="Straight Arrow Connector 6"/>
          <p:cNvCxnSpPr/>
          <p:nvPr/>
        </p:nvCxnSpPr>
        <p:spPr>
          <a:xfrm>
            <a:off x="4193931" y="3191608"/>
            <a:ext cx="0" cy="254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193931" y="3727938"/>
            <a:ext cx="0" cy="650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193931" y="4818185"/>
            <a:ext cx="0" cy="518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413737" y="3807069"/>
            <a:ext cx="4018085" cy="571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ounded Rectangle 12"/>
          <p:cNvSpPr/>
          <p:nvPr/>
        </p:nvSpPr>
        <p:spPr>
          <a:xfrm>
            <a:off x="1617785" y="5301762"/>
            <a:ext cx="7262447" cy="76493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4" name="TextBox 13"/>
          <p:cNvSpPr txBox="1"/>
          <p:nvPr/>
        </p:nvSpPr>
        <p:spPr>
          <a:xfrm>
            <a:off x="1679331" y="5402749"/>
            <a:ext cx="7323994" cy="461665"/>
          </a:xfrm>
          <a:prstGeom prst="rect">
            <a:avLst/>
          </a:prstGeom>
          <a:noFill/>
        </p:spPr>
        <p:txBody>
          <a:bodyPr wrap="square" rtlCol="0">
            <a:spAutoFit/>
          </a:bodyPr>
          <a:lstStyle/>
          <a:p>
            <a:r>
              <a:rPr lang="en-IN" sz="2400" b="1" dirty="0">
                <a:latin typeface="Comic Sans MS" panose="030F0702030302020204" pitchFamily="66" charset="0"/>
              </a:rPr>
              <a:t>Unable to produce ATP necessary for survival</a:t>
            </a:r>
          </a:p>
        </p:txBody>
      </p:sp>
    </p:spTree>
    <p:extLst>
      <p:ext uri="{BB962C8B-B14F-4D97-AF65-F5344CB8AC3E}">
        <p14:creationId xmlns:p14="http://schemas.microsoft.com/office/powerpoint/2010/main" val="1912309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buFont typeface="Courier New" panose="02070309020205020404" pitchFamily="49" charset="0"/>
              <a:buChar char="o"/>
            </a:pPr>
            <a:r>
              <a:rPr lang="en-US" dirty="0" smtClean="0">
                <a:latin typeface="Comic Sans MS" panose="030F0702030302020204" pitchFamily="66" charset="0"/>
              </a:rPr>
              <a:t>Some </a:t>
            </a:r>
            <a:r>
              <a:rPr lang="en-US" dirty="0" err="1" smtClean="0">
                <a:latin typeface="Comic Sans MS" panose="030F0702030302020204" pitchFamily="66" charset="0"/>
              </a:rPr>
              <a:t>benzimidazoles</a:t>
            </a:r>
            <a:r>
              <a:rPr lang="en-US" dirty="0" smtClean="0">
                <a:latin typeface="Comic Sans MS" panose="030F0702030302020204" pitchFamily="66" charset="0"/>
              </a:rPr>
              <a:t> like </a:t>
            </a:r>
            <a:r>
              <a:rPr lang="en-US" dirty="0" err="1" smtClean="0">
                <a:solidFill>
                  <a:srgbClr val="FF0000"/>
                </a:solidFill>
                <a:latin typeface="Comic Sans MS" panose="030F0702030302020204" pitchFamily="66" charset="0"/>
              </a:rPr>
              <a:t>mebendazole</a:t>
            </a:r>
            <a:r>
              <a:rPr lang="en-US" dirty="0" smtClean="0">
                <a:solidFill>
                  <a:srgbClr val="FF0000"/>
                </a:solidFill>
                <a:latin typeface="Comic Sans MS" panose="030F0702030302020204" pitchFamily="66" charset="0"/>
              </a:rPr>
              <a:t> and </a:t>
            </a:r>
            <a:r>
              <a:rPr lang="en-US" dirty="0" err="1" smtClean="0">
                <a:solidFill>
                  <a:srgbClr val="FF0000"/>
                </a:solidFill>
                <a:latin typeface="Comic Sans MS" panose="030F0702030302020204" pitchFamily="66" charset="0"/>
              </a:rPr>
              <a:t>flubendazole</a:t>
            </a:r>
            <a:r>
              <a:rPr lang="en-US" dirty="0" smtClean="0">
                <a:solidFill>
                  <a:srgbClr val="FF0000"/>
                </a:solidFill>
                <a:latin typeface="Comic Sans MS" panose="030F0702030302020204" pitchFamily="66" charset="0"/>
              </a:rPr>
              <a:t> </a:t>
            </a:r>
            <a:r>
              <a:rPr lang="en-US" dirty="0" smtClean="0">
                <a:latin typeface="Comic Sans MS" panose="030F0702030302020204" pitchFamily="66" charset="0"/>
              </a:rPr>
              <a:t>primarily act by inhibiting glucose transport but these two do not inhibit </a:t>
            </a:r>
            <a:r>
              <a:rPr lang="en-US" dirty="0" err="1" smtClean="0">
                <a:latin typeface="Comic Sans MS" panose="030F0702030302020204" pitchFamily="66" charset="0"/>
              </a:rPr>
              <a:t>fumerate</a:t>
            </a:r>
            <a:r>
              <a:rPr lang="en-US" dirty="0" smtClean="0">
                <a:latin typeface="Comic Sans MS" panose="030F0702030302020204" pitchFamily="66" charset="0"/>
              </a:rPr>
              <a:t> reductase system. </a:t>
            </a:r>
          </a:p>
          <a:p>
            <a:pPr marL="457200" lvl="1" indent="0">
              <a:buNone/>
            </a:pPr>
            <a:endParaRPr lang="en-US" dirty="0" smtClean="0">
              <a:latin typeface="Comic Sans MS" panose="030F0702030302020204" pitchFamily="66" charset="0"/>
            </a:endParaRPr>
          </a:p>
          <a:p>
            <a:pPr lvl="1">
              <a:buFont typeface="Courier New" panose="02070309020205020404" pitchFamily="49" charset="0"/>
              <a:buChar char="o"/>
            </a:pPr>
            <a:r>
              <a:rPr lang="en-US" dirty="0" smtClean="0">
                <a:latin typeface="Comic Sans MS" panose="030F0702030302020204" pitchFamily="66" charset="0"/>
              </a:rPr>
              <a:t>The primary site of action of </a:t>
            </a:r>
            <a:r>
              <a:rPr lang="en-US" dirty="0" err="1" smtClean="0">
                <a:solidFill>
                  <a:srgbClr val="92D050"/>
                </a:solidFill>
                <a:latin typeface="Comic Sans MS" panose="030F0702030302020204" pitchFamily="66" charset="0"/>
              </a:rPr>
              <a:t>cambendazole</a:t>
            </a:r>
            <a:r>
              <a:rPr lang="en-US" dirty="0" smtClean="0">
                <a:solidFill>
                  <a:srgbClr val="92D050"/>
                </a:solidFill>
                <a:latin typeface="Comic Sans MS" panose="030F0702030302020204" pitchFamily="66" charset="0"/>
              </a:rPr>
              <a:t> and </a:t>
            </a:r>
            <a:r>
              <a:rPr lang="en-US" dirty="0" err="1" smtClean="0">
                <a:solidFill>
                  <a:srgbClr val="92D050"/>
                </a:solidFill>
                <a:latin typeface="Comic Sans MS" panose="030F0702030302020204" pitchFamily="66" charset="0"/>
              </a:rPr>
              <a:t>fenbendazole</a:t>
            </a:r>
            <a:r>
              <a:rPr lang="en-US" dirty="0" smtClean="0">
                <a:solidFill>
                  <a:srgbClr val="92D050"/>
                </a:solidFill>
                <a:latin typeface="Comic Sans MS" panose="030F0702030302020204" pitchFamily="66" charset="0"/>
              </a:rPr>
              <a:t> </a:t>
            </a:r>
            <a:r>
              <a:rPr lang="en-US" dirty="0" smtClean="0">
                <a:latin typeface="Comic Sans MS" panose="030F0702030302020204" pitchFamily="66" charset="0"/>
              </a:rPr>
              <a:t>is </a:t>
            </a:r>
            <a:r>
              <a:rPr lang="en-US" dirty="0" err="1" smtClean="0">
                <a:latin typeface="Comic Sans MS" panose="030F0702030302020204" pitchFamily="66" charset="0"/>
              </a:rPr>
              <a:t>fumerate</a:t>
            </a:r>
            <a:r>
              <a:rPr lang="en-US" dirty="0" smtClean="0">
                <a:latin typeface="Comic Sans MS" panose="030F0702030302020204" pitchFamily="66" charset="0"/>
              </a:rPr>
              <a:t> reductase inhibition. </a:t>
            </a:r>
          </a:p>
          <a:p>
            <a:pPr marL="457200" lvl="1" indent="0">
              <a:buNone/>
            </a:pPr>
            <a:endParaRPr lang="en-US" dirty="0" smtClean="0">
              <a:latin typeface="Comic Sans MS" panose="030F0702030302020204" pitchFamily="66" charset="0"/>
            </a:endParaRPr>
          </a:p>
          <a:p>
            <a:pPr lvl="1">
              <a:buFont typeface="Courier New" panose="02070309020205020404" pitchFamily="49" charset="0"/>
              <a:buChar char="o"/>
            </a:pPr>
            <a:r>
              <a:rPr lang="en-US" dirty="0" smtClean="0">
                <a:latin typeface="Comic Sans MS" panose="030F0702030302020204" pitchFamily="66" charset="0"/>
              </a:rPr>
              <a:t>In addition, like </a:t>
            </a:r>
            <a:r>
              <a:rPr lang="en-US" dirty="0" err="1" smtClean="0">
                <a:latin typeface="Comic Sans MS" panose="030F0702030302020204" pitchFamily="66" charset="0"/>
              </a:rPr>
              <a:t>mebendazole</a:t>
            </a:r>
            <a:r>
              <a:rPr lang="en-US" dirty="0" smtClean="0">
                <a:latin typeface="Comic Sans MS" panose="030F0702030302020204" pitchFamily="66" charset="0"/>
              </a:rPr>
              <a:t> and </a:t>
            </a:r>
            <a:r>
              <a:rPr lang="en-US" dirty="0" err="1" smtClean="0">
                <a:latin typeface="Comic Sans MS" panose="030F0702030302020204" pitchFamily="66" charset="0"/>
              </a:rPr>
              <a:t>flubendazole</a:t>
            </a:r>
            <a:r>
              <a:rPr lang="en-US" dirty="0" smtClean="0">
                <a:latin typeface="Comic Sans MS" panose="030F0702030302020204" pitchFamily="66" charset="0"/>
              </a:rPr>
              <a:t> they also inhibit glucose transport.</a:t>
            </a:r>
          </a:p>
          <a:p>
            <a:pPr marL="457200" lvl="1" indent="0">
              <a:buNone/>
            </a:pPr>
            <a:endParaRPr lang="en-US" dirty="0" smtClean="0">
              <a:latin typeface="Comic Sans MS" panose="030F0702030302020204" pitchFamily="66" charset="0"/>
            </a:endParaRPr>
          </a:p>
          <a:p>
            <a:pPr lvl="1">
              <a:buFont typeface="Courier New" panose="02070309020205020404" pitchFamily="49" charset="0"/>
              <a:buChar char="o"/>
            </a:pPr>
            <a:r>
              <a:rPr lang="en-US" dirty="0" smtClean="0">
                <a:latin typeface="Comic Sans MS" panose="030F0702030302020204" pitchFamily="66" charset="0"/>
              </a:rPr>
              <a:t>Heartworm </a:t>
            </a:r>
            <a:r>
              <a:rPr lang="en-US" dirty="0" err="1" smtClean="0">
                <a:latin typeface="Comic Sans MS" panose="030F0702030302020204" pitchFamily="66" charset="0"/>
              </a:rPr>
              <a:t>microfilaricide</a:t>
            </a:r>
            <a:r>
              <a:rPr lang="en-US" dirty="0" smtClean="0">
                <a:latin typeface="Comic Sans MS" panose="030F0702030302020204" pitchFamily="66" charset="0"/>
              </a:rPr>
              <a:t>, </a:t>
            </a:r>
            <a:r>
              <a:rPr lang="en-US" dirty="0" err="1" smtClean="0">
                <a:latin typeface="Comic Sans MS" panose="030F0702030302020204" pitchFamily="66" charset="0"/>
              </a:rPr>
              <a:t>dithiazanine</a:t>
            </a:r>
            <a:r>
              <a:rPr lang="en-US" dirty="0" smtClean="0">
                <a:latin typeface="Comic Sans MS" panose="030F0702030302020204" pitchFamily="66" charset="0"/>
              </a:rPr>
              <a:t> also act by inhibiting the glucose uptake.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873154" cy="4351338"/>
          </a:xfrm>
        </p:spPr>
        <p:txBody>
          <a:bodyPr/>
          <a:lstStyle/>
          <a:p>
            <a:r>
              <a:rPr lang="en-US" sz="2400" b="1" dirty="0">
                <a:solidFill>
                  <a:srgbClr val="0070C0"/>
                </a:solidFill>
                <a:latin typeface="Comic Sans MS" panose="030F0702030302020204" pitchFamily="66" charset="0"/>
              </a:rPr>
              <a:t>Inhibitors of electron transport medicated </a:t>
            </a:r>
            <a:r>
              <a:rPr lang="en-US" sz="2400" b="1" dirty="0" smtClean="0">
                <a:solidFill>
                  <a:srgbClr val="0070C0"/>
                </a:solidFill>
                <a:latin typeface="Comic Sans MS" panose="030F0702030302020204" pitchFamily="66" charset="0"/>
              </a:rPr>
              <a:t>oxidative phosphorylation </a:t>
            </a:r>
            <a:r>
              <a:rPr lang="en-US" sz="2400" b="1" dirty="0">
                <a:solidFill>
                  <a:srgbClr val="0070C0"/>
                </a:solidFill>
                <a:latin typeface="Comic Sans MS" panose="030F0702030302020204" pitchFamily="66" charset="0"/>
              </a:rPr>
              <a:t>in the mitochondria of the parasites: </a:t>
            </a:r>
            <a:endParaRPr lang="en-US" sz="2400" b="1" dirty="0" smtClean="0">
              <a:solidFill>
                <a:srgbClr val="0070C0"/>
              </a:solidFill>
              <a:latin typeface="Comic Sans MS" panose="030F0702030302020204" pitchFamily="66" charset="0"/>
            </a:endParaRPr>
          </a:p>
          <a:p>
            <a:pPr marL="0" indent="0">
              <a:buNone/>
            </a:pPr>
            <a:endParaRPr lang="en-US" sz="2400" b="1" dirty="0" smtClean="0">
              <a:solidFill>
                <a:srgbClr val="0070C0"/>
              </a:solidFill>
              <a:latin typeface="Comic Sans MS" panose="030F0702030302020204" pitchFamily="66" charset="0"/>
            </a:endParaRPr>
          </a:p>
          <a:p>
            <a:pPr algn="just"/>
            <a:r>
              <a:rPr lang="en-IN" sz="2000" dirty="0">
                <a:latin typeface="Comic Sans MS" panose="030F0702030302020204" pitchFamily="66" charset="0"/>
              </a:rPr>
              <a:t>These drugs interfere with the electron transport in the mitochondria and thereby </a:t>
            </a:r>
            <a:r>
              <a:rPr lang="en-IN" sz="2000" dirty="0">
                <a:solidFill>
                  <a:srgbClr val="92D050"/>
                </a:solidFill>
                <a:latin typeface="Comic Sans MS" panose="030F0702030302020204" pitchFamily="66" charset="0"/>
              </a:rPr>
              <a:t>inhibit the oxidative phosphorylation </a:t>
            </a:r>
            <a:r>
              <a:rPr lang="en-IN" sz="2000" dirty="0">
                <a:latin typeface="Comic Sans MS" panose="030F0702030302020204" pitchFamily="66" charset="0"/>
              </a:rPr>
              <a:t>and </a:t>
            </a:r>
            <a:r>
              <a:rPr lang="en-IN" sz="2000" b="1" dirty="0">
                <a:latin typeface="Comic Sans MS" panose="030F0702030302020204" pitchFamily="66" charset="0"/>
              </a:rPr>
              <a:t>generation of ATP. </a:t>
            </a:r>
            <a:endParaRPr lang="en-IN" sz="2000" b="1" dirty="0" smtClean="0">
              <a:latin typeface="Comic Sans MS" panose="030F0702030302020204" pitchFamily="66" charset="0"/>
            </a:endParaRPr>
          </a:p>
          <a:p>
            <a:pPr algn="just"/>
            <a:r>
              <a:rPr lang="en-IN" sz="2000" dirty="0" smtClean="0">
                <a:latin typeface="Comic Sans MS" panose="030F0702030302020204" pitchFamily="66" charset="0"/>
              </a:rPr>
              <a:t>The fumerate </a:t>
            </a:r>
            <a:r>
              <a:rPr lang="en-IN" sz="2000" dirty="0">
                <a:latin typeface="Comic Sans MS" panose="030F0702030302020204" pitchFamily="66" charset="0"/>
              </a:rPr>
              <a:t>is converted to succinate but ATP is not </a:t>
            </a:r>
            <a:r>
              <a:rPr lang="en-IN" sz="2000" dirty="0" smtClean="0">
                <a:latin typeface="Comic Sans MS" panose="030F0702030302020204" pitchFamily="66" charset="0"/>
              </a:rPr>
              <a:t>produced.</a:t>
            </a:r>
          </a:p>
          <a:p>
            <a:pPr algn="just"/>
            <a:r>
              <a:rPr lang="en-IN" sz="2000" dirty="0" smtClean="0">
                <a:latin typeface="Comic Sans MS" panose="030F0702030302020204" pitchFamily="66" charset="0"/>
              </a:rPr>
              <a:t>These </a:t>
            </a:r>
            <a:r>
              <a:rPr lang="en-IN" sz="2000" dirty="0">
                <a:latin typeface="Comic Sans MS" panose="030F0702030302020204" pitchFamily="66" charset="0"/>
              </a:rPr>
              <a:t>drugs are mainly effective against </a:t>
            </a:r>
            <a:r>
              <a:rPr lang="en-IN" sz="2000" dirty="0">
                <a:solidFill>
                  <a:srgbClr val="FF0000"/>
                </a:solidFill>
                <a:latin typeface="Comic Sans MS" panose="030F0702030302020204" pitchFamily="66" charset="0"/>
              </a:rPr>
              <a:t>flukes and tapeworms</a:t>
            </a:r>
            <a:r>
              <a:rPr lang="en-IN" sz="2000" dirty="0">
                <a:latin typeface="Comic Sans MS" panose="030F0702030302020204" pitchFamily="66" charset="0"/>
              </a:rPr>
              <a:t>. </a:t>
            </a:r>
            <a:endParaRPr lang="en-IN" sz="2000" dirty="0" smtClean="0">
              <a:latin typeface="Comic Sans MS" panose="030F0702030302020204" pitchFamily="66" charset="0"/>
            </a:endParaRPr>
          </a:p>
          <a:p>
            <a:pPr algn="just"/>
            <a:r>
              <a:rPr lang="en-IN" sz="2000" dirty="0" smtClean="0">
                <a:latin typeface="Comic Sans MS" panose="030F0702030302020204" pitchFamily="66" charset="0"/>
              </a:rPr>
              <a:t>These </a:t>
            </a:r>
            <a:r>
              <a:rPr lang="en-IN" sz="2000" dirty="0">
                <a:latin typeface="Comic Sans MS" panose="030F0702030302020204" pitchFamily="66" charset="0"/>
              </a:rPr>
              <a:t>drugs are </a:t>
            </a:r>
            <a:r>
              <a:rPr lang="en-IN" sz="2000" dirty="0">
                <a:solidFill>
                  <a:srgbClr val="FF0000"/>
                </a:solidFill>
                <a:latin typeface="Comic Sans MS" panose="030F0702030302020204" pitchFamily="66" charset="0"/>
              </a:rPr>
              <a:t>not effective against roundworms</a:t>
            </a:r>
            <a:r>
              <a:rPr lang="en-IN" sz="2000" dirty="0">
                <a:latin typeface="Comic Sans MS" panose="030F0702030302020204" pitchFamily="66" charset="0"/>
              </a:rPr>
              <a:t>, inspite of having </a:t>
            </a:r>
            <a:r>
              <a:rPr lang="en-IN" sz="2000" dirty="0" smtClean="0">
                <a:latin typeface="Comic Sans MS" panose="030F0702030302020204" pitchFamily="66" charset="0"/>
              </a:rPr>
              <a:t>similar </a:t>
            </a:r>
            <a:r>
              <a:rPr lang="en-IN" sz="2000" dirty="0">
                <a:latin typeface="Comic Sans MS" panose="030F0702030302020204" pitchFamily="66" charset="0"/>
              </a:rPr>
              <a:t>mitochondrial phosphorylation system because the </a:t>
            </a:r>
            <a:r>
              <a:rPr lang="en-IN" sz="2000" dirty="0">
                <a:solidFill>
                  <a:srgbClr val="FFC000"/>
                </a:solidFill>
                <a:latin typeface="Comic Sans MS" panose="030F0702030302020204" pitchFamily="66" charset="0"/>
              </a:rPr>
              <a:t>drugs cannot penetrate tissues of the intact roundworms</a:t>
            </a:r>
            <a:r>
              <a:rPr lang="en-IN" sz="2000" dirty="0" smtClean="0">
                <a:solidFill>
                  <a:srgbClr val="FFC000"/>
                </a:solidFill>
                <a:latin typeface="Comic Sans MS" panose="030F0702030302020204" pitchFamily="66" charset="0"/>
              </a:rPr>
              <a:t>.</a:t>
            </a:r>
          </a:p>
          <a:p>
            <a:pPr algn="just"/>
            <a:r>
              <a:rPr lang="en-IN" sz="2000" dirty="0">
                <a:latin typeface="Comic Sans MS" panose="030F0702030302020204" pitchFamily="66" charset="0"/>
              </a:rPr>
              <a:t>These drugs also </a:t>
            </a:r>
            <a:r>
              <a:rPr lang="en-IN" sz="2000" dirty="0">
                <a:solidFill>
                  <a:srgbClr val="7030A0"/>
                </a:solidFill>
                <a:latin typeface="Comic Sans MS" panose="030F0702030302020204" pitchFamily="66" charset="0"/>
              </a:rPr>
              <a:t>uncouple oxidative phosphorylation in the mitochondria of mammals </a:t>
            </a:r>
            <a:r>
              <a:rPr lang="en-IN" sz="2000" dirty="0">
                <a:latin typeface="Comic Sans MS" panose="030F0702030302020204" pitchFamily="66" charset="0"/>
              </a:rPr>
              <a:t>and are often fairly toxic</a:t>
            </a:r>
            <a:r>
              <a:rPr lang="en-IN" sz="2000" dirty="0" smtClean="0">
                <a:latin typeface="Comic Sans MS" panose="030F0702030302020204" pitchFamily="66" charset="0"/>
              </a:rPr>
              <a:t>.</a:t>
            </a:r>
            <a:r>
              <a:rPr lang="en-IN" sz="2000" dirty="0" smtClean="0">
                <a:solidFill>
                  <a:srgbClr val="FFC000"/>
                </a:solidFill>
                <a:latin typeface="Comic Sans MS" panose="030F0702030302020204" pitchFamily="66" charset="0"/>
              </a:rPr>
              <a:t> </a:t>
            </a:r>
            <a:endParaRPr lang="en-US" sz="2000" b="1" dirty="0" smtClean="0">
              <a:solidFill>
                <a:srgbClr val="FFC000"/>
              </a:solidFill>
              <a:latin typeface="Comic Sans MS" panose="030F0702030302020204" pitchFamily="66" charset="0"/>
            </a:endParaRPr>
          </a:p>
          <a:p>
            <a:pPr marL="0" indent="0">
              <a:buNone/>
            </a:pPr>
            <a:endParaRPr lang="en-US" sz="2400" b="1" dirty="0" smtClean="0">
              <a:solidFill>
                <a:srgbClr val="0070C0"/>
              </a:solidFill>
            </a:endParaRPr>
          </a:p>
        </p:txBody>
      </p:sp>
      <p:sp>
        <p:nvSpPr>
          <p:cNvPr id="4" name="5-Point Star 3"/>
          <p:cNvSpPr/>
          <p:nvPr/>
        </p:nvSpPr>
        <p:spPr>
          <a:xfrm>
            <a:off x="3297116" y="4457700"/>
            <a:ext cx="351692" cy="24618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40966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1306"/>
          </a:xfrm>
        </p:spPr>
        <p:txBody>
          <a:bodyPr>
            <a:normAutofit/>
          </a:bodyPr>
          <a:lstStyle/>
          <a:p>
            <a:r>
              <a:rPr lang="en-US" sz="3600" b="1" dirty="0" smtClean="0">
                <a:solidFill>
                  <a:srgbClr val="FF0000"/>
                </a:solidFill>
                <a:latin typeface="Comic Sans MS" pitchFamily="66" charset="0"/>
              </a:rPr>
              <a:t>Content of the chapter</a:t>
            </a:r>
            <a:endParaRPr lang="en-US" sz="3600" b="1" dirty="0"/>
          </a:p>
        </p:txBody>
      </p:sp>
      <p:sp>
        <p:nvSpPr>
          <p:cNvPr id="3" name="Content Placeholder 2"/>
          <p:cNvSpPr>
            <a:spLocks noGrp="1"/>
          </p:cNvSpPr>
          <p:nvPr>
            <p:ph idx="1"/>
          </p:nvPr>
        </p:nvSpPr>
        <p:spPr>
          <a:xfrm>
            <a:off x="1160585" y="1600200"/>
            <a:ext cx="10480430" cy="4800600"/>
          </a:xfrm>
        </p:spPr>
        <p:txBody>
          <a:bodyPr>
            <a:normAutofit/>
          </a:bodyPr>
          <a:lstStyle/>
          <a:p>
            <a:pPr marL="0" indent="0">
              <a:buNone/>
            </a:pPr>
            <a:r>
              <a:rPr lang="en-US" b="1" dirty="0">
                <a:solidFill>
                  <a:srgbClr val="0070C0"/>
                </a:solidFill>
                <a:latin typeface="Comic Sans MS" pitchFamily="66" charset="0"/>
              </a:rPr>
              <a:t>	</a:t>
            </a:r>
            <a:endParaRPr lang="en-US" b="1" dirty="0" smtClean="0">
              <a:solidFill>
                <a:srgbClr val="0070C0"/>
              </a:solidFill>
              <a:latin typeface="Comic Sans MS" pitchFamily="66" charset="0"/>
            </a:endParaRPr>
          </a:p>
          <a:p>
            <a:pPr marL="0" indent="0">
              <a:buNone/>
            </a:pPr>
            <a:r>
              <a:rPr lang="en-US" b="1" dirty="0">
                <a:solidFill>
                  <a:srgbClr val="0070C0"/>
                </a:solidFill>
                <a:latin typeface="Comic Sans MS" pitchFamily="66" charset="0"/>
              </a:rPr>
              <a:t>	</a:t>
            </a:r>
            <a:r>
              <a:rPr lang="en-US" b="1" dirty="0" smtClean="0">
                <a:solidFill>
                  <a:srgbClr val="0070C0"/>
                </a:solidFill>
                <a:latin typeface="Comic Sans MS" pitchFamily="66" charset="0"/>
              </a:rPr>
              <a:t>Introduction to </a:t>
            </a:r>
            <a:r>
              <a:rPr lang="en-US" b="1" dirty="0" smtClean="0">
                <a:solidFill>
                  <a:srgbClr val="FF0000"/>
                </a:solidFill>
                <a:latin typeface="Comic Sans MS" pitchFamily="66" charset="0"/>
              </a:rPr>
              <a:t>Anthelmintic</a:t>
            </a:r>
            <a:endParaRPr lang="en-US" b="1" dirty="0">
              <a:solidFill>
                <a:srgbClr val="FF0000"/>
              </a:solidFill>
              <a:latin typeface="Comic Sans MS" pitchFamily="66" charset="0"/>
            </a:endParaRPr>
          </a:p>
          <a:p>
            <a:pPr marL="0" indent="0">
              <a:buNone/>
            </a:pPr>
            <a:r>
              <a:rPr lang="en-US" b="1" dirty="0" smtClean="0">
                <a:solidFill>
                  <a:srgbClr val="0070C0"/>
                </a:solidFill>
                <a:latin typeface="Comic Sans MS" pitchFamily="66" charset="0"/>
              </a:rPr>
              <a:t>	Introduction to</a:t>
            </a:r>
            <a:r>
              <a:rPr lang="en-IN" dirty="0"/>
              <a:t> </a:t>
            </a:r>
            <a:r>
              <a:rPr lang="en-IN" b="1" dirty="0">
                <a:solidFill>
                  <a:srgbClr val="0070C0"/>
                </a:solidFill>
                <a:latin typeface="Comic Sans MS" panose="030F0702030302020204" pitchFamily="66" charset="0"/>
              </a:rPr>
              <a:t>Helminths</a:t>
            </a:r>
            <a:endParaRPr lang="en-US" b="1" dirty="0" smtClean="0">
              <a:solidFill>
                <a:srgbClr val="0070C0"/>
              </a:solidFill>
              <a:latin typeface="Comic Sans MS" pitchFamily="66" charset="0"/>
            </a:endParaRPr>
          </a:p>
          <a:p>
            <a:pPr marL="0" indent="0">
              <a:buNone/>
            </a:pPr>
            <a:r>
              <a:rPr lang="en-GB" dirty="0" smtClean="0"/>
              <a:t>	</a:t>
            </a:r>
            <a:r>
              <a:rPr lang="en-GB" b="1" dirty="0" smtClean="0">
                <a:solidFill>
                  <a:srgbClr val="0070C0"/>
                </a:solidFill>
                <a:latin typeface="Comic Sans MS" panose="030F0702030302020204" pitchFamily="66" charset="0"/>
              </a:rPr>
              <a:t>Properties of Ideal </a:t>
            </a:r>
            <a:r>
              <a:rPr lang="en-US" b="1" dirty="0">
                <a:solidFill>
                  <a:srgbClr val="0070C0"/>
                </a:solidFill>
                <a:latin typeface="Comic Sans MS" pitchFamily="66" charset="0"/>
              </a:rPr>
              <a:t>	</a:t>
            </a:r>
            <a:r>
              <a:rPr lang="en-US" b="1" dirty="0" smtClean="0">
                <a:solidFill>
                  <a:srgbClr val="0070C0"/>
                </a:solidFill>
                <a:latin typeface="Comic Sans MS" pitchFamily="66" charset="0"/>
              </a:rPr>
              <a:t>Anthelmintic</a:t>
            </a:r>
          </a:p>
          <a:p>
            <a:pPr marL="0" indent="0">
              <a:buNone/>
            </a:pPr>
            <a:r>
              <a:rPr lang="en-US" b="1" dirty="0">
                <a:solidFill>
                  <a:srgbClr val="0070C0"/>
                </a:solidFill>
                <a:latin typeface="Comic Sans MS" pitchFamily="66" charset="0"/>
              </a:rPr>
              <a:t>	C</a:t>
            </a:r>
            <a:r>
              <a:rPr lang="en-US" b="1" dirty="0" smtClean="0">
                <a:solidFill>
                  <a:srgbClr val="0070C0"/>
                </a:solidFill>
                <a:latin typeface="Comic Sans MS" pitchFamily="66" charset="0"/>
              </a:rPr>
              <a:t>lassification on the basis of MOA</a:t>
            </a:r>
            <a:r>
              <a:rPr lang="en-GB" dirty="0"/>
              <a:t> </a:t>
            </a:r>
            <a:r>
              <a:rPr lang="en-GB" dirty="0" smtClean="0"/>
              <a:t> </a:t>
            </a:r>
          </a:p>
          <a:p>
            <a:pPr marL="0" indent="0">
              <a:buNone/>
            </a:pPr>
            <a:r>
              <a:rPr lang="en-GB" dirty="0">
                <a:solidFill>
                  <a:srgbClr val="92D050"/>
                </a:solidFill>
                <a:latin typeface="Comic Sans MS" panose="030F0702030302020204" pitchFamily="66" charset="0"/>
              </a:rPr>
              <a:t>	</a:t>
            </a:r>
            <a:endParaRPr lang="en-US" b="1" dirty="0" smtClean="0">
              <a:solidFill>
                <a:srgbClr val="92D050"/>
              </a:solidFill>
              <a:latin typeface="Comic Sans MS" pitchFamily="66" charset="0"/>
            </a:endParaRPr>
          </a:p>
        </p:txBody>
      </p:sp>
    </p:spTree>
    <p:extLst>
      <p:ext uri="{BB962C8B-B14F-4D97-AF65-F5344CB8AC3E}">
        <p14:creationId xmlns:p14="http://schemas.microsoft.com/office/powerpoint/2010/main" val="2541162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54727"/>
            <a:ext cx="5181600" cy="4722236"/>
          </a:xfrm>
        </p:spPr>
        <p:txBody>
          <a:bodyPr>
            <a:normAutofit lnSpcReduction="10000"/>
          </a:bodyPr>
          <a:lstStyle/>
          <a:p>
            <a:pPr>
              <a:buNone/>
            </a:pPr>
            <a:r>
              <a:rPr lang="en-IN" dirty="0" smtClean="0">
                <a:latin typeface="Comic Sans MS" panose="030F0702030302020204" pitchFamily="66" charset="0"/>
              </a:rPr>
              <a:t>Examples of </a:t>
            </a:r>
            <a:r>
              <a:rPr lang="en-IN" dirty="0" err="1" smtClean="0">
                <a:latin typeface="Comic Sans MS" panose="030F0702030302020204" pitchFamily="66" charset="0"/>
              </a:rPr>
              <a:t>Anthelmintic</a:t>
            </a:r>
            <a:r>
              <a:rPr lang="en-IN" dirty="0" smtClean="0">
                <a:latin typeface="Comic Sans MS" panose="030F0702030302020204" pitchFamily="66" charset="0"/>
              </a:rPr>
              <a:t> </a:t>
            </a:r>
          </a:p>
          <a:p>
            <a:r>
              <a:rPr lang="en-IN" dirty="0" err="1" smtClean="0">
                <a:latin typeface="Comic Sans MS" panose="030F0702030302020204" pitchFamily="66" charset="0"/>
              </a:rPr>
              <a:t>Salicylanilides</a:t>
            </a:r>
            <a:r>
              <a:rPr lang="en-IN" dirty="0">
                <a:latin typeface="Comic Sans MS" panose="030F0702030302020204" pitchFamily="66" charset="0"/>
              </a:rPr>
              <a:t>, </a:t>
            </a:r>
            <a:endParaRPr lang="en-IN" dirty="0" smtClean="0">
              <a:latin typeface="Comic Sans MS" panose="030F0702030302020204" pitchFamily="66" charset="0"/>
            </a:endParaRPr>
          </a:p>
          <a:p>
            <a:r>
              <a:rPr lang="en-IN" dirty="0" smtClean="0">
                <a:latin typeface="Comic Sans MS" panose="030F0702030302020204" pitchFamily="66" charset="0"/>
              </a:rPr>
              <a:t>bithionol,</a:t>
            </a:r>
          </a:p>
          <a:p>
            <a:r>
              <a:rPr lang="en-IN" dirty="0" err="1" smtClean="0">
                <a:latin typeface="Comic Sans MS" panose="030F0702030302020204" pitchFamily="66" charset="0"/>
              </a:rPr>
              <a:t>disophenol</a:t>
            </a:r>
            <a:r>
              <a:rPr lang="en-IN" dirty="0">
                <a:latin typeface="Comic Sans MS" panose="030F0702030302020204" pitchFamily="66" charset="0"/>
              </a:rPr>
              <a:t>, </a:t>
            </a:r>
            <a:endParaRPr lang="en-IN" dirty="0" smtClean="0">
              <a:latin typeface="Comic Sans MS" panose="030F0702030302020204" pitchFamily="66" charset="0"/>
            </a:endParaRPr>
          </a:p>
          <a:p>
            <a:r>
              <a:rPr lang="en-IN" dirty="0" err="1" smtClean="0">
                <a:latin typeface="Comic Sans MS" panose="030F0702030302020204" pitchFamily="66" charset="0"/>
              </a:rPr>
              <a:t>dichlorophen</a:t>
            </a:r>
            <a:r>
              <a:rPr lang="en-IN" dirty="0">
                <a:latin typeface="Comic Sans MS" panose="030F0702030302020204" pitchFamily="66" charset="0"/>
              </a:rPr>
              <a:t>, </a:t>
            </a:r>
            <a:endParaRPr lang="en-IN" dirty="0" smtClean="0">
              <a:latin typeface="Comic Sans MS" panose="030F0702030302020204" pitchFamily="66" charset="0"/>
            </a:endParaRPr>
          </a:p>
          <a:p>
            <a:r>
              <a:rPr lang="en-IN" dirty="0" smtClean="0">
                <a:latin typeface="Comic Sans MS" panose="030F0702030302020204" pitchFamily="66" charset="0"/>
              </a:rPr>
              <a:t>hexachlorophene</a:t>
            </a:r>
            <a:r>
              <a:rPr lang="en-IN" dirty="0">
                <a:latin typeface="Comic Sans MS" panose="030F0702030302020204" pitchFamily="66" charset="0"/>
              </a:rPr>
              <a:t>, </a:t>
            </a:r>
            <a:endParaRPr lang="en-IN" dirty="0" smtClean="0">
              <a:latin typeface="Comic Sans MS" panose="030F0702030302020204" pitchFamily="66" charset="0"/>
            </a:endParaRPr>
          </a:p>
          <a:p>
            <a:r>
              <a:rPr lang="en-IN" dirty="0" err="1" smtClean="0">
                <a:latin typeface="Comic Sans MS" panose="030F0702030302020204" pitchFamily="66" charset="0"/>
              </a:rPr>
              <a:t>niclofolan</a:t>
            </a:r>
            <a:r>
              <a:rPr lang="en-IN" dirty="0">
                <a:latin typeface="Comic Sans MS" panose="030F0702030302020204" pitchFamily="66" charset="0"/>
              </a:rPr>
              <a:t>,        </a:t>
            </a:r>
            <a:endParaRPr lang="en-IN" dirty="0" smtClean="0">
              <a:latin typeface="Comic Sans MS" panose="030F0702030302020204" pitchFamily="66" charset="0"/>
            </a:endParaRPr>
          </a:p>
          <a:p>
            <a:r>
              <a:rPr lang="en-IN" dirty="0" err="1" smtClean="0">
                <a:latin typeface="Comic Sans MS" panose="030F0702030302020204" pitchFamily="66" charset="0"/>
              </a:rPr>
              <a:t>nitroxynil</a:t>
            </a:r>
            <a:r>
              <a:rPr lang="en-IN" dirty="0">
                <a:latin typeface="Comic Sans MS" panose="030F0702030302020204" pitchFamily="66" charset="0"/>
              </a:rPr>
              <a:t>, </a:t>
            </a:r>
            <a:endParaRPr lang="en-IN" dirty="0" smtClean="0">
              <a:latin typeface="Comic Sans MS" panose="030F0702030302020204" pitchFamily="66" charset="0"/>
            </a:endParaRPr>
          </a:p>
          <a:p>
            <a:r>
              <a:rPr lang="en-IN" dirty="0">
                <a:latin typeface="Comic Sans MS" panose="030F0702030302020204" pitchFamily="66" charset="0"/>
              </a:rPr>
              <a:t>nitroscanate,</a:t>
            </a:r>
          </a:p>
          <a:p>
            <a:endParaRPr lang="en-IN" dirty="0"/>
          </a:p>
        </p:txBody>
      </p:sp>
      <p:sp>
        <p:nvSpPr>
          <p:cNvPr id="4" name="Content Placeholder 3"/>
          <p:cNvSpPr>
            <a:spLocks noGrp="1"/>
          </p:cNvSpPr>
          <p:nvPr>
            <p:ph sz="half" idx="2"/>
          </p:nvPr>
        </p:nvSpPr>
        <p:spPr/>
        <p:txBody>
          <a:bodyPr>
            <a:normAutofit lnSpcReduction="10000"/>
          </a:bodyPr>
          <a:lstStyle/>
          <a:p>
            <a:pPr marL="0" indent="0">
              <a:buNone/>
            </a:pPr>
            <a:r>
              <a:rPr lang="en-IN" dirty="0" smtClean="0">
                <a:latin typeface="Comic Sans MS" panose="030F0702030302020204" pitchFamily="66" charset="0"/>
              </a:rPr>
              <a:t> </a:t>
            </a:r>
          </a:p>
          <a:p>
            <a:r>
              <a:rPr lang="en-IN" dirty="0" err="1" smtClean="0">
                <a:latin typeface="Comic Sans MS" panose="030F0702030302020204" pitchFamily="66" charset="0"/>
              </a:rPr>
              <a:t>bromosalans</a:t>
            </a:r>
            <a:r>
              <a:rPr lang="en-IN" dirty="0">
                <a:latin typeface="Comic Sans MS" panose="030F0702030302020204" pitchFamily="66" charset="0"/>
              </a:rPr>
              <a:t>; </a:t>
            </a:r>
            <a:endParaRPr lang="en-IN" dirty="0" smtClean="0">
              <a:latin typeface="Comic Sans MS" panose="030F0702030302020204" pitchFamily="66" charset="0"/>
            </a:endParaRPr>
          </a:p>
          <a:p>
            <a:r>
              <a:rPr lang="en-IN" dirty="0" err="1" smtClean="0">
                <a:latin typeface="Comic Sans MS" panose="030F0702030302020204" pitchFamily="66" charset="0"/>
              </a:rPr>
              <a:t>carbontetrachloride</a:t>
            </a:r>
            <a:endParaRPr lang="en-IN" dirty="0" smtClean="0">
              <a:latin typeface="Comic Sans MS" panose="030F0702030302020204" pitchFamily="66" charset="0"/>
            </a:endParaRPr>
          </a:p>
          <a:p>
            <a:r>
              <a:rPr lang="en-IN" dirty="0" smtClean="0">
                <a:latin typeface="Comic Sans MS" panose="030F0702030302020204" pitchFamily="66" charset="0"/>
              </a:rPr>
              <a:t>niclosamide</a:t>
            </a:r>
            <a:r>
              <a:rPr lang="en-IN" dirty="0">
                <a:latin typeface="Comic Sans MS" panose="030F0702030302020204" pitchFamily="66" charset="0"/>
              </a:rPr>
              <a:t>,</a:t>
            </a:r>
          </a:p>
          <a:p>
            <a:r>
              <a:rPr lang="en-IN" dirty="0">
                <a:latin typeface="Comic Sans MS" panose="030F0702030302020204" pitchFamily="66" charset="0"/>
              </a:rPr>
              <a:t> </a:t>
            </a:r>
            <a:r>
              <a:rPr lang="en-IN" dirty="0" err="1">
                <a:latin typeface="Comic Sans MS" panose="030F0702030302020204" pitchFamily="66" charset="0"/>
              </a:rPr>
              <a:t>clioxanide</a:t>
            </a:r>
            <a:r>
              <a:rPr lang="en-IN" dirty="0">
                <a:latin typeface="Comic Sans MS" panose="030F0702030302020204" pitchFamily="66" charset="0"/>
              </a:rPr>
              <a:t>,</a:t>
            </a:r>
          </a:p>
          <a:p>
            <a:r>
              <a:rPr lang="en-IN" dirty="0" err="1" smtClean="0">
                <a:latin typeface="Comic Sans MS" panose="030F0702030302020204" pitchFamily="66" charset="0"/>
              </a:rPr>
              <a:t>oxyclozanide</a:t>
            </a:r>
            <a:r>
              <a:rPr lang="en-IN" dirty="0">
                <a:latin typeface="Comic Sans MS" panose="030F0702030302020204" pitchFamily="66" charset="0"/>
              </a:rPr>
              <a:t>, </a:t>
            </a:r>
          </a:p>
          <a:p>
            <a:r>
              <a:rPr lang="en-IN" dirty="0" err="1">
                <a:latin typeface="Comic Sans MS" panose="030F0702030302020204" pitchFamily="66" charset="0"/>
              </a:rPr>
              <a:t>rafoxanide</a:t>
            </a:r>
            <a:r>
              <a:rPr lang="en-IN" dirty="0">
                <a:latin typeface="Comic Sans MS" panose="030F0702030302020204" pitchFamily="66" charset="0"/>
              </a:rPr>
              <a:t>, </a:t>
            </a:r>
          </a:p>
          <a:p>
            <a:r>
              <a:rPr lang="en-IN" dirty="0" err="1">
                <a:latin typeface="Comic Sans MS" panose="030F0702030302020204" pitchFamily="66" charset="0"/>
              </a:rPr>
              <a:t>closantel</a:t>
            </a:r>
            <a:r>
              <a:rPr lang="en-IN" dirty="0">
                <a:latin typeface="Comic Sans MS" panose="030F0702030302020204" pitchFamily="66" charset="0"/>
              </a:rPr>
              <a:t>, </a:t>
            </a:r>
          </a:p>
          <a:p>
            <a:r>
              <a:rPr lang="en-IN" dirty="0" err="1">
                <a:latin typeface="Comic Sans MS" panose="030F0702030302020204" pitchFamily="66" charset="0"/>
              </a:rPr>
              <a:t>Resorantel</a:t>
            </a:r>
            <a:r>
              <a:rPr lang="en-IN" dirty="0">
                <a:latin typeface="Comic Sans MS" panose="030F0702030302020204" pitchFamily="66" charset="0"/>
              </a:rPr>
              <a:t>,</a:t>
            </a:r>
          </a:p>
          <a:p>
            <a:endParaRPr lang="en-IN" dirty="0"/>
          </a:p>
        </p:txBody>
      </p:sp>
    </p:spTree>
    <p:extLst>
      <p:ext uri="{BB962C8B-B14F-4D97-AF65-F5344CB8AC3E}">
        <p14:creationId xmlns:p14="http://schemas.microsoft.com/office/powerpoint/2010/main" val="3471190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10515600" cy="4805363"/>
          </a:xfrm>
        </p:spPr>
        <p:txBody>
          <a:bodyPr>
            <a:normAutofit/>
          </a:bodyPr>
          <a:lstStyle/>
          <a:p>
            <a:pPr marL="0" indent="0">
              <a:buNone/>
            </a:pPr>
            <a:r>
              <a:rPr lang="en-US" b="1" dirty="0" smtClean="0">
                <a:solidFill>
                  <a:srgbClr val="0070C0"/>
                </a:solidFill>
              </a:rPr>
              <a:t>Inhibitors of glycolysis: </a:t>
            </a:r>
          </a:p>
          <a:p>
            <a:pPr algn="just"/>
            <a:r>
              <a:rPr lang="en-US" altLang="en-US" sz="2400" dirty="0">
                <a:solidFill>
                  <a:srgbClr val="000000"/>
                </a:solidFill>
                <a:latin typeface="Comic Sans MS" panose="030F0702030302020204" pitchFamily="66" charset="0"/>
                <a:ea typeface="Calibri" panose="020F0502020204030204" pitchFamily="34" charset="0"/>
              </a:rPr>
              <a:t>These drugs are either organic heavy metal compounds or other </a:t>
            </a:r>
            <a:r>
              <a:rPr lang="en-US" altLang="en-US" sz="2400" dirty="0" smtClean="0">
                <a:solidFill>
                  <a:srgbClr val="000000"/>
                </a:solidFill>
                <a:latin typeface="Comic Sans MS" panose="030F0702030302020204" pitchFamily="66" charset="0"/>
                <a:ea typeface="Calibri" panose="020F0502020204030204" pitchFamily="34" charset="0"/>
              </a:rPr>
              <a:t>chemicals</a:t>
            </a:r>
            <a:r>
              <a:rPr lang="en-US" altLang="en-US" sz="2400" dirty="0">
                <a:solidFill>
                  <a:srgbClr val="000000"/>
                </a:solidFill>
                <a:latin typeface="Comic Sans MS" panose="030F0702030302020204" pitchFamily="66" charset="0"/>
                <a:ea typeface="Calibri" panose="020F0502020204030204" pitchFamily="34" charset="0"/>
              </a:rPr>
              <a:t>.</a:t>
            </a:r>
            <a:endParaRPr lang="en-US" altLang="en-US" sz="2400" dirty="0" smtClean="0">
              <a:solidFill>
                <a:srgbClr val="000000"/>
              </a:solidFill>
              <a:latin typeface="Comic Sans MS" panose="030F0702030302020204" pitchFamily="66" charset="0"/>
              <a:ea typeface="Calibri" panose="020F0502020204030204" pitchFamily="34" charset="0"/>
            </a:endParaRPr>
          </a:p>
          <a:p>
            <a:pPr algn="just"/>
            <a:r>
              <a:rPr lang="en-US" altLang="en-US" sz="2400" dirty="0">
                <a:solidFill>
                  <a:srgbClr val="000000"/>
                </a:solidFill>
                <a:latin typeface="Comic Sans MS" panose="030F0702030302020204" pitchFamily="66" charset="0"/>
                <a:ea typeface="Calibri" panose="020F0502020204030204" pitchFamily="34" charset="0"/>
              </a:rPr>
              <a:t>T</a:t>
            </a:r>
            <a:r>
              <a:rPr lang="en-US" altLang="en-US" sz="2400" dirty="0" smtClean="0">
                <a:solidFill>
                  <a:srgbClr val="000000"/>
                </a:solidFill>
                <a:latin typeface="Comic Sans MS" panose="030F0702030302020204" pitchFamily="66" charset="0"/>
                <a:ea typeface="Calibri" panose="020F0502020204030204" pitchFamily="34" charset="0"/>
              </a:rPr>
              <a:t>endency </a:t>
            </a:r>
            <a:r>
              <a:rPr lang="en-US" altLang="en-US" sz="2400" dirty="0">
                <a:solidFill>
                  <a:srgbClr val="000000"/>
                </a:solidFill>
                <a:latin typeface="Comic Sans MS" panose="030F0702030302020204" pitchFamily="66" charset="0"/>
                <a:ea typeface="Calibri" panose="020F0502020204030204" pitchFamily="34" charset="0"/>
              </a:rPr>
              <a:t>to </a:t>
            </a:r>
            <a:r>
              <a:rPr lang="en-US" altLang="en-US" sz="2400" dirty="0">
                <a:solidFill>
                  <a:srgbClr val="FFC000"/>
                </a:solidFill>
                <a:latin typeface="Comic Sans MS" panose="030F0702030302020204" pitchFamily="66" charset="0"/>
                <a:ea typeface="Calibri" panose="020F0502020204030204" pitchFamily="34" charset="0"/>
              </a:rPr>
              <a:t>bind with the sulfhydryl (- SH) groups </a:t>
            </a:r>
            <a:r>
              <a:rPr lang="en-US" altLang="en-US" sz="2400" dirty="0">
                <a:solidFill>
                  <a:srgbClr val="000000"/>
                </a:solidFill>
                <a:latin typeface="Comic Sans MS" panose="030F0702030302020204" pitchFamily="66" charset="0"/>
                <a:ea typeface="Calibri" panose="020F0502020204030204" pitchFamily="34" charset="0"/>
              </a:rPr>
              <a:t>and </a:t>
            </a:r>
            <a:endParaRPr lang="en-US" altLang="en-US" sz="2400" dirty="0" smtClean="0">
              <a:solidFill>
                <a:srgbClr val="000000"/>
              </a:solidFill>
              <a:latin typeface="Comic Sans MS" panose="030F0702030302020204" pitchFamily="66" charset="0"/>
              <a:ea typeface="Calibri" panose="020F0502020204030204" pitchFamily="34" charset="0"/>
            </a:endParaRPr>
          </a:p>
          <a:p>
            <a:pPr algn="just"/>
            <a:r>
              <a:rPr lang="en-US" altLang="en-US" sz="2400" dirty="0" smtClean="0">
                <a:solidFill>
                  <a:srgbClr val="000000"/>
                </a:solidFill>
                <a:latin typeface="Comic Sans MS" panose="030F0702030302020204" pitchFamily="66" charset="0"/>
                <a:ea typeface="Calibri" panose="020F0502020204030204" pitchFamily="34" charset="0"/>
              </a:rPr>
              <a:t>Thereby </a:t>
            </a:r>
            <a:r>
              <a:rPr lang="en-US" altLang="en-US" sz="2400" dirty="0">
                <a:solidFill>
                  <a:srgbClr val="92D050"/>
                </a:solidFill>
                <a:latin typeface="Comic Sans MS" panose="030F0702030302020204" pitchFamily="66" charset="0"/>
                <a:ea typeface="Calibri" panose="020F0502020204030204" pitchFamily="34" charset="0"/>
              </a:rPr>
              <a:t>alter the structure </a:t>
            </a:r>
            <a:r>
              <a:rPr lang="en-IN" sz="2400" dirty="0">
                <a:solidFill>
                  <a:srgbClr val="92D050"/>
                </a:solidFill>
                <a:latin typeface="Comic Sans MS" panose="030F0702030302020204" pitchFamily="66" charset="0"/>
              </a:rPr>
              <a:t>of proteins and the active sites of glycolytic enzymes </a:t>
            </a:r>
            <a:r>
              <a:rPr lang="en-IN" sz="2400" dirty="0">
                <a:latin typeface="Comic Sans MS" panose="030F0702030302020204" pitchFamily="66" charset="0"/>
              </a:rPr>
              <a:t>(phosphoglycerate kinase and </a:t>
            </a:r>
            <a:r>
              <a:rPr lang="en-IN" sz="2400" dirty="0" smtClean="0">
                <a:latin typeface="Comic Sans MS" panose="030F0702030302020204" pitchFamily="66" charset="0"/>
              </a:rPr>
              <a:t>phosphoglycerate mutase</a:t>
            </a:r>
            <a:r>
              <a:rPr lang="en-IN" sz="2400" dirty="0">
                <a:latin typeface="Comic Sans MS" panose="030F0702030302020204" pitchFamily="66" charset="0"/>
              </a:rPr>
              <a:t>) of the parasite and </a:t>
            </a:r>
            <a:r>
              <a:rPr lang="en-IN" sz="2400" dirty="0" smtClean="0">
                <a:latin typeface="Comic Sans MS" panose="030F0702030302020204" pitchFamily="66" charset="0"/>
              </a:rPr>
              <a:t>host.</a:t>
            </a:r>
            <a:endParaRPr lang="en-IN" sz="2400" dirty="0">
              <a:latin typeface="Comic Sans MS" panose="030F0702030302020204" pitchFamily="66" charset="0"/>
            </a:endParaRPr>
          </a:p>
          <a:p>
            <a:pPr marL="0" indent="0">
              <a:buNone/>
            </a:pPr>
            <a:endParaRPr lang="en-US" b="1" dirty="0" smtClean="0"/>
          </a:p>
          <a:p>
            <a:pPr marL="0" indent="0">
              <a:buNone/>
            </a:pPr>
            <a:r>
              <a:rPr lang="en-US" dirty="0" smtClean="0"/>
              <a:t>	</a:t>
            </a:r>
            <a:r>
              <a:rPr lang="en-US" sz="2400" dirty="0" smtClean="0">
                <a:latin typeface="Comic Sans MS" panose="030F0702030302020204" pitchFamily="66" charset="0"/>
              </a:rPr>
              <a:t>Arsenicals: </a:t>
            </a:r>
            <a:r>
              <a:rPr lang="en-US" sz="2400" dirty="0" err="1" smtClean="0">
                <a:latin typeface="Comic Sans MS" panose="030F0702030302020204" pitchFamily="66" charset="0"/>
              </a:rPr>
              <a:t>Thiacetarsamide</a:t>
            </a:r>
            <a:r>
              <a:rPr lang="en-US" sz="2400" dirty="0" smtClean="0">
                <a:latin typeface="Comic Sans MS" panose="030F0702030302020204" pitchFamily="66" charset="0"/>
              </a:rPr>
              <a:t>; </a:t>
            </a:r>
          </a:p>
          <a:p>
            <a:pPr marL="0" indent="0">
              <a:buNone/>
            </a:pPr>
            <a:r>
              <a:rPr lang="en-US" sz="2400" dirty="0">
                <a:latin typeface="Comic Sans MS" panose="030F0702030302020204" pitchFamily="66" charset="0"/>
              </a:rPr>
              <a:t>	</a:t>
            </a:r>
            <a:r>
              <a:rPr lang="en-US" sz="2400" dirty="0" err="1" smtClean="0">
                <a:latin typeface="Comic Sans MS" panose="030F0702030302020204" pitchFamily="66" charset="0"/>
              </a:rPr>
              <a:t>Antimonials</a:t>
            </a:r>
            <a:r>
              <a:rPr lang="en-US" sz="2400" dirty="0" smtClean="0">
                <a:latin typeface="Comic Sans MS" panose="030F0702030302020204" pitchFamily="66" charset="0"/>
              </a:rPr>
              <a:t>: Potassium antimony </a:t>
            </a:r>
            <a:r>
              <a:rPr lang="en-US" sz="2400" dirty="0" err="1" smtClean="0">
                <a:latin typeface="Comic Sans MS" panose="030F0702030302020204" pitchFamily="66" charset="0"/>
              </a:rPr>
              <a:t>tartarate</a:t>
            </a:r>
            <a:r>
              <a:rPr lang="en-US" sz="2400" dirty="0" smtClean="0">
                <a:latin typeface="Comic Sans MS" panose="030F0702030302020204" pitchFamily="66" charset="0"/>
              </a:rPr>
              <a:t> and </a:t>
            </a:r>
            <a:r>
              <a:rPr lang="en-US" sz="2400" dirty="0" err="1" smtClean="0">
                <a:latin typeface="Comic Sans MS" panose="030F0702030302020204" pitchFamily="66" charset="0"/>
              </a:rPr>
              <a:t>stibophen</a:t>
            </a:r>
            <a:r>
              <a:rPr lang="en-US" sz="2400" dirty="0" smtClean="0">
                <a:latin typeface="Comic Sans MS" panose="030F0702030302020204" pitchFamily="66" charset="0"/>
              </a:rPr>
              <a:t> and 	</a:t>
            </a:r>
            <a:r>
              <a:rPr lang="en-US" sz="2400" dirty="0" err="1">
                <a:latin typeface="Comic Sans MS" panose="030F0702030302020204" pitchFamily="66" charset="0"/>
              </a:rPr>
              <a:t>A</a:t>
            </a:r>
            <a:r>
              <a:rPr lang="en-US" sz="2400" dirty="0" err="1" smtClean="0">
                <a:latin typeface="Comic Sans MS" panose="030F0702030302020204" pitchFamily="66" charset="0"/>
              </a:rPr>
              <a:t>ntitrematodal</a:t>
            </a:r>
            <a:r>
              <a:rPr lang="en-US" sz="2400" dirty="0" smtClean="0">
                <a:latin typeface="Comic Sans MS" panose="030F0702030302020204" pitchFamily="66" charset="0"/>
              </a:rPr>
              <a:t> sulfonamide: </a:t>
            </a:r>
            <a:r>
              <a:rPr lang="en-US" sz="2400" dirty="0" err="1" smtClean="0">
                <a:latin typeface="Comic Sans MS" panose="030F0702030302020204" pitchFamily="66" charset="0"/>
              </a:rPr>
              <a:t>Clorsulon</a:t>
            </a:r>
            <a:r>
              <a:rPr lang="en-US" sz="2400" dirty="0" smtClean="0">
                <a:latin typeface="Comic Sans MS" panose="030F0702030302020204" pitchFamily="66" charset="0"/>
              </a:rPr>
              <a:t>. </a:t>
            </a:r>
          </a:p>
          <a:p>
            <a:endParaRPr lang="en-US" dirty="0"/>
          </a:p>
        </p:txBody>
      </p:sp>
      <p:sp>
        <p:nvSpPr>
          <p:cNvPr id="5" name="Rectangle 5"/>
          <p:cNvSpPr>
            <a:spLocks noChangeArrowheads="1"/>
          </p:cNvSpPr>
          <p:nvPr/>
        </p:nvSpPr>
        <p:spPr bwMode="auto">
          <a:xfrm>
            <a:off x="0" y="43934"/>
            <a:ext cx="1897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763"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5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19050" cy="9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FF0000"/>
                </a:solidFill>
                <a:latin typeface="Comic Sans MS" panose="030F0702030302020204" pitchFamily="66" charset="0"/>
              </a:rPr>
              <a:t>Drugs Affecting and Neuromuscular System of the Parasites</a:t>
            </a:r>
            <a:endParaRPr lang="en-IN" sz="3200" b="1" dirty="0">
              <a:latin typeface="Comic Sans MS" panose="030F0702030302020204" pitchFamily="66" charset="0"/>
            </a:endParaRPr>
          </a:p>
        </p:txBody>
      </p:sp>
      <p:sp>
        <p:nvSpPr>
          <p:cNvPr id="3" name="Content Placeholder 2"/>
          <p:cNvSpPr>
            <a:spLocks noGrp="1"/>
          </p:cNvSpPr>
          <p:nvPr>
            <p:ph idx="1"/>
          </p:nvPr>
        </p:nvSpPr>
        <p:spPr/>
        <p:txBody>
          <a:bodyPr>
            <a:normAutofit fontScale="92500"/>
          </a:bodyPr>
          <a:lstStyle/>
          <a:p>
            <a:pPr algn="just">
              <a:buNone/>
            </a:pPr>
            <a:r>
              <a:rPr lang="en-IN" sz="2400" dirty="0" smtClean="0">
                <a:latin typeface="Comic Sans MS" panose="030F0702030302020204" pitchFamily="66" charset="0"/>
              </a:rPr>
              <a:t>				Anthelmintics</a:t>
            </a:r>
          </a:p>
          <a:p>
            <a:pPr algn="just">
              <a:buNone/>
            </a:pPr>
            <a:r>
              <a:rPr lang="en-IN" sz="2400" dirty="0" smtClean="0">
                <a:latin typeface="Comic Sans MS" panose="030F0702030302020204" pitchFamily="66" charset="0"/>
              </a:rPr>
              <a:t>					Neuromuscular system </a:t>
            </a:r>
            <a:r>
              <a:rPr lang="en-IN" sz="2400" dirty="0">
                <a:latin typeface="Comic Sans MS" panose="030F0702030302020204" pitchFamily="66" charset="0"/>
              </a:rPr>
              <a:t>affected </a:t>
            </a:r>
            <a:endParaRPr lang="en-IN" sz="2400" dirty="0" smtClean="0">
              <a:latin typeface="Comic Sans MS" panose="030F0702030302020204" pitchFamily="66" charset="0"/>
            </a:endParaRPr>
          </a:p>
          <a:p>
            <a:pPr algn="just">
              <a:buNone/>
            </a:pPr>
            <a:endParaRPr lang="en-IN" sz="2400" dirty="0" smtClean="0">
              <a:latin typeface="Comic Sans MS" panose="030F0702030302020204" pitchFamily="66" charset="0"/>
            </a:endParaRPr>
          </a:p>
          <a:p>
            <a:pPr algn="just">
              <a:buNone/>
            </a:pPr>
            <a:r>
              <a:rPr lang="en-IN" sz="2400" dirty="0" smtClean="0">
                <a:latin typeface="Comic Sans MS" panose="030F0702030302020204" pitchFamily="66" charset="0"/>
              </a:rPr>
              <a:t>			 Inhibiting </a:t>
            </a:r>
            <a:r>
              <a:rPr lang="en-IN" sz="2400" dirty="0">
                <a:latin typeface="Comic Sans MS" panose="030F0702030302020204" pitchFamily="66" charset="0"/>
              </a:rPr>
              <a:t>the </a:t>
            </a:r>
            <a:r>
              <a:rPr lang="en-IN" sz="2400" dirty="0" smtClean="0">
                <a:latin typeface="Comic Sans MS" panose="030F0702030302020204" pitchFamily="66" charset="0"/>
              </a:rPr>
              <a:t>destruction of NT</a:t>
            </a:r>
          </a:p>
          <a:p>
            <a:pPr algn="just">
              <a:buNone/>
            </a:pPr>
            <a:r>
              <a:rPr lang="en-IN" sz="2400" dirty="0" smtClean="0">
                <a:latin typeface="Comic Sans MS" panose="030F0702030302020204" pitchFamily="66" charset="0"/>
              </a:rPr>
              <a:t>			 or mimicking/enhancing the action of NT</a:t>
            </a:r>
          </a:p>
          <a:p>
            <a:pPr algn="just">
              <a:buNone/>
            </a:pPr>
            <a:r>
              <a:rPr lang="en-IN" sz="2400" dirty="0" smtClean="0">
                <a:latin typeface="Comic Sans MS" panose="030F0702030302020204" pitchFamily="66" charset="0"/>
              </a:rPr>
              <a:t>			 or </a:t>
            </a:r>
            <a:r>
              <a:rPr lang="en-IN" sz="2400" dirty="0">
                <a:latin typeface="Comic Sans MS" panose="030F0702030302020204" pitchFamily="66" charset="0"/>
              </a:rPr>
              <a:t>antagonizing the action of </a:t>
            </a:r>
            <a:r>
              <a:rPr lang="en-IN" sz="2400" dirty="0" smtClean="0">
                <a:latin typeface="Comic Sans MS" panose="030F0702030302020204" pitchFamily="66" charset="0"/>
              </a:rPr>
              <a:t>NT</a:t>
            </a:r>
          </a:p>
          <a:p>
            <a:pPr algn="just"/>
            <a:endParaRPr lang="en-IN" sz="2400" dirty="0" smtClean="0">
              <a:latin typeface="Comic Sans MS" panose="030F0702030302020204" pitchFamily="66" charset="0"/>
            </a:endParaRPr>
          </a:p>
          <a:p>
            <a:pPr algn="just">
              <a:buNone/>
            </a:pPr>
            <a:r>
              <a:rPr lang="en-IN" sz="2400" dirty="0" smtClean="0">
                <a:latin typeface="Comic Sans MS" panose="030F0702030302020204" pitchFamily="66" charset="0"/>
              </a:rPr>
              <a:t>Ultimate </a:t>
            </a:r>
            <a:r>
              <a:rPr lang="en-IN" sz="2400" dirty="0">
                <a:latin typeface="Comic Sans MS" panose="030F0702030302020204" pitchFamily="66" charset="0"/>
              </a:rPr>
              <a:t>result is either </a:t>
            </a:r>
            <a:r>
              <a:rPr lang="en-IN" sz="2400" dirty="0">
                <a:solidFill>
                  <a:srgbClr val="00B0F0"/>
                </a:solidFill>
                <a:latin typeface="Comic Sans MS" panose="030F0702030302020204" pitchFamily="66" charset="0"/>
              </a:rPr>
              <a:t>spastic or flaccid paralysis </a:t>
            </a:r>
            <a:r>
              <a:rPr lang="en-IN" sz="2400" dirty="0">
                <a:latin typeface="Comic Sans MS" panose="030F0702030302020204" pitchFamily="66" charset="0"/>
              </a:rPr>
              <a:t>of the parasite </a:t>
            </a:r>
            <a:endParaRPr lang="en-IN" sz="2400" dirty="0" smtClean="0">
              <a:latin typeface="Comic Sans MS" panose="030F0702030302020204" pitchFamily="66" charset="0"/>
            </a:endParaRPr>
          </a:p>
          <a:p>
            <a:pPr algn="just">
              <a:buNone/>
            </a:pPr>
            <a:endParaRPr lang="en-IN" sz="2400" dirty="0" smtClean="0">
              <a:latin typeface="Comic Sans MS" panose="030F0702030302020204" pitchFamily="66" charset="0"/>
            </a:endParaRPr>
          </a:p>
          <a:p>
            <a:pPr algn="just">
              <a:buNone/>
            </a:pPr>
            <a:r>
              <a:rPr lang="en-IN" sz="2400" dirty="0" smtClean="0">
                <a:latin typeface="Comic Sans MS" panose="030F0702030302020204" pitchFamily="66" charset="0"/>
              </a:rPr>
              <a:t>Paralysed parasite expelled </a:t>
            </a:r>
            <a:r>
              <a:rPr lang="en-IN" sz="2400" dirty="0">
                <a:latin typeface="Comic Sans MS" panose="030F0702030302020204" pitchFamily="66" charset="0"/>
              </a:rPr>
              <a:t>by the normal peristaltic movement of the </a:t>
            </a:r>
            <a:r>
              <a:rPr lang="en-IN" sz="2400" dirty="0" smtClean="0">
                <a:latin typeface="Comic Sans MS" panose="030F0702030302020204" pitchFamily="66" charset="0"/>
              </a:rPr>
              <a:t>host.</a:t>
            </a:r>
          </a:p>
          <a:p>
            <a:pPr algn="just">
              <a:buNone/>
            </a:pPr>
            <a:endParaRPr lang="en-IN" sz="2400" dirty="0">
              <a:latin typeface="Comic Sans MS" panose="030F0702030302020204" pitchFamily="66" charset="0"/>
            </a:endParaRPr>
          </a:p>
        </p:txBody>
      </p:sp>
      <p:cxnSp>
        <p:nvCxnSpPr>
          <p:cNvPr id="5" name="Straight Arrow Connector 4"/>
          <p:cNvCxnSpPr/>
          <p:nvPr/>
        </p:nvCxnSpPr>
        <p:spPr>
          <a:xfrm rot="16200000" flipH="1">
            <a:off x="3740728" y="2632362"/>
            <a:ext cx="817418" cy="138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6200000" flipH="1">
            <a:off x="4080164" y="4551217"/>
            <a:ext cx="443345" cy="138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4080164" y="5479473"/>
            <a:ext cx="415636" cy="138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918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latin typeface="Comic Sans MS" panose="030F0702030302020204" pitchFamily="66" charset="0"/>
              </a:rPr>
              <a:t>The drugs affecting neuromuscular system are classified as below:</a:t>
            </a:r>
          </a:p>
          <a:p>
            <a:pPr algn="just"/>
            <a:r>
              <a:rPr lang="en-US" b="1" dirty="0" smtClean="0">
                <a:solidFill>
                  <a:srgbClr val="0070C0"/>
                </a:solidFill>
                <a:latin typeface="Comic Sans MS" panose="030F0702030302020204" pitchFamily="66" charset="0"/>
              </a:rPr>
              <a:t>Cholinergic agonists</a:t>
            </a:r>
          </a:p>
          <a:p>
            <a:pPr algn="just"/>
            <a:r>
              <a:rPr lang="en-US" b="1" dirty="0" smtClean="0">
                <a:solidFill>
                  <a:srgbClr val="0070C0"/>
                </a:solidFill>
                <a:latin typeface="Comic Sans MS" panose="030F0702030302020204" pitchFamily="66" charset="0"/>
              </a:rPr>
              <a:t>Anticholinesterases</a:t>
            </a:r>
          </a:p>
          <a:p>
            <a:pPr algn="just"/>
            <a:r>
              <a:rPr lang="en-US" b="1" dirty="0" smtClean="0">
                <a:solidFill>
                  <a:srgbClr val="0070C0"/>
                </a:solidFill>
                <a:latin typeface="Comic Sans MS" panose="030F0702030302020204" pitchFamily="66" charset="0"/>
              </a:rPr>
              <a:t>Muscle hyperpolarizers</a:t>
            </a:r>
            <a:endParaRPr lang="en-US" dirty="0" smtClean="0">
              <a:solidFill>
                <a:srgbClr val="0070C0"/>
              </a:solidFill>
              <a:latin typeface="Comic Sans MS" panose="030F0702030302020204" pitchFamily="66" charset="0"/>
            </a:endParaRPr>
          </a:p>
          <a:p>
            <a:pPr algn="just"/>
            <a:r>
              <a:rPr lang="en-US" dirty="0" smtClean="0">
                <a:solidFill>
                  <a:srgbClr val="0070C0"/>
                </a:solidFill>
                <a:latin typeface="Comic Sans MS" panose="030F0702030302020204" pitchFamily="66" charset="0"/>
              </a:rPr>
              <a:t> </a:t>
            </a:r>
            <a:r>
              <a:rPr lang="en-US" b="1" dirty="0" smtClean="0">
                <a:solidFill>
                  <a:srgbClr val="0070C0"/>
                </a:solidFill>
                <a:latin typeface="Comic Sans MS" panose="030F0702030302020204" pitchFamily="66" charset="0"/>
              </a:rPr>
              <a:t>Potentiation of inhibitory neurotransmitters (</a:t>
            </a:r>
            <a:r>
              <a:rPr lang="en-US" b="1" dirty="0" smtClean="0">
                <a:solidFill>
                  <a:srgbClr val="FF0000"/>
                </a:solidFill>
                <a:latin typeface="Comic Sans MS" panose="030F0702030302020204" pitchFamily="66" charset="0"/>
              </a:rPr>
              <a:t>GABA agonists</a:t>
            </a:r>
            <a:r>
              <a:rPr lang="en-US" b="1" dirty="0" smtClean="0">
                <a:solidFill>
                  <a:srgbClr val="0070C0"/>
                </a:solidFill>
                <a:latin typeface="Comic Sans MS" panose="030F0702030302020204" pitchFamily="66" charset="0"/>
              </a:rPr>
              <a:t>).</a:t>
            </a:r>
          </a:p>
          <a:p>
            <a:pPr algn="just"/>
            <a:r>
              <a:rPr lang="en-US" b="1" dirty="0" smtClean="0">
                <a:solidFill>
                  <a:srgbClr val="0070C0"/>
                </a:solidFill>
                <a:latin typeface="Comic Sans MS" panose="030F0702030302020204" pitchFamily="66" charset="0"/>
              </a:rPr>
              <a:t>Others</a:t>
            </a:r>
            <a:endParaRPr lang="en-US" dirty="0">
              <a:solidFill>
                <a:srgbClr val="0070C0"/>
              </a:solidFill>
              <a:latin typeface="Comic Sans MS" panose="030F0702030302020204" pitchFamily="66"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8582"/>
            <a:ext cx="10515600" cy="4876800"/>
          </a:xfrm>
        </p:spPr>
        <p:txBody>
          <a:bodyPr>
            <a:normAutofit/>
          </a:bodyPr>
          <a:lstStyle/>
          <a:p>
            <a:pPr marL="0" indent="0">
              <a:buNone/>
            </a:pPr>
            <a:r>
              <a:rPr lang="en-US" dirty="0" smtClean="0">
                <a:latin typeface="Comic Sans MS" panose="030F0702030302020204" pitchFamily="66" charset="0"/>
              </a:rPr>
              <a:t>Drugs Affecting and NM System of the Parasites - Causing Paralysis. </a:t>
            </a:r>
          </a:p>
          <a:p>
            <a:pPr marL="0" indent="0">
              <a:buNone/>
            </a:pPr>
            <a:r>
              <a:rPr lang="en-US" b="1" dirty="0" smtClean="0">
                <a:latin typeface="Comic Sans MS" panose="030F0702030302020204" pitchFamily="66" charset="0"/>
              </a:rPr>
              <a:t>1. </a:t>
            </a:r>
            <a:r>
              <a:rPr lang="en-US" b="1" dirty="0" smtClean="0">
                <a:solidFill>
                  <a:srgbClr val="0070C0"/>
                </a:solidFill>
                <a:latin typeface="Comic Sans MS" panose="030F0702030302020204" pitchFamily="66" charset="0"/>
              </a:rPr>
              <a:t>Cholinergic agonists:</a:t>
            </a:r>
            <a:r>
              <a:rPr lang="en-US" dirty="0" smtClean="0">
                <a:solidFill>
                  <a:srgbClr val="0070C0"/>
                </a:solidFill>
                <a:latin typeface="Comic Sans MS" panose="030F0702030302020204" pitchFamily="66" charset="0"/>
              </a:rPr>
              <a:t> </a:t>
            </a:r>
          </a:p>
          <a:p>
            <a:pPr lvl="1" algn="just"/>
            <a:r>
              <a:rPr lang="en-US" dirty="0" smtClean="0">
                <a:latin typeface="Comic Sans MS" panose="030F0702030302020204" pitchFamily="66" charset="0"/>
              </a:rPr>
              <a:t>These drugs effect the neuromuscular system of the parasite. </a:t>
            </a:r>
          </a:p>
          <a:p>
            <a:pPr lvl="1" algn="just"/>
            <a:r>
              <a:rPr lang="en-US" dirty="0">
                <a:latin typeface="Comic Sans MS" panose="030F0702030302020204" pitchFamily="66" charset="0"/>
              </a:rPr>
              <a:t>A</a:t>
            </a:r>
            <a:r>
              <a:rPr lang="en-US" dirty="0" smtClean="0">
                <a:latin typeface="Comic Sans MS" panose="030F0702030302020204" pitchFamily="66" charset="0"/>
              </a:rPr>
              <a:t>ct as cholinergic agonists: Nicotine-like action, stimulating and subsequently blocking the neuromuscular junctions. </a:t>
            </a:r>
          </a:p>
          <a:p>
            <a:pPr lvl="1" algn="just"/>
            <a:r>
              <a:rPr lang="en-US" dirty="0">
                <a:latin typeface="Comic Sans MS" panose="030F0702030302020204" pitchFamily="66" charset="0"/>
              </a:rPr>
              <a:t>R</a:t>
            </a:r>
            <a:r>
              <a:rPr lang="en-US" dirty="0" smtClean="0">
                <a:latin typeface="Comic Sans MS" panose="030F0702030302020204" pitchFamily="66" charset="0"/>
              </a:rPr>
              <a:t>esulting </a:t>
            </a:r>
            <a:r>
              <a:rPr lang="en-US" u="sng" dirty="0" smtClean="0">
                <a:solidFill>
                  <a:srgbClr val="7030A0"/>
                </a:solidFill>
                <a:latin typeface="Comic Sans MS" panose="030F0702030302020204" pitchFamily="66" charset="0"/>
              </a:rPr>
              <a:t>sustained muscle contraction and spastic paralysis </a:t>
            </a:r>
            <a:r>
              <a:rPr lang="en-US" dirty="0" smtClean="0">
                <a:latin typeface="Comic Sans MS" panose="030F0702030302020204" pitchFamily="66" charset="0"/>
              </a:rPr>
              <a:t>of nematodes.</a:t>
            </a:r>
          </a:p>
          <a:p>
            <a:pPr lvl="1" algn="just"/>
            <a:r>
              <a:rPr lang="en-US" dirty="0" err="1" smtClean="0">
                <a:latin typeface="Comic Sans MS" panose="030F0702030302020204" pitchFamily="66" charset="0"/>
              </a:rPr>
              <a:t>Imidazothiazoles</a:t>
            </a:r>
            <a:r>
              <a:rPr lang="en-US" dirty="0" smtClean="0">
                <a:latin typeface="Comic Sans MS" panose="030F0702030302020204" pitchFamily="66" charset="0"/>
              </a:rPr>
              <a:t>: </a:t>
            </a:r>
            <a:r>
              <a:rPr lang="en-US" dirty="0" err="1" smtClean="0">
                <a:latin typeface="Comic Sans MS" panose="030F0702030302020204" pitchFamily="66" charset="0"/>
              </a:rPr>
              <a:t>Butamisole</a:t>
            </a:r>
            <a:r>
              <a:rPr lang="en-US" dirty="0" smtClean="0">
                <a:latin typeface="Comic Sans MS" panose="030F0702030302020204" pitchFamily="66" charset="0"/>
              </a:rPr>
              <a:t>, </a:t>
            </a:r>
            <a:r>
              <a:rPr lang="en-US" dirty="0" err="1" smtClean="0">
                <a:latin typeface="Comic Sans MS" panose="030F0702030302020204" pitchFamily="66" charset="0"/>
              </a:rPr>
              <a:t>tetramisole</a:t>
            </a:r>
            <a:r>
              <a:rPr lang="en-US" dirty="0" smtClean="0">
                <a:latin typeface="Comic Sans MS" panose="030F0702030302020204" pitchFamily="66" charset="0"/>
              </a:rPr>
              <a:t> and levamisole; </a:t>
            </a:r>
          </a:p>
          <a:p>
            <a:pPr lvl="1" algn="just"/>
            <a:r>
              <a:rPr lang="en-US" dirty="0" smtClean="0">
                <a:latin typeface="Comic Sans MS" panose="030F0702030302020204" pitchFamily="66" charset="0"/>
              </a:rPr>
              <a:t>Pyrimidines: </a:t>
            </a:r>
            <a:r>
              <a:rPr lang="en-US" dirty="0" err="1" smtClean="0">
                <a:latin typeface="Comic Sans MS" panose="030F0702030302020204" pitchFamily="66" charset="0"/>
              </a:rPr>
              <a:t>Morantel</a:t>
            </a:r>
            <a:r>
              <a:rPr lang="en-US" dirty="0" smtClean="0">
                <a:latin typeface="Comic Sans MS" panose="030F0702030302020204" pitchFamily="66" charset="0"/>
              </a:rPr>
              <a:t>, </a:t>
            </a:r>
            <a:r>
              <a:rPr lang="en-US" dirty="0" err="1" smtClean="0">
                <a:latin typeface="Comic Sans MS" panose="030F0702030302020204" pitchFamily="66" charset="0"/>
              </a:rPr>
              <a:t>oxantel</a:t>
            </a:r>
            <a:r>
              <a:rPr lang="en-US" dirty="0" smtClean="0">
                <a:latin typeface="Comic Sans MS" panose="030F0702030302020204" pitchFamily="66" charset="0"/>
              </a:rPr>
              <a:t> and </a:t>
            </a:r>
            <a:r>
              <a:rPr lang="en-US" dirty="0" err="1" smtClean="0">
                <a:latin typeface="Comic Sans MS" panose="030F0702030302020204" pitchFamily="66" charset="0"/>
              </a:rPr>
              <a:t>pyrantel</a:t>
            </a:r>
            <a:r>
              <a:rPr lang="en-US" dirty="0" smtClean="0">
                <a:latin typeface="Comic Sans MS" panose="030F0702030302020204" pitchFamily="66" charset="0"/>
              </a:rPr>
              <a:t>; </a:t>
            </a:r>
            <a:endParaRPr lang="en-US" dirty="0">
              <a:latin typeface="Comic Sans MS" panose="030F0702030302020204" pitchFamily="66" charset="0"/>
            </a:endParaRPr>
          </a:p>
          <a:p>
            <a:pPr lvl="1" algn="just"/>
            <a:r>
              <a:rPr lang="en-US" dirty="0" smtClean="0">
                <a:latin typeface="Comic Sans MS" panose="030F0702030302020204" pitchFamily="66" charset="0"/>
              </a:rPr>
              <a:t>Quaternary ammonium compounds: Bephenium and </a:t>
            </a:r>
            <a:r>
              <a:rPr lang="en-US" dirty="0" err="1" smtClean="0">
                <a:latin typeface="Comic Sans MS" panose="030F0702030302020204" pitchFamily="66" charset="0"/>
              </a:rPr>
              <a:t>thenium</a:t>
            </a:r>
            <a:r>
              <a:rPr lang="en-US" dirty="0" smtClean="0">
                <a:latin typeface="Comic Sans MS" panose="030F0702030302020204" pitchFamily="66" charset="0"/>
              </a:rPr>
              <a:t> etc.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4727"/>
            <a:ext cx="10515600" cy="4722236"/>
          </a:xfrm>
        </p:spPr>
        <p:txBody>
          <a:bodyPr>
            <a:normAutofit fontScale="92500" lnSpcReduction="10000"/>
          </a:bodyPr>
          <a:lstStyle/>
          <a:p>
            <a:pPr marL="0" indent="0">
              <a:buNone/>
            </a:pPr>
            <a:r>
              <a:rPr lang="en-US" b="1" dirty="0" smtClean="0">
                <a:latin typeface="Comic Sans MS" panose="030F0702030302020204" pitchFamily="66" charset="0"/>
              </a:rPr>
              <a:t>2. </a:t>
            </a:r>
            <a:r>
              <a:rPr lang="en-US" b="1" dirty="0" smtClean="0">
                <a:solidFill>
                  <a:srgbClr val="0070C0"/>
                </a:solidFill>
                <a:latin typeface="Comic Sans MS" panose="030F0702030302020204" pitchFamily="66" charset="0"/>
              </a:rPr>
              <a:t>Anticholinesterases:</a:t>
            </a:r>
            <a:r>
              <a:rPr lang="en-US" dirty="0" smtClean="0">
                <a:solidFill>
                  <a:srgbClr val="0070C0"/>
                </a:solidFill>
                <a:latin typeface="Comic Sans MS" panose="030F0702030302020204" pitchFamily="66" charset="0"/>
              </a:rPr>
              <a:t> </a:t>
            </a:r>
          </a:p>
          <a:p>
            <a:pPr marL="0" indent="0">
              <a:buNone/>
            </a:pPr>
            <a:endParaRPr lang="en-US" dirty="0" smtClean="0">
              <a:solidFill>
                <a:srgbClr val="0070C0"/>
              </a:solidFill>
              <a:latin typeface="Comic Sans MS" panose="030F0702030302020204" pitchFamily="66" charset="0"/>
            </a:endParaRPr>
          </a:p>
          <a:p>
            <a:pPr lvl="1" algn="just">
              <a:buFont typeface="Courier New" panose="02070309020205020404" pitchFamily="49" charset="0"/>
              <a:buChar char="o"/>
            </a:pPr>
            <a:r>
              <a:rPr lang="en-US" dirty="0" err="1" smtClean="0">
                <a:latin typeface="Comic Sans MS" panose="030F0702030302020204" pitchFamily="66" charset="0"/>
              </a:rPr>
              <a:t>ACh</a:t>
            </a:r>
            <a:r>
              <a:rPr lang="en-US" dirty="0" smtClean="0">
                <a:latin typeface="Comic Sans MS" panose="030F0702030302020204" pitchFamily="66" charset="0"/>
              </a:rPr>
              <a:t> is also a neurotransmitter in parasites just like in higher animals.</a:t>
            </a:r>
          </a:p>
          <a:p>
            <a:pPr marL="457200" lvl="1" indent="0" algn="just">
              <a:buNone/>
            </a:pPr>
            <a:endParaRPr lang="en-US" dirty="0" smtClean="0">
              <a:latin typeface="Comic Sans MS" panose="030F0702030302020204" pitchFamily="66" charset="0"/>
            </a:endParaRPr>
          </a:p>
          <a:p>
            <a:pPr lvl="1" algn="just" fontAlgn="base">
              <a:buFont typeface="Courier New" panose="02070309020205020404" pitchFamily="49" charset="0"/>
              <a:buChar char="o"/>
            </a:pPr>
            <a:r>
              <a:rPr lang="en-IN" dirty="0" smtClean="0">
                <a:latin typeface="Comic Sans MS" panose="030F0702030302020204" pitchFamily="66" charset="0"/>
              </a:rPr>
              <a:t>The enzyme </a:t>
            </a:r>
            <a:r>
              <a:rPr lang="en-IN" dirty="0" err="1">
                <a:latin typeface="Comic Sans MS" panose="030F0702030302020204" pitchFamily="66" charset="0"/>
              </a:rPr>
              <a:t>AChE</a:t>
            </a:r>
            <a:r>
              <a:rPr lang="en-IN" dirty="0">
                <a:latin typeface="Comic Sans MS" panose="030F0702030302020204" pitchFamily="66" charset="0"/>
              </a:rPr>
              <a:t> also present in the </a:t>
            </a:r>
            <a:r>
              <a:rPr lang="en-IN" dirty="0" smtClean="0">
                <a:latin typeface="Comic Sans MS" panose="030F0702030302020204" pitchFamily="66" charset="0"/>
              </a:rPr>
              <a:t>parasite destroys </a:t>
            </a:r>
            <a:r>
              <a:rPr lang="en-IN" dirty="0" err="1">
                <a:latin typeface="Comic Sans MS" panose="030F0702030302020204" pitchFamily="66" charset="0"/>
              </a:rPr>
              <a:t>ACh</a:t>
            </a:r>
            <a:r>
              <a:rPr lang="en-IN" dirty="0">
                <a:latin typeface="Comic Sans MS" panose="030F0702030302020204" pitchFamily="66" charset="0"/>
              </a:rPr>
              <a:t> and thus prevents over stimulation </a:t>
            </a:r>
            <a:r>
              <a:rPr lang="en-IN" dirty="0" smtClean="0">
                <a:latin typeface="Comic Sans MS" panose="030F0702030302020204" pitchFamily="66" charset="0"/>
              </a:rPr>
              <a:t>of  </a:t>
            </a:r>
            <a:r>
              <a:rPr lang="en-IN" dirty="0">
                <a:latin typeface="Comic Sans MS" panose="030F0702030302020204" pitchFamily="66" charset="0"/>
              </a:rPr>
              <a:t>smooth muscles. </a:t>
            </a:r>
            <a:endParaRPr lang="en-IN" dirty="0" smtClean="0">
              <a:latin typeface="Comic Sans MS" panose="030F0702030302020204" pitchFamily="66" charset="0"/>
            </a:endParaRPr>
          </a:p>
          <a:p>
            <a:pPr marL="457200" lvl="1" indent="0" algn="just" fontAlgn="base">
              <a:buNone/>
            </a:pPr>
            <a:endParaRPr lang="en-IN" dirty="0" smtClean="0">
              <a:latin typeface="Comic Sans MS" panose="030F0702030302020204" pitchFamily="66" charset="0"/>
            </a:endParaRPr>
          </a:p>
          <a:p>
            <a:pPr lvl="1" algn="just" fontAlgn="base">
              <a:buFont typeface="Courier New" panose="02070309020205020404" pitchFamily="49" charset="0"/>
              <a:buChar char="o"/>
            </a:pPr>
            <a:r>
              <a:rPr lang="en-IN" dirty="0" smtClean="0">
                <a:latin typeface="Comic Sans MS" panose="030F0702030302020204" pitchFamily="66" charset="0"/>
              </a:rPr>
              <a:t>These </a:t>
            </a:r>
            <a:r>
              <a:rPr lang="en-IN" dirty="0">
                <a:latin typeface="Comic Sans MS" panose="030F0702030302020204" pitchFamily="66" charset="0"/>
              </a:rPr>
              <a:t>drugs cause </a:t>
            </a:r>
            <a:r>
              <a:rPr lang="en-IN" u="sng" dirty="0">
                <a:solidFill>
                  <a:srgbClr val="7030A0"/>
                </a:solidFill>
                <a:latin typeface="Comic Sans MS" panose="030F0702030302020204" pitchFamily="66" charset="0"/>
              </a:rPr>
              <a:t>inhibition of acetyl cholinesterase (</a:t>
            </a:r>
            <a:r>
              <a:rPr lang="en-IN" u="sng" dirty="0" err="1">
                <a:solidFill>
                  <a:srgbClr val="7030A0"/>
                </a:solidFill>
                <a:latin typeface="Comic Sans MS" panose="030F0702030302020204" pitchFamily="66" charset="0"/>
              </a:rPr>
              <a:t>AChE</a:t>
            </a:r>
            <a:r>
              <a:rPr lang="en-IN" u="sng" dirty="0">
                <a:solidFill>
                  <a:srgbClr val="7030A0"/>
                </a:solidFill>
                <a:latin typeface="Comic Sans MS" panose="030F0702030302020204" pitchFamily="66" charset="0"/>
              </a:rPr>
              <a:t>) enzyme followed constant depolarization due to accumulation of excess </a:t>
            </a:r>
            <a:r>
              <a:rPr lang="en-IN" u="sng" dirty="0" err="1">
                <a:solidFill>
                  <a:srgbClr val="7030A0"/>
                </a:solidFill>
                <a:latin typeface="Comic Sans MS" panose="030F0702030302020204" pitchFamily="66" charset="0"/>
              </a:rPr>
              <a:t>ACh</a:t>
            </a:r>
            <a:r>
              <a:rPr lang="en-IN" u="sng" dirty="0">
                <a:solidFill>
                  <a:srgbClr val="7030A0"/>
                </a:solidFill>
                <a:latin typeface="Comic Sans MS" panose="030F0702030302020204" pitchFamily="66" charset="0"/>
              </a:rPr>
              <a:t> at the neuromuscular junction. </a:t>
            </a:r>
            <a:endParaRPr lang="en-IN" u="sng" dirty="0" smtClean="0">
              <a:solidFill>
                <a:srgbClr val="7030A0"/>
              </a:solidFill>
              <a:latin typeface="Comic Sans MS" panose="030F0702030302020204" pitchFamily="66" charset="0"/>
            </a:endParaRPr>
          </a:p>
          <a:p>
            <a:pPr marL="457200" lvl="1" indent="0" algn="just" fontAlgn="base">
              <a:buNone/>
            </a:pPr>
            <a:endParaRPr lang="en-IN" dirty="0">
              <a:latin typeface="Comic Sans MS" panose="030F0702030302020204" pitchFamily="66" charset="0"/>
            </a:endParaRPr>
          </a:p>
          <a:p>
            <a:pPr lvl="1" algn="just">
              <a:buFont typeface="Courier New" panose="02070309020205020404" pitchFamily="49" charset="0"/>
              <a:buChar char="o"/>
            </a:pPr>
            <a:r>
              <a:rPr lang="en-IN" dirty="0">
                <a:latin typeface="Comic Sans MS" panose="030F0702030302020204" pitchFamily="66" charset="0"/>
              </a:rPr>
              <a:t>L</a:t>
            </a:r>
            <a:r>
              <a:rPr lang="en-IN" dirty="0" smtClean="0">
                <a:latin typeface="Comic Sans MS" panose="030F0702030302020204" pitchFamily="66" charset="0"/>
              </a:rPr>
              <a:t>eads </a:t>
            </a:r>
            <a:r>
              <a:rPr lang="en-IN" dirty="0">
                <a:latin typeface="Comic Sans MS" panose="030F0702030302020204" pitchFamily="66" charset="0"/>
              </a:rPr>
              <a:t>to interference with neuromuscular transmission and consequent paralysis and expulsion the parasite, through enhanced intestinal peristalsis. </a:t>
            </a:r>
            <a:endParaRPr lang="en-US" dirty="0" smtClean="0">
              <a:latin typeface="Comic Sans MS" panose="030F0702030302020204" pitchFamily="66" charset="0"/>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2436"/>
            <a:ext cx="10515600" cy="4694527"/>
          </a:xfrm>
        </p:spPr>
        <p:txBody>
          <a:bodyPr>
            <a:normAutofit/>
          </a:bodyPr>
          <a:lstStyle/>
          <a:p>
            <a:pPr marL="0" indent="0" algn="just">
              <a:buNone/>
            </a:pPr>
            <a:r>
              <a:rPr lang="en-US" b="1" dirty="0" smtClean="0">
                <a:solidFill>
                  <a:srgbClr val="0070C0"/>
                </a:solidFill>
              </a:rPr>
              <a:t>3. </a:t>
            </a:r>
            <a:r>
              <a:rPr lang="en-US" sz="2400" b="1" dirty="0" smtClean="0">
                <a:solidFill>
                  <a:srgbClr val="0070C0"/>
                </a:solidFill>
                <a:latin typeface="Comic Sans MS" panose="030F0702030302020204" pitchFamily="66" charset="0"/>
              </a:rPr>
              <a:t>Muscle hyperpolarizers:</a:t>
            </a:r>
            <a:r>
              <a:rPr lang="en-US" sz="2400" dirty="0" smtClean="0">
                <a:solidFill>
                  <a:srgbClr val="0070C0"/>
                </a:solidFill>
                <a:latin typeface="Comic Sans MS" panose="030F0702030302020204" pitchFamily="66" charset="0"/>
              </a:rPr>
              <a:t> </a:t>
            </a:r>
          </a:p>
          <a:p>
            <a:pPr lvl="0" algn="just"/>
            <a:r>
              <a:rPr lang="en-IN" sz="2400" dirty="0">
                <a:latin typeface="Comic Sans MS" panose="030F0702030302020204" pitchFamily="66" charset="0"/>
              </a:rPr>
              <a:t>An anticholinergic action at the </a:t>
            </a:r>
            <a:r>
              <a:rPr lang="en-IN" sz="2400" dirty="0" err="1">
                <a:latin typeface="Comic Sans MS" panose="030F0702030302020204" pitchFamily="66" charset="0"/>
              </a:rPr>
              <a:t>myoneural</a:t>
            </a:r>
            <a:r>
              <a:rPr lang="en-IN" sz="2400" dirty="0">
                <a:latin typeface="Comic Sans MS" panose="030F0702030302020204" pitchFamily="66" charset="0"/>
              </a:rPr>
              <a:t> junction in worms, </a:t>
            </a:r>
            <a:endParaRPr lang="en-IN" sz="2400" dirty="0" smtClean="0">
              <a:latin typeface="Comic Sans MS" panose="030F0702030302020204" pitchFamily="66" charset="0"/>
            </a:endParaRPr>
          </a:p>
          <a:p>
            <a:pPr lvl="0" algn="just"/>
            <a:r>
              <a:rPr lang="en-IN" sz="2400" dirty="0" smtClean="0">
                <a:latin typeface="Comic Sans MS" panose="030F0702030302020204" pitchFamily="66" charset="0"/>
              </a:rPr>
              <a:t>producing </a:t>
            </a:r>
            <a:r>
              <a:rPr lang="en-IN" sz="2400" u="sng" dirty="0">
                <a:solidFill>
                  <a:srgbClr val="7030A0"/>
                </a:solidFill>
                <a:latin typeface="Comic Sans MS" panose="030F0702030302020204" pitchFamily="66" charset="0"/>
              </a:rPr>
              <a:t>competitive or non-depolarising type of neuromuscular blockade like </a:t>
            </a:r>
            <a:r>
              <a:rPr lang="en-IN" sz="2400" u="sng" dirty="0" err="1">
                <a:solidFill>
                  <a:srgbClr val="7030A0"/>
                </a:solidFill>
                <a:latin typeface="Comic Sans MS" panose="030F0702030302020204" pitchFamily="66" charset="0"/>
              </a:rPr>
              <a:t>curarae</a:t>
            </a:r>
            <a:r>
              <a:rPr lang="en-IN" sz="2400" u="sng" dirty="0">
                <a:solidFill>
                  <a:srgbClr val="7030A0"/>
                </a:solidFill>
                <a:latin typeface="Comic Sans MS" panose="030F0702030302020204" pitchFamily="66" charset="0"/>
              </a:rPr>
              <a:t>. </a:t>
            </a:r>
            <a:endParaRPr lang="en-IN" sz="2400" u="sng" dirty="0" smtClean="0">
              <a:solidFill>
                <a:srgbClr val="7030A0"/>
              </a:solidFill>
              <a:latin typeface="Comic Sans MS" panose="030F0702030302020204" pitchFamily="66" charset="0"/>
            </a:endParaRPr>
          </a:p>
          <a:p>
            <a:pPr lvl="0" algn="just">
              <a:buNone/>
            </a:pPr>
            <a:endParaRPr lang="en-IN" sz="2400" u="sng" dirty="0" smtClean="0">
              <a:solidFill>
                <a:srgbClr val="7030A0"/>
              </a:solidFill>
              <a:latin typeface="Comic Sans MS" panose="030F0702030302020204" pitchFamily="66" charset="0"/>
            </a:endParaRPr>
          </a:p>
          <a:p>
            <a:pPr lvl="0" algn="just"/>
            <a:r>
              <a:rPr lang="en-IN" sz="2400" dirty="0" smtClean="0">
                <a:latin typeface="Comic Sans MS" panose="030F0702030302020204" pitchFamily="66" charset="0"/>
              </a:rPr>
              <a:t>This </a:t>
            </a:r>
            <a:r>
              <a:rPr lang="en-IN" sz="2400" dirty="0">
                <a:latin typeface="Comic Sans MS" panose="030F0702030302020204" pitchFamily="66" charset="0"/>
              </a:rPr>
              <a:t>results </a:t>
            </a:r>
            <a:r>
              <a:rPr lang="en-IN" sz="2400" dirty="0" smtClean="0">
                <a:latin typeface="Comic Sans MS" panose="030F0702030302020204" pitchFamily="66" charset="0"/>
              </a:rPr>
              <a:t>in </a:t>
            </a:r>
            <a:r>
              <a:rPr lang="en-IN" sz="2400" dirty="0">
                <a:latin typeface="Comic Sans MS" panose="030F0702030302020204" pitchFamily="66" charset="0"/>
              </a:rPr>
              <a:t>hyperpolarization of the muscle membrane of the worm leading to </a:t>
            </a:r>
            <a:r>
              <a:rPr lang="en-IN" sz="2400" u="sng" dirty="0">
                <a:solidFill>
                  <a:srgbClr val="00B0F0"/>
                </a:solidFill>
                <a:latin typeface="Comic Sans MS" panose="030F0702030302020204" pitchFamily="66" charset="0"/>
              </a:rPr>
              <a:t>flaccid paralysis</a:t>
            </a:r>
            <a:r>
              <a:rPr lang="en-IN" sz="2400" dirty="0">
                <a:latin typeface="Comic Sans MS" panose="030F0702030302020204" pitchFamily="66" charset="0"/>
              </a:rPr>
              <a:t>, facilitating expulsion (</a:t>
            </a:r>
            <a:r>
              <a:rPr lang="en-IN" sz="2400" dirty="0" err="1">
                <a:latin typeface="Comic Sans MS" panose="030F0702030302020204" pitchFamily="66" charset="0"/>
              </a:rPr>
              <a:t>Piperazine</a:t>
            </a:r>
            <a:r>
              <a:rPr lang="en-IN" sz="2400" dirty="0">
                <a:latin typeface="Comic Sans MS" panose="030F0702030302020204" pitchFamily="66" charset="0"/>
              </a:rPr>
              <a:t> and </a:t>
            </a:r>
            <a:r>
              <a:rPr lang="en-IN" sz="2400" dirty="0" err="1">
                <a:latin typeface="Comic Sans MS" panose="030F0702030302020204" pitchFamily="66" charset="0"/>
              </a:rPr>
              <a:t>avermectins</a:t>
            </a:r>
            <a:r>
              <a:rPr lang="en-IN" sz="2400" dirty="0">
                <a:latin typeface="Comic Sans MS" panose="030F0702030302020204" pitchFamily="66" charset="0"/>
              </a:rPr>
              <a:t>).</a:t>
            </a:r>
          </a:p>
          <a:p>
            <a:pPr algn="just"/>
            <a:r>
              <a:rPr lang="en-US" sz="2400" dirty="0" smtClean="0">
                <a:latin typeface="Comic Sans MS" panose="030F0702030302020204" pitchFamily="66" charset="0"/>
              </a:rPr>
              <a:t>Hyperpolarization of the muscle membrane of the worm leading to flaccid paralysis, facilitating its expulsion (</a:t>
            </a:r>
            <a:r>
              <a:rPr lang="en-US" sz="2400" dirty="0" err="1" smtClean="0">
                <a:latin typeface="Comic Sans MS" panose="030F0702030302020204" pitchFamily="66" charset="0"/>
              </a:rPr>
              <a:t>Piperazine</a:t>
            </a:r>
            <a:r>
              <a:rPr lang="en-US" sz="2400" dirty="0" smtClean="0">
                <a:latin typeface="Comic Sans MS" panose="030F0702030302020204" pitchFamily="66" charset="0"/>
              </a:rPr>
              <a:t> and </a:t>
            </a:r>
            <a:r>
              <a:rPr lang="en-US" sz="2400" dirty="0" err="1" smtClean="0">
                <a:latin typeface="Comic Sans MS" panose="030F0702030302020204" pitchFamily="66" charset="0"/>
              </a:rPr>
              <a:t>avermectins</a:t>
            </a:r>
            <a:r>
              <a:rPr lang="en-US" sz="2400" dirty="0" smtClean="0">
                <a:latin typeface="Comic Sans MS" panose="030F0702030302020204" pitchFamily="66" charset="0"/>
              </a:rPr>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solidFill>
                  <a:srgbClr val="0070C0"/>
                </a:solidFill>
                <a:latin typeface="Comic Sans MS" panose="030F0702030302020204" pitchFamily="66" charset="0"/>
              </a:rPr>
              <a:t>4. </a:t>
            </a:r>
            <a:r>
              <a:rPr lang="en-US" sz="2400" b="1" dirty="0" smtClean="0">
                <a:solidFill>
                  <a:srgbClr val="0070C0"/>
                </a:solidFill>
                <a:latin typeface="Comic Sans MS" panose="030F0702030302020204" pitchFamily="66" charset="0"/>
              </a:rPr>
              <a:t>Potentiation of inhibitory neurotransmitters (</a:t>
            </a:r>
            <a:r>
              <a:rPr lang="en-US" sz="2400" b="1" dirty="0" smtClean="0">
                <a:solidFill>
                  <a:srgbClr val="FF0000"/>
                </a:solidFill>
                <a:latin typeface="Comic Sans MS" panose="030F0702030302020204" pitchFamily="66" charset="0"/>
              </a:rPr>
              <a:t>GABA agonists</a:t>
            </a:r>
            <a:r>
              <a:rPr lang="en-US" sz="2400" b="1" dirty="0" smtClean="0">
                <a:solidFill>
                  <a:srgbClr val="0070C0"/>
                </a:solidFill>
                <a:latin typeface="Comic Sans MS" panose="030F0702030302020204" pitchFamily="66" charset="0"/>
              </a:rPr>
              <a:t>): </a:t>
            </a:r>
          </a:p>
          <a:p>
            <a:pPr lvl="1" algn="just">
              <a:buFont typeface="Courier New" panose="02070309020205020404" pitchFamily="49" charset="0"/>
              <a:buChar char="o"/>
            </a:pPr>
            <a:r>
              <a:rPr lang="en-US" dirty="0" smtClean="0">
                <a:latin typeface="Comic Sans MS" panose="030F0702030302020204" pitchFamily="66" charset="0"/>
              </a:rPr>
              <a:t>These drugs act by </a:t>
            </a:r>
            <a:r>
              <a:rPr lang="en-US" dirty="0" err="1" smtClean="0">
                <a:solidFill>
                  <a:srgbClr val="FFC000"/>
                </a:solidFill>
                <a:latin typeface="Comic Sans MS" panose="030F0702030302020204" pitchFamily="66" charset="0"/>
              </a:rPr>
              <a:t>potentiation</a:t>
            </a:r>
            <a:r>
              <a:rPr lang="en-US" dirty="0" smtClean="0">
                <a:solidFill>
                  <a:srgbClr val="FFC000"/>
                </a:solidFill>
                <a:latin typeface="Comic Sans MS" panose="030F0702030302020204" pitchFamily="66" charset="0"/>
              </a:rPr>
              <a:t> of GABAergic transmission </a:t>
            </a:r>
            <a:r>
              <a:rPr lang="en-US" dirty="0" smtClean="0">
                <a:latin typeface="Comic Sans MS" panose="030F0702030302020204" pitchFamily="66" charset="0"/>
              </a:rPr>
              <a:t>(opening of chloride channels) between nerve and muscle. </a:t>
            </a:r>
          </a:p>
          <a:p>
            <a:pPr lvl="1" algn="just">
              <a:buFont typeface="Courier New" panose="02070309020205020404" pitchFamily="49" charset="0"/>
              <a:buChar char="o"/>
            </a:pPr>
            <a:r>
              <a:rPr lang="en-US" dirty="0" smtClean="0">
                <a:latin typeface="Comic Sans MS" panose="030F0702030302020204" pitchFamily="66" charset="0"/>
              </a:rPr>
              <a:t>Potentiation of GABA leads to </a:t>
            </a:r>
            <a:r>
              <a:rPr lang="en-US" dirty="0" err="1" smtClean="0">
                <a:latin typeface="Comic Sans MS" panose="030F0702030302020204" pitchFamily="66" charset="0"/>
              </a:rPr>
              <a:t>hyperpolarisation</a:t>
            </a:r>
            <a:r>
              <a:rPr lang="en-US" dirty="0" smtClean="0">
                <a:latin typeface="Comic Sans MS" panose="030F0702030302020204" pitchFamily="66" charset="0"/>
              </a:rPr>
              <a:t> of postsynaptic cells leading to </a:t>
            </a:r>
            <a:r>
              <a:rPr lang="en-US" dirty="0" smtClean="0">
                <a:solidFill>
                  <a:srgbClr val="0070C0"/>
                </a:solidFill>
                <a:latin typeface="Comic Sans MS" panose="030F0702030302020204" pitchFamily="66" charset="0"/>
              </a:rPr>
              <a:t>interference with neurotransmission</a:t>
            </a:r>
            <a:r>
              <a:rPr lang="en-US" dirty="0" smtClean="0">
                <a:latin typeface="Comic Sans MS" panose="030F0702030302020204" pitchFamily="66" charset="0"/>
              </a:rPr>
              <a:t> to muscles and consequent </a:t>
            </a:r>
            <a:r>
              <a:rPr lang="en-US" dirty="0" smtClean="0">
                <a:solidFill>
                  <a:srgbClr val="92D050"/>
                </a:solidFill>
                <a:latin typeface="Comic Sans MS" panose="030F0702030302020204" pitchFamily="66" charset="0"/>
              </a:rPr>
              <a:t>muscular paralysis</a:t>
            </a:r>
            <a:r>
              <a:rPr lang="en-US" dirty="0" smtClean="0">
                <a:latin typeface="Comic Sans MS" panose="030F0702030302020204" pitchFamily="66" charset="0"/>
              </a:rPr>
              <a:t>.</a:t>
            </a:r>
          </a:p>
          <a:p>
            <a:pPr lvl="1" algn="just">
              <a:buFont typeface="Courier New" panose="02070309020205020404" pitchFamily="49" charset="0"/>
              <a:buChar char="o"/>
            </a:pPr>
            <a:r>
              <a:rPr lang="en-US" dirty="0" err="1" smtClean="0">
                <a:latin typeface="Comic Sans MS" panose="030F0702030302020204" pitchFamily="66" charset="0"/>
              </a:rPr>
              <a:t>lvermectin</a:t>
            </a:r>
            <a:r>
              <a:rPr lang="en-US" dirty="0" smtClean="0">
                <a:latin typeface="Comic Sans MS" panose="030F0702030302020204" pitchFamily="66" charset="0"/>
              </a:rPr>
              <a:t>, </a:t>
            </a:r>
            <a:r>
              <a:rPr lang="en-US" dirty="0" err="1" smtClean="0">
                <a:latin typeface="Comic Sans MS" panose="030F0702030302020204" pitchFamily="66" charset="0"/>
              </a:rPr>
              <a:t>abamectin</a:t>
            </a:r>
            <a:r>
              <a:rPr lang="en-US" dirty="0" smtClean="0">
                <a:latin typeface="Comic Sans MS" panose="030F0702030302020204" pitchFamily="66" charset="0"/>
              </a:rPr>
              <a:t>, </a:t>
            </a:r>
            <a:r>
              <a:rPr lang="en-US" dirty="0" err="1" smtClean="0">
                <a:latin typeface="Comic Sans MS" panose="030F0702030302020204" pitchFamily="66" charset="0"/>
              </a:rPr>
              <a:t>doramectin</a:t>
            </a:r>
            <a:r>
              <a:rPr lang="en-US" dirty="0" smtClean="0">
                <a:latin typeface="Comic Sans MS" panose="030F0702030302020204" pitchFamily="66" charset="0"/>
              </a:rPr>
              <a:t>, </a:t>
            </a:r>
            <a:r>
              <a:rPr lang="en-US" dirty="0" err="1" smtClean="0">
                <a:latin typeface="Comic Sans MS" panose="030F0702030302020204" pitchFamily="66" charset="0"/>
              </a:rPr>
              <a:t>mosidectin</a:t>
            </a:r>
            <a:r>
              <a:rPr lang="en-US" dirty="0" smtClean="0">
                <a:latin typeface="Comic Sans MS" panose="030F0702030302020204" pitchFamily="66" charset="0"/>
              </a:rPr>
              <a:t>, </a:t>
            </a:r>
            <a:r>
              <a:rPr lang="en-US" dirty="0" err="1" smtClean="0">
                <a:latin typeface="Comic Sans MS" panose="030F0702030302020204" pitchFamily="66" charset="0"/>
              </a:rPr>
              <a:t>milbemycin</a:t>
            </a:r>
            <a:r>
              <a:rPr lang="en-US" dirty="0" smtClean="0">
                <a:latin typeface="Comic Sans MS" panose="030F0702030302020204" pitchFamily="66" charset="0"/>
              </a:rPr>
              <a:t> oxime and also </a:t>
            </a:r>
            <a:r>
              <a:rPr lang="en-US" dirty="0" err="1" smtClean="0">
                <a:latin typeface="Comic Sans MS" panose="030F0702030302020204" pitchFamily="66" charset="0"/>
              </a:rPr>
              <a:t>piperazine</a:t>
            </a:r>
            <a:r>
              <a:rPr lang="en-US" dirty="0" smtClean="0">
                <a:latin typeface="Comic Sans MS" panose="030F0702030302020204" pitchFamily="66" charset="0"/>
              </a:rPr>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41294"/>
            <a:ext cx="10515600" cy="5235669"/>
          </a:xfrm>
        </p:spPr>
        <p:txBody>
          <a:bodyPr>
            <a:normAutofit/>
          </a:bodyPr>
          <a:lstStyle/>
          <a:p>
            <a:pPr marL="0" indent="0" algn="just">
              <a:buNone/>
            </a:pPr>
            <a:r>
              <a:rPr lang="en-US" sz="2900" b="1" dirty="0" smtClean="0">
                <a:solidFill>
                  <a:srgbClr val="FF0000"/>
                </a:solidFill>
                <a:latin typeface="Comic Sans MS" panose="030F0702030302020204" pitchFamily="66" charset="0"/>
              </a:rPr>
              <a:t>Other actions:</a:t>
            </a:r>
            <a:endParaRPr lang="en-US" sz="2900" dirty="0">
              <a:solidFill>
                <a:srgbClr val="FF0000"/>
              </a:solidFill>
              <a:latin typeface="Comic Sans MS" panose="030F0702030302020204" pitchFamily="66" charset="0"/>
            </a:endParaRPr>
          </a:p>
          <a:p>
            <a:pPr marL="0" indent="0" algn="just">
              <a:buNone/>
            </a:pPr>
            <a:r>
              <a:rPr lang="en-US" sz="2900" b="1" dirty="0" smtClean="0">
                <a:solidFill>
                  <a:srgbClr val="92D050"/>
                </a:solidFill>
                <a:latin typeface="Comic Sans MS" panose="030F0702030302020204" pitchFamily="66" charset="0"/>
              </a:rPr>
              <a:t>1. </a:t>
            </a:r>
            <a:r>
              <a:rPr lang="en-US" sz="2400" b="1" dirty="0" smtClean="0">
                <a:solidFill>
                  <a:srgbClr val="92D050"/>
                </a:solidFill>
                <a:latin typeface="Comic Sans MS" panose="030F0702030302020204" pitchFamily="66" charset="0"/>
              </a:rPr>
              <a:t>Drugs affecting parasite reproduction:</a:t>
            </a:r>
          </a:p>
          <a:p>
            <a:pPr lvl="1" algn="just"/>
            <a:r>
              <a:rPr lang="en-US" altLang="en-US" dirty="0" smtClean="0">
                <a:solidFill>
                  <a:srgbClr val="000000"/>
                </a:solidFill>
                <a:latin typeface="Comic Sans MS" panose="030F0702030302020204" pitchFamily="66" charset="0"/>
                <a:ea typeface="Calibri" panose="020F0502020204030204" pitchFamily="34" charset="0"/>
              </a:rPr>
              <a:t>Low </a:t>
            </a:r>
            <a:r>
              <a:rPr lang="en-US" altLang="en-US" dirty="0">
                <a:solidFill>
                  <a:srgbClr val="000000"/>
                </a:solidFill>
                <a:latin typeface="Comic Sans MS" panose="030F0702030302020204" pitchFamily="66" charset="0"/>
                <a:ea typeface="Calibri" panose="020F0502020204030204" pitchFamily="34" charset="0"/>
              </a:rPr>
              <a:t>level of feeding of these drugs to animals </a:t>
            </a:r>
            <a:r>
              <a:rPr lang="en-US" altLang="en-US" dirty="0" smtClean="0">
                <a:solidFill>
                  <a:srgbClr val="000000"/>
                </a:solidFill>
                <a:latin typeface="Comic Sans MS" panose="030F0702030302020204" pitchFamily="66" charset="0"/>
                <a:ea typeface="Calibri" panose="020F0502020204030204" pitchFamily="34" charset="0"/>
              </a:rPr>
              <a:t>constantly </a:t>
            </a:r>
            <a:r>
              <a:rPr lang="en-US" altLang="en-US" dirty="0">
                <a:solidFill>
                  <a:srgbClr val="000000"/>
                </a:solidFill>
                <a:latin typeface="Comic Sans MS" panose="030F0702030302020204" pitchFamily="66" charset="0"/>
                <a:ea typeface="Calibri" panose="020F0502020204030204" pitchFamily="34" charset="0"/>
              </a:rPr>
              <a:t>inhibit the egg production of the parasites remaining in the digestive tract of the host and </a:t>
            </a:r>
            <a:r>
              <a:rPr lang="en-US" altLang="en-US" dirty="0" smtClean="0">
                <a:solidFill>
                  <a:srgbClr val="000000"/>
                </a:solidFill>
                <a:latin typeface="Comic Sans MS" panose="030F0702030302020204" pitchFamily="66" charset="0"/>
                <a:ea typeface="Calibri" panose="020F0502020204030204" pitchFamily="34" charset="0"/>
              </a:rPr>
              <a:t>thereby </a:t>
            </a:r>
            <a:r>
              <a:rPr lang="en-US" dirty="0" smtClean="0">
                <a:latin typeface="Comic Sans MS" panose="030F0702030302020204" pitchFamily="66" charset="0"/>
              </a:rPr>
              <a:t>reduce </a:t>
            </a:r>
            <a:r>
              <a:rPr lang="en-US" dirty="0">
                <a:latin typeface="Comic Sans MS" panose="030F0702030302020204" pitchFamily="66" charset="0"/>
              </a:rPr>
              <a:t>the pasture contamination by helminth eggs, an important control measure in cattle sheep </a:t>
            </a:r>
            <a:r>
              <a:rPr lang="en-US" dirty="0" smtClean="0">
                <a:latin typeface="Comic Sans MS" panose="030F0702030302020204" pitchFamily="66" charset="0"/>
              </a:rPr>
              <a:t>management.</a:t>
            </a:r>
          </a:p>
          <a:p>
            <a:pPr lvl="1" algn="just"/>
            <a:r>
              <a:rPr lang="en-US" dirty="0" smtClean="0">
                <a:latin typeface="Comic Sans MS" panose="030F0702030302020204" pitchFamily="66" charset="0"/>
              </a:rPr>
              <a:t>Phenothiazine and </a:t>
            </a:r>
            <a:r>
              <a:rPr lang="en-US" dirty="0" err="1" smtClean="0">
                <a:latin typeface="Comic Sans MS" panose="030F0702030302020204" pitchFamily="66" charset="0"/>
              </a:rPr>
              <a:t>benzimidazoles</a:t>
            </a:r>
            <a:r>
              <a:rPr lang="en-US" dirty="0" smtClean="0">
                <a:latin typeface="Comic Sans MS" panose="030F0702030302020204" pitchFamily="66" charset="0"/>
              </a:rPr>
              <a:t>. </a:t>
            </a:r>
          </a:p>
          <a:p>
            <a:pPr marL="457200" lvl="1" indent="0" algn="just">
              <a:buNone/>
            </a:pPr>
            <a:endParaRPr lang="en-US" dirty="0" smtClean="0">
              <a:latin typeface="Comic Sans MS" panose="030F0702030302020204" pitchFamily="66" charset="0"/>
            </a:endParaRPr>
          </a:p>
          <a:p>
            <a:pPr marL="0" indent="0" algn="just">
              <a:buNone/>
            </a:pPr>
            <a:r>
              <a:rPr lang="en-US" sz="2400" b="1" dirty="0" smtClean="0">
                <a:latin typeface="Comic Sans MS" panose="030F0702030302020204" pitchFamily="66" charset="0"/>
              </a:rPr>
              <a:t>2. </a:t>
            </a:r>
            <a:r>
              <a:rPr lang="en-US" sz="2400" b="1" dirty="0" smtClean="0">
                <a:solidFill>
                  <a:srgbClr val="92D050"/>
                </a:solidFill>
                <a:latin typeface="Comic Sans MS" panose="030F0702030302020204" pitchFamily="66" charset="0"/>
              </a:rPr>
              <a:t>Drugs affecting the permeability of the cells and cause </a:t>
            </a:r>
            <a:r>
              <a:rPr lang="en-US" sz="2400" b="1" dirty="0">
                <a:solidFill>
                  <a:srgbClr val="92D050"/>
                </a:solidFill>
                <a:latin typeface="Comic Sans MS" panose="030F0702030302020204" pitchFamily="66" charset="0"/>
              </a:rPr>
              <a:t> </a:t>
            </a:r>
            <a:r>
              <a:rPr lang="en-US" sz="2400" b="1" dirty="0" smtClean="0">
                <a:solidFill>
                  <a:srgbClr val="92D050"/>
                </a:solidFill>
                <a:latin typeface="Comic Sans MS" panose="030F0702030302020204" pitchFamily="66" charset="0"/>
              </a:rPr>
              <a:t>   	</a:t>
            </a:r>
            <a:r>
              <a:rPr lang="en-US" sz="2400" b="1" dirty="0" err="1" smtClean="0">
                <a:solidFill>
                  <a:srgbClr val="92D050"/>
                </a:solidFill>
                <a:latin typeface="Comic Sans MS" panose="030F0702030302020204" pitchFamily="66" charset="0"/>
              </a:rPr>
              <a:t>vacuolation</a:t>
            </a:r>
            <a:r>
              <a:rPr lang="en-US" sz="2400" b="1" dirty="0" smtClean="0">
                <a:solidFill>
                  <a:srgbClr val="92D050"/>
                </a:solidFill>
                <a:latin typeface="Comic Sans MS" panose="030F0702030302020204" pitchFamily="66" charset="0"/>
              </a:rPr>
              <a:t> of </a:t>
            </a:r>
            <a:r>
              <a:rPr lang="en-US" sz="2400" b="1" dirty="0">
                <a:solidFill>
                  <a:srgbClr val="92D050"/>
                </a:solidFill>
                <a:latin typeface="Comic Sans MS" panose="030F0702030302020204" pitchFamily="66" charset="0"/>
              </a:rPr>
              <a:t> </a:t>
            </a:r>
            <a:r>
              <a:rPr lang="en-US" sz="2400" b="1" dirty="0" smtClean="0">
                <a:solidFill>
                  <a:srgbClr val="92D050"/>
                </a:solidFill>
                <a:latin typeface="Comic Sans MS" panose="030F0702030302020204" pitchFamily="66" charset="0"/>
              </a:rPr>
              <a:t>the tegument</a:t>
            </a:r>
          </a:p>
          <a:p>
            <a:pPr lvl="1" algn="just"/>
            <a:r>
              <a:rPr lang="en-US" dirty="0" err="1" smtClean="0">
                <a:latin typeface="Comic Sans MS" panose="030F0702030302020204" pitchFamily="66" charset="0"/>
              </a:rPr>
              <a:t>Praziqunatel</a:t>
            </a:r>
            <a:r>
              <a:rPr lang="en-US" dirty="0" smtClean="0">
                <a:latin typeface="Comic Sans MS" panose="030F0702030302020204" pitchFamily="66" charset="0"/>
              </a:rPr>
              <a:t> and </a:t>
            </a:r>
            <a:r>
              <a:rPr lang="en-US" dirty="0" err="1" smtClean="0">
                <a:latin typeface="Comic Sans MS" panose="030F0702030302020204" pitchFamily="66" charset="0"/>
              </a:rPr>
              <a:t>diamfenetide</a:t>
            </a:r>
            <a:r>
              <a:rPr lang="en-US" dirty="0" smtClean="0">
                <a:latin typeface="Comic Sans MS" panose="030F0702030302020204" pitchFamily="66" charset="0"/>
              </a:rPr>
              <a:t>. </a:t>
            </a:r>
          </a:p>
          <a:p>
            <a:endParaRPr lang="en-US" dirty="0"/>
          </a:p>
        </p:txBody>
      </p:sp>
      <p:pic>
        <p:nvPicPr>
          <p:cNvPr id="1025" name="Picture 25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2900" b="1" dirty="0">
                <a:latin typeface="Comic Sans MS" panose="030F0702030302020204" pitchFamily="66" charset="0"/>
              </a:rPr>
              <a:t>3. </a:t>
            </a:r>
            <a:r>
              <a:rPr lang="en-US" sz="2400" b="1" dirty="0">
                <a:solidFill>
                  <a:srgbClr val="92D050"/>
                </a:solidFill>
                <a:latin typeface="Comic Sans MS" panose="030F0702030302020204" pitchFamily="66" charset="0"/>
              </a:rPr>
              <a:t>Drugs cause disruption of tegument of parasites</a:t>
            </a:r>
            <a:r>
              <a:rPr lang="en-US" sz="2400" b="1" dirty="0" smtClean="0">
                <a:solidFill>
                  <a:srgbClr val="92D050"/>
                </a:solidFill>
                <a:latin typeface="Comic Sans MS" panose="030F0702030302020204" pitchFamily="66" charset="0"/>
              </a:rPr>
              <a:t>:</a:t>
            </a:r>
            <a:endParaRPr lang="en-US" sz="2400" b="1" dirty="0">
              <a:solidFill>
                <a:srgbClr val="92D050"/>
              </a:solidFill>
              <a:latin typeface="Comic Sans MS" panose="030F0702030302020204" pitchFamily="66" charset="0"/>
            </a:endParaRPr>
          </a:p>
          <a:p>
            <a:pPr lvl="1" algn="just"/>
            <a:r>
              <a:rPr lang="en-US" dirty="0">
                <a:latin typeface="Comic Sans MS" panose="030F0702030302020204" pitchFamily="66" charset="0"/>
              </a:rPr>
              <a:t> </a:t>
            </a:r>
            <a:r>
              <a:rPr lang="en-US" dirty="0" err="1">
                <a:latin typeface="Comic Sans MS" panose="030F0702030302020204" pitchFamily="66" charset="0"/>
              </a:rPr>
              <a:t>Bunamidine</a:t>
            </a:r>
            <a:r>
              <a:rPr lang="en-US" dirty="0">
                <a:latin typeface="Comic Sans MS" panose="030F0702030302020204" pitchFamily="66" charset="0"/>
              </a:rPr>
              <a:t>, </a:t>
            </a:r>
            <a:r>
              <a:rPr lang="en-US" dirty="0" err="1">
                <a:latin typeface="Comic Sans MS" panose="030F0702030302020204" pitchFamily="66" charset="0"/>
              </a:rPr>
              <a:t>epsiprantel</a:t>
            </a:r>
            <a:r>
              <a:rPr lang="en-US" dirty="0">
                <a:latin typeface="Comic Sans MS" panose="030F0702030302020204" pitchFamily="66" charset="0"/>
              </a:rPr>
              <a:t> and </a:t>
            </a:r>
            <a:r>
              <a:rPr lang="en-US" dirty="0" err="1">
                <a:latin typeface="Comic Sans MS" panose="030F0702030302020204" pitchFamily="66" charset="0"/>
              </a:rPr>
              <a:t>praziquantel</a:t>
            </a:r>
            <a:r>
              <a:rPr lang="en-US" dirty="0">
                <a:latin typeface="Comic Sans MS" panose="030F0702030302020204" pitchFamily="66" charset="0"/>
              </a:rPr>
              <a:t>. </a:t>
            </a:r>
            <a:endParaRPr lang="en-US" dirty="0" smtClean="0">
              <a:latin typeface="Comic Sans MS" panose="030F0702030302020204" pitchFamily="66" charset="0"/>
            </a:endParaRPr>
          </a:p>
          <a:p>
            <a:pPr marL="457200" lvl="1" indent="0" algn="just">
              <a:buNone/>
            </a:pPr>
            <a:endParaRPr lang="en-US" dirty="0">
              <a:latin typeface="Comic Sans MS" panose="030F0702030302020204" pitchFamily="66" charset="0"/>
            </a:endParaRPr>
          </a:p>
          <a:p>
            <a:pPr marL="0" indent="0" algn="just">
              <a:buNone/>
            </a:pPr>
            <a:r>
              <a:rPr lang="en-US" sz="2400" b="1" dirty="0">
                <a:latin typeface="Comic Sans MS" panose="030F0702030302020204" pitchFamily="66" charset="0"/>
              </a:rPr>
              <a:t>4. </a:t>
            </a:r>
            <a:r>
              <a:rPr lang="en-US" sz="2400" b="1" dirty="0">
                <a:solidFill>
                  <a:srgbClr val="92D050"/>
                </a:solidFill>
                <a:latin typeface="Comic Sans MS" panose="030F0702030302020204" pitchFamily="66" charset="0"/>
              </a:rPr>
              <a:t>Drugs act by unknown mechanism: </a:t>
            </a:r>
          </a:p>
          <a:p>
            <a:pPr lvl="1" algn="just"/>
            <a:r>
              <a:rPr lang="en-US" dirty="0" err="1">
                <a:latin typeface="Comic Sans MS" panose="030F0702030302020204" pitchFamily="66" charset="0"/>
              </a:rPr>
              <a:t>Bitoscanate</a:t>
            </a:r>
            <a:r>
              <a:rPr lang="en-US" dirty="0">
                <a:latin typeface="Comic Sans MS" panose="030F0702030302020204" pitchFamily="66" charset="0"/>
              </a:rPr>
              <a:t>, </a:t>
            </a:r>
            <a:r>
              <a:rPr lang="en-US" dirty="0" err="1">
                <a:latin typeface="Comic Sans MS" panose="030F0702030302020204" pitchFamily="66" charset="0"/>
              </a:rPr>
              <a:t>paromomycin</a:t>
            </a:r>
            <a:r>
              <a:rPr lang="en-US" dirty="0">
                <a:latin typeface="Comic Sans MS" panose="030F0702030302020204" pitchFamily="66" charset="0"/>
              </a:rPr>
              <a:t>, phenothiazine and </a:t>
            </a:r>
            <a:r>
              <a:rPr lang="en-US" dirty="0" err="1">
                <a:latin typeface="Comic Sans MS" panose="030F0702030302020204" pitchFamily="66" charset="0"/>
              </a:rPr>
              <a:t>triclabendazole</a:t>
            </a:r>
            <a:r>
              <a:rPr lang="en-US" dirty="0">
                <a:latin typeface="Comic Sans MS" panose="030F0702030302020204" pitchFamily="66" charset="0"/>
              </a:rPr>
              <a:t>.</a:t>
            </a:r>
          </a:p>
          <a:p>
            <a:pPr marL="457200" lvl="1" indent="0" algn="just">
              <a:buNone/>
            </a:pPr>
            <a:endParaRPr lang="en-US" dirty="0">
              <a:latin typeface="Comic Sans MS" panose="030F0702030302020204" pitchFamily="66" charset="0"/>
            </a:endParaRPr>
          </a:p>
          <a:p>
            <a:pPr algn="just"/>
            <a:r>
              <a:rPr lang="en-US" sz="2400" dirty="0">
                <a:latin typeface="Comic Sans MS" panose="030F0702030302020204" pitchFamily="66" charset="0"/>
              </a:rPr>
              <a:t>Increased number of parasite eggs, higher establishment rates of adult worms in the host and greater number of larvae on the pasture after treatment than would occur if the parasites were susceptible to the antiparasitic drug. </a:t>
            </a:r>
          </a:p>
        </p:txBody>
      </p:sp>
    </p:spTree>
    <p:extLst>
      <p:ext uri="{BB962C8B-B14F-4D97-AF65-F5344CB8AC3E}">
        <p14:creationId xmlns:p14="http://schemas.microsoft.com/office/powerpoint/2010/main" val="1330020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Comic Sans MS" pitchFamily="66" charset="0"/>
              </a:rPr>
              <a:t>Introduction</a:t>
            </a:r>
            <a:endParaRPr lang="en-IN" dirty="0"/>
          </a:p>
        </p:txBody>
      </p:sp>
      <p:sp>
        <p:nvSpPr>
          <p:cNvPr id="3" name="Content Placeholder 2"/>
          <p:cNvSpPr>
            <a:spLocks noGrp="1"/>
          </p:cNvSpPr>
          <p:nvPr>
            <p:ph idx="1"/>
          </p:nvPr>
        </p:nvSpPr>
        <p:spPr>
          <a:xfrm>
            <a:off x="838200" y="1825624"/>
            <a:ext cx="10515600" cy="4592761"/>
          </a:xfrm>
        </p:spPr>
        <p:txBody>
          <a:bodyPr>
            <a:normAutofit fontScale="62500" lnSpcReduction="20000"/>
          </a:bodyPr>
          <a:lstStyle/>
          <a:p>
            <a:pPr algn="just"/>
            <a:r>
              <a:rPr lang="en-US" sz="3400" b="1" dirty="0" smtClean="0">
                <a:solidFill>
                  <a:srgbClr val="FF0000"/>
                </a:solidFill>
                <a:latin typeface="Comic Sans MS" pitchFamily="66" charset="0"/>
              </a:rPr>
              <a:t>Anthelmintic </a:t>
            </a:r>
            <a:r>
              <a:rPr lang="en-IN" sz="3400" dirty="0" smtClean="0">
                <a:latin typeface="Comic Sans MS" panose="030F0702030302020204" pitchFamily="66" charset="0"/>
              </a:rPr>
              <a:t>are </a:t>
            </a:r>
            <a:r>
              <a:rPr lang="en-IN" sz="3400" dirty="0">
                <a:latin typeface="Comic Sans MS" panose="030F0702030302020204" pitchFamily="66" charset="0"/>
              </a:rPr>
              <a:t>drugs used to either kill (vermicide) or expel (vermifuge) the parasitic worms or helminths that inhabit GI tract and other tissues and organs of the body</a:t>
            </a:r>
            <a:r>
              <a:rPr lang="en-IN" sz="3400" dirty="0" smtClean="0">
                <a:latin typeface="Comic Sans MS" panose="030F0702030302020204" pitchFamily="66" charset="0"/>
              </a:rPr>
              <a:t>.</a:t>
            </a:r>
          </a:p>
          <a:p>
            <a:pPr marL="0" indent="0" algn="just">
              <a:buNone/>
            </a:pPr>
            <a:endParaRPr lang="en-IN" sz="3400" dirty="0" smtClean="0">
              <a:latin typeface="Comic Sans MS" panose="030F0702030302020204" pitchFamily="66" charset="0"/>
            </a:endParaRPr>
          </a:p>
          <a:p>
            <a:pPr algn="just"/>
            <a:r>
              <a:rPr lang="en-IN" sz="3400" dirty="0" smtClean="0">
                <a:solidFill>
                  <a:srgbClr val="92D050"/>
                </a:solidFill>
                <a:latin typeface="Comic Sans MS" panose="030F0702030302020204" pitchFamily="66" charset="0"/>
              </a:rPr>
              <a:t>Vermicide:   </a:t>
            </a:r>
            <a:r>
              <a:rPr lang="en-IN" sz="3400" dirty="0" smtClean="0">
                <a:latin typeface="Comic Sans MS" panose="030F0702030302020204" pitchFamily="66" charset="0"/>
              </a:rPr>
              <a:t>When </a:t>
            </a:r>
            <a:r>
              <a:rPr lang="en-US" sz="3400" dirty="0" smtClean="0">
                <a:latin typeface="Comic Sans MS" pitchFamily="66" charset="0"/>
              </a:rPr>
              <a:t>Anthelmintic</a:t>
            </a:r>
            <a:r>
              <a:rPr lang="en-US" sz="3400" b="1" dirty="0" smtClean="0">
                <a:solidFill>
                  <a:srgbClr val="FF0000"/>
                </a:solidFill>
                <a:latin typeface="Comic Sans MS" pitchFamily="66" charset="0"/>
              </a:rPr>
              <a:t> </a:t>
            </a:r>
            <a:r>
              <a:rPr lang="en-IN" sz="3400" dirty="0" smtClean="0">
                <a:solidFill>
                  <a:srgbClr val="FF0000"/>
                </a:solidFill>
                <a:latin typeface="Comic Sans MS" panose="030F0702030302020204" pitchFamily="66" charset="0"/>
              </a:rPr>
              <a:t>kill</a:t>
            </a:r>
            <a:r>
              <a:rPr lang="en-IN" sz="3400" dirty="0" smtClean="0">
                <a:latin typeface="Comic Sans MS" panose="030F0702030302020204" pitchFamily="66" charset="0"/>
              </a:rPr>
              <a:t> the </a:t>
            </a:r>
            <a:r>
              <a:rPr lang="en-IN" sz="3400" dirty="0">
                <a:latin typeface="Comic Sans MS" panose="030F0702030302020204" pitchFamily="66" charset="0"/>
              </a:rPr>
              <a:t>parasitic </a:t>
            </a:r>
            <a:r>
              <a:rPr lang="en-IN" sz="3400" dirty="0" smtClean="0">
                <a:latin typeface="Comic Sans MS" panose="030F0702030302020204" pitchFamily="66" charset="0"/>
              </a:rPr>
              <a:t>worms. </a:t>
            </a:r>
          </a:p>
          <a:p>
            <a:pPr algn="just"/>
            <a:r>
              <a:rPr lang="en-IN" sz="3400" dirty="0" smtClean="0">
                <a:solidFill>
                  <a:srgbClr val="00B050"/>
                </a:solidFill>
                <a:latin typeface="Comic Sans MS" panose="030F0702030302020204" pitchFamily="66" charset="0"/>
              </a:rPr>
              <a:t>Vermifuge:  	</a:t>
            </a:r>
            <a:r>
              <a:rPr lang="en-IN" sz="3400" dirty="0" smtClean="0">
                <a:latin typeface="Comic Sans MS" panose="030F0702030302020204" pitchFamily="66" charset="0"/>
              </a:rPr>
              <a:t>When </a:t>
            </a:r>
            <a:r>
              <a:rPr lang="en-US" sz="3400" dirty="0">
                <a:latin typeface="Comic Sans MS" pitchFamily="66" charset="0"/>
              </a:rPr>
              <a:t>Anthelmintic</a:t>
            </a:r>
            <a:r>
              <a:rPr lang="en-US" sz="3400" b="1" dirty="0">
                <a:solidFill>
                  <a:srgbClr val="FF0000"/>
                </a:solidFill>
                <a:latin typeface="Comic Sans MS" pitchFamily="66" charset="0"/>
              </a:rPr>
              <a:t> </a:t>
            </a:r>
            <a:r>
              <a:rPr lang="en-IN" sz="3400" dirty="0" smtClean="0">
                <a:solidFill>
                  <a:srgbClr val="FF0000"/>
                </a:solidFill>
                <a:latin typeface="Comic Sans MS" panose="030F0702030302020204" pitchFamily="66" charset="0"/>
              </a:rPr>
              <a:t>remove</a:t>
            </a:r>
            <a:r>
              <a:rPr lang="en-IN" sz="3400" dirty="0" smtClean="0">
                <a:latin typeface="Comic Sans MS" panose="030F0702030302020204" pitchFamily="66" charset="0"/>
              </a:rPr>
              <a:t>  </a:t>
            </a:r>
            <a:r>
              <a:rPr lang="en-IN" sz="3400" dirty="0">
                <a:latin typeface="Comic Sans MS" panose="030F0702030302020204" pitchFamily="66" charset="0"/>
              </a:rPr>
              <a:t>the parasitic </a:t>
            </a:r>
            <a:r>
              <a:rPr lang="en-IN" sz="3400" dirty="0" smtClean="0">
                <a:latin typeface="Comic Sans MS" panose="030F0702030302020204" pitchFamily="66" charset="0"/>
              </a:rPr>
              <a:t>worms</a:t>
            </a:r>
            <a:r>
              <a:rPr lang="en-IN" sz="3400" dirty="0">
                <a:latin typeface="Comic Sans MS" panose="030F0702030302020204" pitchFamily="66" charset="0"/>
              </a:rPr>
              <a:t> </a:t>
            </a:r>
            <a:r>
              <a:rPr lang="en-IN" sz="3400" dirty="0" smtClean="0">
                <a:latin typeface="Comic Sans MS" panose="030F0702030302020204" pitchFamily="66" charset="0"/>
              </a:rPr>
              <a:t>from GI 		   		tract by temporarily paralysing them they are called </a:t>
            </a:r>
            <a:r>
              <a:rPr lang="en-IN" sz="3400" dirty="0">
                <a:latin typeface="Comic Sans MS" panose="030F0702030302020204" pitchFamily="66" charset="0"/>
              </a:rPr>
              <a:t>vermifuses. </a:t>
            </a:r>
            <a:r>
              <a:rPr lang="en-IN" sz="3400" dirty="0" smtClean="0">
                <a:latin typeface="Comic Sans MS" panose="030F0702030302020204" pitchFamily="66" charset="0"/>
              </a:rPr>
              <a:t>		            In this case </a:t>
            </a:r>
            <a:r>
              <a:rPr lang="en-IN" sz="3400" dirty="0" smtClean="0">
                <a:solidFill>
                  <a:srgbClr val="0070C0"/>
                </a:solidFill>
                <a:latin typeface="Comic Sans MS" panose="030F0702030302020204" pitchFamily="66" charset="0"/>
              </a:rPr>
              <a:t>purgation is required </a:t>
            </a:r>
            <a:r>
              <a:rPr lang="en-IN" sz="3400" dirty="0" smtClean="0">
                <a:latin typeface="Comic Sans MS" panose="030F0702030302020204" pitchFamily="66" charset="0"/>
              </a:rPr>
              <a:t>for elimination of worms.</a:t>
            </a:r>
          </a:p>
          <a:p>
            <a:pPr marL="0" indent="0" algn="just">
              <a:buNone/>
            </a:pPr>
            <a:r>
              <a:rPr lang="en-IN" sz="3400" dirty="0" smtClean="0">
                <a:latin typeface="Comic Sans MS" panose="030F0702030302020204" pitchFamily="66" charset="0"/>
              </a:rPr>
              <a:t>  </a:t>
            </a:r>
          </a:p>
          <a:p>
            <a:pPr algn="just"/>
            <a:r>
              <a:rPr lang="en-IN" sz="3400" dirty="0">
                <a:latin typeface="Comic Sans MS" panose="030F0702030302020204" pitchFamily="66" charset="0"/>
              </a:rPr>
              <a:t>W</a:t>
            </a:r>
            <a:r>
              <a:rPr lang="en-IN" sz="3400" dirty="0" smtClean="0">
                <a:latin typeface="Comic Sans MS" panose="030F0702030302020204" pitchFamily="66" charset="0"/>
              </a:rPr>
              <a:t>idely </a:t>
            </a:r>
            <a:r>
              <a:rPr lang="en-IN" sz="3400" dirty="0">
                <a:latin typeface="Comic Sans MS" panose="030F0702030302020204" pitchFamily="66" charset="0"/>
              </a:rPr>
              <a:t>used in veterinary medicine both </a:t>
            </a:r>
            <a:r>
              <a:rPr lang="en-IN" sz="3400" dirty="0">
                <a:solidFill>
                  <a:srgbClr val="FFC000"/>
                </a:solidFill>
                <a:latin typeface="Comic Sans MS" panose="030F0702030302020204" pitchFamily="66" charset="0"/>
              </a:rPr>
              <a:t>prophylactically and to treat chronic and acute infections. </a:t>
            </a:r>
            <a:endParaRPr lang="en-IN" sz="3400" dirty="0" smtClean="0">
              <a:solidFill>
                <a:srgbClr val="FFC000"/>
              </a:solidFill>
              <a:latin typeface="Comic Sans MS" panose="030F0702030302020204" pitchFamily="66" charset="0"/>
            </a:endParaRPr>
          </a:p>
          <a:p>
            <a:pPr marL="0" indent="0" algn="just">
              <a:buNone/>
            </a:pPr>
            <a:endParaRPr lang="en-IN" sz="3400" dirty="0" smtClean="0">
              <a:latin typeface="Comic Sans MS" panose="030F0702030302020204" pitchFamily="66" charset="0"/>
            </a:endParaRPr>
          </a:p>
          <a:p>
            <a:pPr algn="just"/>
            <a:r>
              <a:rPr lang="en-IN" sz="3400" dirty="0" smtClean="0">
                <a:latin typeface="Comic Sans MS" panose="030F0702030302020204" pitchFamily="66" charset="0"/>
              </a:rPr>
              <a:t>They </a:t>
            </a:r>
            <a:r>
              <a:rPr lang="en-IN" sz="3400" dirty="0">
                <a:latin typeface="Comic Sans MS" panose="030F0702030302020204" pitchFamily="66" charset="0"/>
              </a:rPr>
              <a:t>help to </a:t>
            </a:r>
            <a:r>
              <a:rPr lang="en-IN" sz="3400" dirty="0">
                <a:solidFill>
                  <a:srgbClr val="00B0F0"/>
                </a:solidFill>
                <a:latin typeface="Comic Sans MS" panose="030F0702030302020204" pitchFamily="66" charset="0"/>
              </a:rPr>
              <a:t>reduce worm burdens </a:t>
            </a:r>
            <a:r>
              <a:rPr lang="en-IN" sz="3400" dirty="0">
                <a:latin typeface="Comic Sans MS" panose="030F0702030302020204" pitchFamily="66" charset="0"/>
              </a:rPr>
              <a:t>and</a:t>
            </a:r>
            <a:r>
              <a:rPr lang="en-IN" sz="3400" dirty="0">
                <a:solidFill>
                  <a:srgbClr val="00B0F0"/>
                </a:solidFill>
                <a:latin typeface="Comic Sans MS" panose="030F0702030302020204" pitchFamily="66" charset="0"/>
              </a:rPr>
              <a:t> control worm larvae </a:t>
            </a:r>
            <a:r>
              <a:rPr lang="en-IN" sz="3400" dirty="0">
                <a:latin typeface="Comic Sans MS" panose="030F0702030302020204" pitchFamily="66" charset="0"/>
              </a:rPr>
              <a:t>on the pasture or eggs in the environment.</a:t>
            </a:r>
          </a:p>
          <a:p>
            <a:endParaRPr lang="en-IN" dirty="0"/>
          </a:p>
        </p:txBody>
      </p:sp>
    </p:spTree>
    <p:extLst>
      <p:ext uri="{BB962C8B-B14F-4D97-AF65-F5344CB8AC3E}">
        <p14:creationId xmlns:p14="http://schemas.microsoft.com/office/powerpoint/2010/main" val="3050974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dirty="0">
                <a:solidFill>
                  <a:srgbClr val="FF0000"/>
                </a:solidFill>
                <a:latin typeface="Comic Sans MS" panose="030F0702030302020204" pitchFamily="66" charset="0"/>
              </a:rPr>
              <a:t>Resistance</a:t>
            </a:r>
            <a:endParaRPr lang="en-US" sz="4000"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algn="just"/>
            <a:r>
              <a:rPr lang="en-IN" sz="2400" dirty="0" smtClean="0">
                <a:latin typeface="Comic Sans MS" panose="030F0702030302020204" pitchFamily="66" charset="0"/>
              </a:rPr>
              <a:t>Resistance </a:t>
            </a:r>
            <a:r>
              <a:rPr lang="en-IN" sz="2400" dirty="0">
                <a:latin typeface="Comic Sans MS" panose="030F0702030302020204" pitchFamily="66" charset="0"/>
              </a:rPr>
              <a:t>to anthelmintics by the worms develops somewhat </a:t>
            </a:r>
            <a:r>
              <a:rPr lang="en-IN" sz="2400" dirty="0" smtClean="0">
                <a:latin typeface="Comic Sans MS" panose="030F0702030302020204" pitchFamily="66" charset="0"/>
              </a:rPr>
              <a:t>slow </a:t>
            </a:r>
            <a:r>
              <a:rPr lang="en-IN" sz="2400" dirty="0">
                <a:latin typeface="Comic Sans MS" panose="030F0702030302020204" pitchFamily="66" charset="0"/>
              </a:rPr>
              <a:t>comparison to antibiotic resistance in bacteria</a:t>
            </a:r>
            <a:r>
              <a:rPr lang="en-IN" sz="2400" dirty="0" smtClean="0">
                <a:latin typeface="Comic Sans MS" panose="030F0702030302020204" pitchFamily="66" charset="0"/>
              </a:rPr>
              <a:t>.</a:t>
            </a:r>
          </a:p>
          <a:p>
            <a:pPr marL="0" indent="0" algn="just">
              <a:buNone/>
            </a:pPr>
            <a:endParaRPr lang="en-IN" sz="2400" dirty="0" smtClean="0">
              <a:latin typeface="Comic Sans MS" panose="030F0702030302020204" pitchFamily="66" charset="0"/>
            </a:endParaRPr>
          </a:p>
          <a:p>
            <a:pPr algn="just"/>
            <a:r>
              <a:rPr lang="en-IN" sz="2400" dirty="0" smtClean="0">
                <a:latin typeface="Comic Sans MS" panose="030F0702030302020204" pitchFamily="66" charset="0"/>
              </a:rPr>
              <a:t> </a:t>
            </a:r>
            <a:r>
              <a:rPr lang="en-IN" sz="2400" dirty="0">
                <a:latin typeface="Comic Sans MS" panose="030F0702030302020204" pitchFamily="66" charset="0"/>
              </a:rPr>
              <a:t>However, the development of resistance by nematodes different groups of anthelmintics is becoming widespread (resistance to benzimidazoles, levamisole </a:t>
            </a:r>
            <a:r>
              <a:rPr lang="en-IN" sz="2400" dirty="0" err="1">
                <a:latin typeface="Comic Sans MS" panose="030F0702030302020204" pitchFamily="66" charset="0"/>
              </a:rPr>
              <a:t>avermectins</a:t>
            </a:r>
            <a:r>
              <a:rPr lang="en-IN" sz="2400" dirty="0">
                <a:latin typeface="Comic Sans MS" panose="030F0702030302020204" pitchFamily="66" charset="0"/>
              </a:rPr>
              <a:t> by roundworms of cattle, sheep, goat and horses). </a:t>
            </a:r>
            <a:endParaRPr lang="en-IN" sz="2400" dirty="0" smtClean="0">
              <a:latin typeface="Comic Sans MS" panose="030F0702030302020204" pitchFamily="66" charset="0"/>
            </a:endParaRPr>
          </a:p>
          <a:p>
            <a:pPr marL="0" indent="0" algn="just">
              <a:buNone/>
            </a:pPr>
            <a:endParaRPr lang="en-IN" sz="2400" dirty="0" smtClean="0">
              <a:latin typeface="Comic Sans MS" panose="030F0702030302020204" pitchFamily="66" charset="0"/>
            </a:endParaRPr>
          </a:p>
          <a:p>
            <a:pPr algn="just"/>
            <a:r>
              <a:rPr lang="en-IN" sz="2400" dirty="0" smtClean="0">
                <a:latin typeface="Comic Sans MS" panose="030F0702030302020204" pitchFamily="66" charset="0"/>
              </a:rPr>
              <a:t>Continuous </a:t>
            </a:r>
            <a:r>
              <a:rPr lang="en-IN" sz="2400" dirty="0">
                <a:latin typeface="Comic Sans MS" panose="030F0702030302020204" pitchFamily="66" charset="0"/>
              </a:rPr>
              <a:t>use of a highly </a:t>
            </a:r>
            <a:r>
              <a:rPr lang="en-IN" sz="2400" dirty="0" smtClean="0">
                <a:latin typeface="Comic Sans MS" panose="030F0702030302020204" pitchFamily="66" charset="0"/>
              </a:rPr>
              <a:t>effective anthelmintic </a:t>
            </a:r>
            <a:r>
              <a:rPr lang="en-IN" sz="2400" dirty="0">
                <a:latin typeface="Comic Sans MS" panose="030F0702030302020204" pitchFamily="66" charset="0"/>
              </a:rPr>
              <a:t>results in selective removal of the most susceptible genotypes resulting in succeeding </a:t>
            </a:r>
            <a:r>
              <a:rPr lang="en-IN" sz="2400" dirty="0" smtClean="0">
                <a:latin typeface="Comic Sans MS" panose="030F0702030302020204" pitchFamily="66" charset="0"/>
              </a:rPr>
              <a:t>  resistant progeny</a:t>
            </a:r>
            <a:r>
              <a:rPr lang="en-IN" sz="2400" dirty="0">
                <a:latin typeface="Comic Sans MS" panose="030F0702030302020204" pitchFamily="66" charset="0"/>
              </a:rPr>
              <a:t>. </a:t>
            </a:r>
            <a:endParaRPr lang="en-IN" sz="2400" dirty="0" smtClean="0">
              <a:latin typeface="Comic Sans MS" panose="030F0702030302020204" pitchFamily="66"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a:latin typeface="Comic Sans MS" panose="030F0702030302020204" pitchFamily="66" charset="0"/>
              </a:rPr>
              <a:t>The resistance is manifested </a:t>
            </a:r>
            <a:r>
              <a:rPr lang="en-IN" dirty="0" smtClean="0">
                <a:latin typeface="Comic Sans MS" panose="030F0702030302020204" pitchFamily="66" charset="0"/>
              </a:rPr>
              <a:t>by</a:t>
            </a:r>
          </a:p>
          <a:p>
            <a:pPr marL="0" indent="0" algn="just">
              <a:buNone/>
            </a:pPr>
            <a:r>
              <a:rPr lang="en-IN" dirty="0">
                <a:latin typeface="Comic Sans MS" panose="030F0702030302020204" pitchFamily="66" charset="0"/>
              </a:rPr>
              <a:t> </a:t>
            </a:r>
            <a:r>
              <a:rPr lang="en-IN" dirty="0" smtClean="0">
                <a:latin typeface="Comic Sans MS" panose="030F0702030302020204" pitchFamily="66" charset="0"/>
              </a:rPr>
              <a:t>           </a:t>
            </a:r>
            <a:r>
              <a:rPr lang="en-IN" dirty="0">
                <a:latin typeface="Comic Sans MS" panose="030F0702030302020204" pitchFamily="66" charset="0"/>
              </a:rPr>
              <a:t>passage of increased number of parasite eggs, </a:t>
            </a:r>
            <a:endParaRPr lang="en-IN" dirty="0" smtClean="0">
              <a:latin typeface="Comic Sans MS" panose="030F0702030302020204" pitchFamily="66" charset="0"/>
            </a:endParaRPr>
          </a:p>
          <a:p>
            <a:pPr marL="0" indent="0" algn="just">
              <a:buNone/>
            </a:pPr>
            <a:r>
              <a:rPr lang="en-IN" dirty="0">
                <a:latin typeface="Comic Sans MS" panose="030F0702030302020204" pitchFamily="66" charset="0"/>
              </a:rPr>
              <a:t> </a:t>
            </a:r>
            <a:r>
              <a:rPr lang="en-IN" dirty="0" smtClean="0">
                <a:latin typeface="Comic Sans MS" panose="030F0702030302020204" pitchFamily="66" charset="0"/>
              </a:rPr>
              <a:t>           establishment </a:t>
            </a:r>
            <a:r>
              <a:rPr lang="en-IN" dirty="0">
                <a:latin typeface="Comic Sans MS" panose="030F0702030302020204" pitchFamily="66" charset="0"/>
              </a:rPr>
              <a:t>rates of adult worms in the </a:t>
            </a:r>
            <a:r>
              <a:rPr lang="en-IN" dirty="0" smtClean="0">
                <a:latin typeface="Comic Sans MS" panose="030F0702030302020204" pitchFamily="66" charset="0"/>
              </a:rPr>
              <a:t>host.</a:t>
            </a:r>
          </a:p>
          <a:p>
            <a:pPr marL="0" indent="0" algn="just">
              <a:buNone/>
            </a:pPr>
            <a:endParaRPr lang="en-IN" dirty="0" smtClean="0">
              <a:latin typeface="Comic Sans MS" panose="030F0702030302020204" pitchFamily="66" charset="0"/>
            </a:endParaRPr>
          </a:p>
          <a:p>
            <a:pPr algn="just"/>
            <a:r>
              <a:rPr lang="en-IN" dirty="0">
                <a:latin typeface="Comic Sans MS" panose="030F0702030302020204" pitchFamily="66" charset="0"/>
              </a:rPr>
              <a:t>G</a:t>
            </a:r>
            <a:r>
              <a:rPr lang="en-IN" dirty="0" smtClean="0">
                <a:latin typeface="Comic Sans MS" panose="030F0702030302020204" pitchFamily="66" charset="0"/>
              </a:rPr>
              <a:t>reater </a:t>
            </a:r>
            <a:r>
              <a:rPr lang="en-IN" dirty="0">
                <a:latin typeface="Comic Sans MS" panose="030F0702030302020204" pitchFamily="66" charset="0"/>
              </a:rPr>
              <a:t>number of larvae on the pasture after treatment than </a:t>
            </a:r>
            <a:r>
              <a:rPr lang="en-IN" dirty="0" smtClean="0">
                <a:latin typeface="Comic Sans MS" panose="030F0702030302020204" pitchFamily="66" charset="0"/>
              </a:rPr>
              <a:t>would </a:t>
            </a:r>
            <a:r>
              <a:rPr lang="en-IN" dirty="0">
                <a:latin typeface="Comic Sans MS" panose="030F0702030302020204" pitchFamily="66" charset="0"/>
              </a:rPr>
              <a:t>occur if the parasites were susceptible to the antiparasitic </a:t>
            </a:r>
            <a:r>
              <a:rPr lang="en-IN" dirty="0" smtClean="0">
                <a:latin typeface="Comic Sans MS" panose="030F0702030302020204" pitchFamily="66" charset="0"/>
              </a:rPr>
              <a:t>drug.</a:t>
            </a:r>
          </a:p>
          <a:p>
            <a:pPr marL="0" indent="0" algn="just">
              <a:buNone/>
            </a:pPr>
            <a:r>
              <a:rPr lang="en-IN" dirty="0" smtClean="0">
                <a:latin typeface="Comic Sans MS" panose="030F0702030302020204" pitchFamily="66" charset="0"/>
              </a:rPr>
              <a:t> </a:t>
            </a:r>
            <a:endParaRPr lang="en-IN" dirty="0">
              <a:latin typeface="Comic Sans MS" panose="030F0702030302020204" pitchFamily="66" charset="0"/>
            </a:endParaRPr>
          </a:p>
          <a:p>
            <a:pPr algn="just"/>
            <a:r>
              <a:rPr lang="en-IN" dirty="0">
                <a:latin typeface="Comic Sans MS" panose="030F0702030302020204" pitchFamily="66" charset="0"/>
              </a:rPr>
              <a:t>Cross-resistance may as occur between drugs having similar mode of </a:t>
            </a:r>
            <a:r>
              <a:rPr lang="en-IN" dirty="0" smtClean="0">
                <a:latin typeface="Comic Sans MS" panose="030F0702030302020204" pitchFamily="66" charset="0"/>
              </a:rPr>
              <a:t>action </a:t>
            </a:r>
            <a:r>
              <a:rPr lang="en-IN" dirty="0">
                <a:latin typeface="Comic Sans MS" panose="030F0702030302020204" pitchFamily="66" charset="0"/>
              </a:rPr>
              <a:t>(benzimidazoles). </a:t>
            </a:r>
          </a:p>
        </p:txBody>
      </p:sp>
    </p:spTree>
    <p:extLst>
      <p:ext uri="{BB962C8B-B14F-4D97-AF65-F5344CB8AC3E}">
        <p14:creationId xmlns:p14="http://schemas.microsoft.com/office/powerpoint/2010/main" val="255728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a:solidFill>
                  <a:srgbClr val="FF0000"/>
                </a:solidFill>
                <a:latin typeface="Comic Sans MS" panose="030F0702030302020204" pitchFamily="66" charset="0"/>
              </a:rPr>
              <a:t>Anthelminitc resistance can be prevented by</a:t>
            </a:r>
            <a:r>
              <a:rPr lang="en-US" dirty="0" smtClean="0">
                <a:solidFill>
                  <a:srgbClr val="FF0000"/>
                </a:solidFill>
                <a:latin typeface="Comic Sans MS" panose="030F0702030302020204" pitchFamily="66" charset="0"/>
              </a:rPr>
              <a:t>:</a:t>
            </a:r>
          </a:p>
          <a:p>
            <a:pPr marL="0" indent="0">
              <a:buNone/>
            </a:pPr>
            <a:endParaRPr lang="en-US" dirty="0" smtClean="0">
              <a:latin typeface="Comic Sans MS" panose="030F0702030302020204" pitchFamily="66" charset="0"/>
            </a:endParaRPr>
          </a:p>
          <a:p>
            <a:pPr lvl="1" fontAlgn="base"/>
            <a:r>
              <a:rPr lang="en-IN" dirty="0">
                <a:latin typeface="Comic Sans MS" panose="030F0702030302020204" pitchFamily="66" charset="0"/>
              </a:rPr>
              <a:t>Designing management practices </a:t>
            </a:r>
            <a:r>
              <a:rPr lang="en-IN" dirty="0">
                <a:solidFill>
                  <a:srgbClr val="0070C0"/>
                </a:solidFill>
                <a:latin typeface="Comic Sans MS" panose="030F0702030302020204" pitchFamily="66" charset="0"/>
              </a:rPr>
              <a:t>to reduce exposure to parasites </a:t>
            </a:r>
            <a:r>
              <a:rPr lang="en-IN" dirty="0">
                <a:latin typeface="Comic Sans MS" panose="030F0702030302020204" pitchFamily="66" charset="0"/>
              </a:rPr>
              <a:t>and to minimize the frequency of use of anthelmintics</a:t>
            </a:r>
            <a:r>
              <a:rPr lang="en-IN" dirty="0" smtClean="0">
                <a:latin typeface="Comic Sans MS" panose="030F0702030302020204" pitchFamily="66" charset="0"/>
              </a:rPr>
              <a:t>.</a:t>
            </a:r>
          </a:p>
          <a:p>
            <a:pPr marL="457200" lvl="1" indent="0" fontAlgn="base">
              <a:buNone/>
            </a:pPr>
            <a:endParaRPr lang="en-IN" dirty="0">
              <a:latin typeface="Comic Sans MS" panose="030F0702030302020204" pitchFamily="66" charset="0"/>
            </a:endParaRPr>
          </a:p>
          <a:p>
            <a:pPr lvl="1" fontAlgn="base"/>
            <a:r>
              <a:rPr lang="en-IN" dirty="0">
                <a:latin typeface="Comic Sans MS" panose="030F0702030302020204" pitchFamily="66" charset="0"/>
              </a:rPr>
              <a:t>Development of resistance can be delayed by </a:t>
            </a:r>
            <a:r>
              <a:rPr lang="en-IN" dirty="0">
                <a:solidFill>
                  <a:srgbClr val="92D050"/>
                </a:solidFill>
                <a:latin typeface="Comic Sans MS" panose="030F0702030302020204" pitchFamily="66" charset="0"/>
              </a:rPr>
              <a:t>slow rotation of different chemicals with different mechanisms of action</a:t>
            </a:r>
            <a:r>
              <a:rPr lang="en-IN" dirty="0">
                <a:latin typeface="Comic Sans MS" panose="030F0702030302020204" pitchFamily="66" charset="0"/>
              </a:rPr>
              <a:t>.</a:t>
            </a:r>
          </a:p>
          <a:p>
            <a:pPr lvl="1" fontAlgn="base"/>
            <a:r>
              <a:rPr lang="en-IN" dirty="0">
                <a:latin typeface="Comic Sans MS" panose="030F0702030302020204" pitchFamily="66" charset="0"/>
              </a:rPr>
              <a:t>Planning treatment of whole herd/flock at a time</a:t>
            </a:r>
            <a:r>
              <a:rPr lang="en-IN" dirty="0" smtClean="0">
                <a:latin typeface="Comic Sans MS" panose="030F0702030302020204" pitchFamily="66" charset="0"/>
              </a:rPr>
              <a:t>.</a:t>
            </a:r>
          </a:p>
          <a:p>
            <a:pPr marL="457200" lvl="1" indent="0" fontAlgn="base">
              <a:buNone/>
            </a:pPr>
            <a:endParaRPr lang="en-IN" dirty="0">
              <a:latin typeface="Comic Sans MS" panose="030F0702030302020204" pitchFamily="66" charset="0"/>
            </a:endParaRPr>
          </a:p>
          <a:p>
            <a:pPr lvl="1" fontAlgn="base"/>
            <a:r>
              <a:rPr lang="en-IN" dirty="0">
                <a:latin typeface="Comic Sans MS" panose="030F0702030302020204" pitchFamily="66" charset="0"/>
              </a:rPr>
              <a:t>By taking proper control measures </a:t>
            </a:r>
            <a:r>
              <a:rPr lang="en-IN" dirty="0" smtClean="0">
                <a:latin typeface="Comic Sans MS" panose="030F0702030302020204" pitchFamily="66" charset="0"/>
              </a:rPr>
              <a:t>against</a:t>
            </a:r>
          </a:p>
          <a:p>
            <a:pPr marL="457200" lvl="1" indent="0" fontAlgn="base">
              <a:buNone/>
            </a:pPr>
            <a:r>
              <a:rPr lang="en-IN" dirty="0">
                <a:latin typeface="Comic Sans MS" panose="030F0702030302020204" pitchFamily="66" charset="0"/>
              </a:rPr>
              <a:t> </a:t>
            </a:r>
            <a:r>
              <a:rPr lang="en-IN" dirty="0" smtClean="0">
                <a:latin typeface="Comic Sans MS" panose="030F0702030302020204" pitchFamily="66" charset="0"/>
              </a:rPr>
              <a:t>          </a:t>
            </a:r>
            <a:r>
              <a:rPr lang="en-IN" dirty="0">
                <a:latin typeface="Comic Sans MS" panose="030F0702030302020204" pitchFamily="66" charset="0"/>
              </a:rPr>
              <a:t>the parasitic phase in the host at proper time and </a:t>
            </a:r>
            <a:endParaRPr lang="en-IN" dirty="0" smtClean="0">
              <a:latin typeface="Comic Sans MS" panose="030F0702030302020204" pitchFamily="66" charset="0"/>
            </a:endParaRPr>
          </a:p>
          <a:p>
            <a:pPr marL="457200" lvl="1" indent="0" fontAlgn="base">
              <a:buNone/>
            </a:pPr>
            <a:r>
              <a:rPr lang="en-IN" dirty="0">
                <a:latin typeface="Comic Sans MS" panose="030F0702030302020204" pitchFamily="66" charset="0"/>
              </a:rPr>
              <a:t>	</a:t>
            </a:r>
            <a:r>
              <a:rPr lang="en-IN" dirty="0" smtClean="0">
                <a:latin typeface="Comic Sans MS" panose="030F0702030302020204" pitchFamily="66" charset="0"/>
              </a:rPr>
              <a:t>      to </a:t>
            </a:r>
            <a:r>
              <a:rPr lang="en-IN" dirty="0">
                <a:latin typeface="Comic Sans MS" panose="030F0702030302020204" pitchFamily="66" charset="0"/>
              </a:rPr>
              <a:t>the free living, nonparasitic stages in the environment.</a:t>
            </a:r>
          </a:p>
          <a:p>
            <a:endParaRPr lang="en-US" dirty="0"/>
          </a:p>
          <a:p>
            <a:pPr marL="0" indent="0">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FF0000"/>
                </a:solidFill>
                <a:latin typeface="Comic Sans MS" pitchFamily="66" charset="0"/>
              </a:rPr>
              <a:t>Summary</a:t>
            </a:r>
            <a:endParaRPr lang="en-US" sz="4000" b="1" dirty="0">
              <a:solidFill>
                <a:srgbClr val="FF0000"/>
              </a:solidFill>
              <a:latin typeface="Comic Sans MS" pitchFamily="66" charset="0"/>
            </a:endParaRPr>
          </a:p>
        </p:txBody>
      </p:sp>
      <p:sp>
        <p:nvSpPr>
          <p:cNvPr id="3" name="Content Placeholder 2"/>
          <p:cNvSpPr>
            <a:spLocks noGrp="1"/>
          </p:cNvSpPr>
          <p:nvPr>
            <p:ph idx="1"/>
          </p:nvPr>
        </p:nvSpPr>
        <p:spPr/>
        <p:txBody>
          <a:bodyPr>
            <a:normAutofit fontScale="92500"/>
          </a:bodyPr>
          <a:lstStyle/>
          <a:p>
            <a:pPr algn="just"/>
            <a:r>
              <a:rPr lang="en-US" dirty="0" smtClean="0">
                <a:latin typeface="Comic Sans MS" pitchFamily="66" charset="0"/>
              </a:rPr>
              <a:t> </a:t>
            </a:r>
            <a:r>
              <a:rPr lang="en-US" dirty="0" err="1" smtClean="0">
                <a:latin typeface="Comic Sans MS" pitchFamily="66" charset="0"/>
              </a:rPr>
              <a:t>Anthelmintic</a:t>
            </a:r>
            <a:r>
              <a:rPr lang="en-US" dirty="0" smtClean="0">
                <a:latin typeface="Comic Sans MS" pitchFamily="66" charset="0"/>
              </a:rPr>
              <a:t>  used as </a:t>
            </a:r>
            <a:r>
              <a:rPr lang="en-IN" dirty="0" err="1" smtClean="0">
                <a:latin typeface="Comic Sans MS" panose="030F0702030302020204" pitchFamily="66" charset="0"/>
              </a:rPr>
              <a:t>prophylactically</a:t>
            </a:r>
            <a:r>
              <a:rPr lang="en-IN" dirty="0" smtClean="0">
                <a:latin typeface="Comic Sans MS" panose="030F0702030302020204" pitchFamily="66" charset="0"/>
              </a:rPr>
              <a:t> and to treat chronic and acute infections. </a:t>
            </a:r>
          </a:p>
          <a:p>
            <a:pPr algn="just"/>
            <a:r>
              <a:rPr lang="en-IN" dirty="0" smtClean="0">
                <a:latin typeface="Comic Sans MS" panose="030F0702030302020204" pitchFamily="66" charset="0"/>
              </a:rPr>
              <a:t>The </a:t>
            </a:r>
            <a:r>
              <a:rPr lang="en-IN" dirty="0" smtClean="0">
                <a:solidFill>
                  <a:srgbClr val="FFC000"/>
                </a:solidFill>
                <a:latin typeface="Comic Sans MS" panose="030F0702030302020204" pitchFamily="66" charset="0"/>
              </a:rPr>
              <a:t>nematode form a large and complex group of </a:t>
            </a:r>
            <a:r>
              <a:rPr lang="en-IN" dirty="0" err="1" smtClean="0">
                <a:solidFill>
                  <a:srgbClr val="FFC000"/>
                </a:solidFill>
                <a:latin typeface="Comic Sans MS" panose="030F0702030302020204" pitchFamily="66" charset="0"/>
              </a:rPr>
              <a:t>endoparasites</a:t>
            </a:r>
            <a:r>
              <a:rPr lang="en-IN" dirty="0" smtClean="0">
                <a:solidFill>
                  <a:srgbClr val="FFC000"/>
                </a:solidFill>
                <a:latin typeface="Comic Sans MS" panose="030F0702030302020204" pitchFamily="66" charset="0"/>
              </a:rPr>
              <a:t>.</a:t>
            </a:r>
          </a:p>
          <a:p>
            <a:pPr lvl="0" algn="just"/>
            <a:r>
              <a:rPr lang="en-IN" dirty="0" smtClean="0">
                <a:latin typeface="Comic Sans MS" panose="030F0702030302020204" pitchFamily="66" charset="0"/>
              </a:rPr>
              <a:t>The </a:t>
            </a:r>
            <a:r>
              <a:rPr lang="en-IN" dirty="0" err="1" smtClean="0">
                <a:latin typeface="Comic Sans MS" panose="030F0702030302020204" pitchFamily="66" charset="0"/>
              </a:rPr>
              <a:t>cestodes</a:t>
            </a:r>
            <a:r>
              <a:rPr lang="en-IN" dirty="0" smtClean="0">
                <a:latin typeface="Comic Sans MS" panose="030F0702030302020204" pitchFamily="66" charset="0"/>
              </a:rPr>
              <a:t> or tapeworms are </a:t>
            </a:r>
            <a:r>
              <a:rPr lang="en-IN" dirty="0" smtClean="0">
                <a:solidFill>
                  <a:srgbClr val="0070C0"/>
                </a:solidFill>
                <a:latin typeface="Comic Sans MS" panose="030F0702030302020204" pitchFamily="66" charset="0"/>
              </a:rPr>
              <a:t>elongated </a:t>
            </a:r>
            <a:r>
              <a:rPr lang="en-IN" dirty="0" err="1" smtClean="0">
                <a:solidFill>
                  <a:srgbClr val="0070C0"/>
                </a:solidFill>
                <a:latin typeface="Comic Sans MS" panose="030F0702030302020204" pitchFamily="66" charset="0"/>
              </a:rPr>
              <a:t>endoparasites</a:t>
            </a:r>
            <a:r>
              <a:rPr lang="en-IN" dirty="0" smtClean="0">
                <a:solidFill>
                  <a:srgbClr val="0070C0"/>
                </a:solidFill>
                <a:latin typeface="Comic Sans MS" panose="030F0702030302020204" pitchFamily="66" charset="0"/>
              </a:rPr>
              <a:t> with flat body</a:t>
            </a:r>
            <a:r>
              <a:rPr lang="en-IN" dirty="0" smtClean="0">
                <a:latin typeface="Comic Sans MS" panose="030F0702030302020204" pitchFamily="66" charset="0"/>
              </a:rPr>
              <a:t>.</a:t>
            </a:r>
          </a:p>
          <a:p>
            <a:pPr algn="just"/>
            <a:r>
              <a:rPr lang="en-IN" dirty="0" smtClean="0">
                <a:latin typeface="Comic Sans MS" panose="030F0702030302020204" pitchFamily="66" charset="0"/>
              </a:rPr>
              <a:t>The </a:t>
            </a:r>
            <a:r>
              <a:rPr lang="en-IN" dirty="0" err="1" smtClean="0">
                <a:latin typeface="Comic Sans MS" panose="030F0702030302020204" pitchFamily="66" charset="0"/>
              </a:rPr>
              <a:t>trematodes</a:t>
            </a:r>
            <a:r>
              <a:rPr lang="en-IN" dirty="0" smtClean="0">
                <a:latin typeface="Comic Sans MS" panose="030F0702030302020204" pitchFamily="66" charset="0"/>
              </a:rPr>
              <a:t> (flukes) are leaf like, </a:t>
            </a:r>
            <a:r>
              <a:rPr lang="en-IN" dirty="0" err="1" smtClean="0">
                <a:latin typeface="Comic Sans MS" panose="030F0702030302020204" pitchFamily="66" charset="0"/>
              </a:rPr>
              <a:t>unsegmented</a:t>
            </a:r>
            <a:r>
              <a:rPr lang="en-IN" dirty="0" smtClean="0">
                <a:latin typeface="Comic Sans MS" panose="030F0702030302020204" pitchFamily="66" charset="0"/>
              </a:rPr>
              <a:t>, </a:t>
            </a:r>
            <a:r>
              <a:rPr lang="en-IN" dirty="0" err="1" smtClean="0">
                <a:latin typeface="Comic Sans MS" panose="030F0702030302020204" pitchFamily="66" charset="0"/>
              </a:rPr>
              <a:t>dorsoventrally</a:t>
            </a:r>
            <a:r>
              <a:rPr lang="en-IN" dirty="0" smtClean="0">
                <a:latin typeface="Comic Sans MS" panose="030F0702030302020204" pitchFamily="66" charset="0"/>
              </a:rPr>
              <a:t> flattened </a:t>
            </a:r>
            <a:r>
              <a:rPr lang="en-IN" dirty="0" err="1" smtClean="0">
                <a:solidFill>
                  <a:srgbClr val="00B050"/>
                </a:solidFill>
                <a:latin typeface="Comic Sans MS" panose="030F0702030302020204" pitchFamily="66" charset="0"/>
              </a:rPr>
              <a:t>endo</a:t>
            </a:r>
            <a:r>
              <a:rPr lang="en-IN" dirty="0" smtClean="0">
                <a:solidFill>
                  <a:srgbClr val="00B050"/>
                </a:solidFill>
                <a:latin typeface="Comic Sans MS" panose="030F0702030302020204" pitchFamily="66" charset="0"/>
              </a:rPr>
              <a:t>- or </a:t>
            </a:r>
            <a:r>
              <a:rPr lang="en-IN" dirty="0" err="1" smtClean="0">
                <a:solidFill>
                  <a:srgbClr val="00B050"/>
                </a:solidFill>
                <a:latin typeface="Comic Sans MS" panose="030F0702030302020204" pitchFamily="66" charset="0"/>
              </a:rPr>
              <a:t>ecto</a:t>
            </a:r>
            <a:r>
              <a:rPr lang="en-IN" dirty="0" smtClean="0">
                <a:solidFill>
                  <a:srgbClr val="00B050"/>
                </a:solidFill>
                <a:latin typeface="Comic Sans MS" panose="030F0702030302020204" pitchFamily="66" charset="0"/>
              </a:rPr>
              <a:t>-parasites</a:t>
            </a:r>
            <a:r>
              <a:rPr lang="en-IN" dirty="0" smtClean="0">
                <a:latin typeface="Comic Sans MS" panose="030F0702030302020204" pitchFamily="66" charset="0"/>
              </a:rPr>
              <a:t>.</a:t>
            </a:r>
          </a:p>
          <a:p>
            <a:pPr algn="just">
              <a:buNone/>
            </a:pPr>
            <a:endParaRPr lang="en-IN" dirty="0" smtClean="0">
              <a:latin typeface="Comic Sans MS" panose="030F0702030302020204" pitchFamily="66" charset="0"/>
            </a:endParaRPr>
          </a:p>
          <a:p>
            <a:pPr algn="just"/>
            <a:r>
              <a:rPr lang="en-US" altLang="en-US" dirty="0" smtClean="0">
                <a:solidFill>
                  <a:srgbClr val="000000"/>
                </a:solidFill>
                <a:latin typeface="Comic Sans MS" panose="030F0702030302020204" pitchFamily="66" charset="0"/>
                <a:ea typeface="Calibri" panose="020F0502020204030204" pitchFamily="34" charset="0"/>
              </a:rPr>
              <a:t>Biochemical reactions </a:t>
            </a:r>
            <a:r>
              <a:rPr lang="en-US" altLang="en-US" dirty="0" smtClean="0">
                <a:solidFill>
                  <a:srgbClr val="7030A0"/>
                </a:solidFill>
                <a:latin typeface="Comic Sans MS" panose="030F0702030302020204" pitchFamily="66" charset="0"/>
                <a:ea typeface="Calibri" panose="020F0502020204030204" pitchFamily="34" charset="0"/>
              </a:rPr>
              <a:t>associated with the energy production </a:t>
            </a:r>
            <a:r>
              <a:rPr lang="en-US" altLang="en-US" dirty="0" smtClean="0">
                <a:solidFill>
                  <a:srgbClr val="000000"/>
                </a:solidFill>
                <a:latin typeface="Comic Sans MS" panose="030F0702030302020204" pitchFamily="66" charset="0"/>
                <a:ea typeface="Calibri" panose="020F0502020204030204" pitchFamily="34" charset="0"/>
              </a:rPr>
              <a:t>of the parasites are the most important sites of drug action.</a:t>
            </a:r>
            <a:endParaRPr lang="en-IN" dirty="0" smtClean="0">
              <a:latin typeface="Comic Sans MS" panose="030F0702030302020204" pitchFamily="66" charset="0"/>
            </a:endParaRPr>
          </a:p>
          <a:p>
            <a:pPr lvl="0" algn="just"/>
            <a:endParaRPr lang="en-IN" dirty="0" smtClean="0">
              <a:latin typeface="Comic Sans MS" panose="030F0702030302020204" pitchFamily="66" charset="0"/>
            </a:endParaRPr>
          </a:p>
          <a:p>
            <a:pPr algn="just"/>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w="18415" cmpd="sng">
                  <a:solidFill>
                    <a:srgbClr val="FFFFFF"/>
                  </a:solidFill>
                  <a:prstDash val="solid"/>
                </a:ln>
                <a:solidFill>
                  <a:srgbClr val="FF0000"/>
                </a:solidFill>
                <a:effectLst>
                  <a:outerShdw blurRad="63500" dir="3600000" algn="tl" rotWithShape="0">
                    <a:srgbClr val="000000">
                      <a:alpha val="70000"/>
                    </a:srgbClr>
                  </a:outerShdw>
                </a:effectLst>
              </a:rPr>
              <a:t/>
            </a:r>
            <a:br>
              <a:rPr lang="en-US" b="1" dirty="0">
                <a:ln w="18415" cmpd="sng">
                  <a:solidFill>
                    <a:srgbClr val="FFFFFF"/>
                  </a:solidFill>
                  <a:prstDash val="solid"/>
                </a:ln>
                <a:solidFill>
                  <a:srgbClr val="FF0000"/>
                </a:solidFill>
                <a:effectLst>
                  <a:outerShdw blurRad="63500" dir="3600000" algn="tl" rotWithShape="0">
                    <a:srgbClr val="000000">
                      <a:alpha val="70000"/>
                    </a:srgbClr>
                  </a:outerShdw>
                </a:effectLst>
              </a:rPr>
            </a:br>
            <a:endParaRPr lang="en-IN" dirty="0"/>
          </a:p>
        </p:txBody>
      </p:sp>
      <p:pic>
        <p:nvPicPr>
          <p:cNvPr id="1026" name="Picture 2" descr="Veterinary antimicrobial resistance and antimicrobial us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1382" y="2048608"/>
            <a:ext cx="10409826" cy="394774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23193" y="465992"/>
            <a:ext cx="10430607" cy="1291675"/>
          </a:xfrm>
          <a:prstGeom prst="rect">
            <a:avLst/>
          </a:prstGeo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ln w="18415" cmpd="sng">
                  <a:solidFill>
                    <a:srgbClr val="FFFFFF"/>
                  </a:solidFill>
                  <a:prstDash val="solid"/>
                </a:ln>
                <a:solidFill>
                  <a:srgbClr val="FF0000"/>
                </a:solidFill>
                <a:effectLst>
                  <a:outerShdw blurRad="63500" dir="3600000" algn="tl" rotWithShape="0">
                    <a:srgbClr val="000000">
                      <a:alpha val="70000"/>
                    </a:srgbClr>
                  </a:outerShdw>
                </a:effectLst>
              </a:rPr>
              <a:t>Thank You</a:t>
            </a:r>
            <a:endParaRPr lang="en-IN" sz="8000" dirty="0"/>
          </a:p>
        </p:txBody>
      </p:sp>
    </p:spTree>
    <p:extLst>
      <p:ext uri="{BB962C8B-B14F-4D97-AF65-F5344CB8AC3E}">
        <p14:creationId xmlns:p14="http://schemas.microsoft.com/office/powerpoint/2010/main" val="2398333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smtClean="0">
                <a:solidFill>
                  <a:srgbClr val="FF0000"/>
                </a:solidFill>
                <a:latin typeface="Comic Sans MS" panose="030F0702030302020204" pitchFamily="66" charset="0"/>
              </a:rPr>
              <a:t>Helminths</a:t>
            </a:r>
            <a:br>
              <a:rPr lang="en-IN" sz="3600" b="1" dirty="0" smtClean="0">
                <a:solidFill>
                  <a:srgbClr val="FF0000"/>
                </a:solidFill>
                <a:latin typeface="Comic Sans MS" panose="030F0702030302020204" pitchFamily="66" charset="0"/>
              </a:rPr>
            </a:br>
            <a:endParaRPr lang="en-IN" sz="3600"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algn="just"/>
            <a:r>
              <a:rPr lang="en-IN" sz="2400" dirty="0" smtClean="0">
                <a:latin typeface="Comic Sans MS" panose="030F0702030302020204" pitchFamily="66" charset="0"/>
              </a:rPr>
              <a:t>Helminths </a:t>
            </a:r>
            <a:r>
              <a:rPr lang="en-IN" sz="2400" dirty="0">
                <a:latin typeface="Comic Sans MS" panose="030F0702030302020204" pitchFamily="66" charset="0"/>
              </a:rPr>
              <a:t>(Greek word </a:t>
            </a:r>
            <a:r>
              <a:rPr lang="en-IN" sz="2400" dirty="0" err="1">
                <a:latin typeface="Comic Sans MS" panose="030F0702030302020204" pitchFamily="66" charset="0"/>
              </a:rPr>
              <a:t>helmins</a:t>
            </a:r>
            <a:r>
              <a:rPr lang="en-IN" sz="2400" dirty="0">
                <a:latin typeface="Comic Sans MS" panose="030F0702030302020204" pitchFamily="66" charset="0"/>
              </a:rPr>
              <a:t> or </a:t>
            </a:r>
            <a:r>
              <a:rPr lang="en-IN" sz="2400" dirty="0" err="1">
                <a:latin typeface="Comic Sans MS" panose="030F0702030302020204" pitchFamily="66" charset="0"/>
              </a:rPr>
              <a:t>helminthos</a:t>
            </a:r>
            <a:r>
              <a:rPr lang="en-IN" sz="2400" dirty="0">
                <a:latin typeface="Comic Sans MS" panose="030F0702030302020204" pitchFamily="66" charset="0"/>
              </a:rPr>
              <a:t> = a worm) </a:t>
            </a:r>
            <a:r>
              <a:rPr lang="en-IN" sz="2400" dirty="0">
                <a:solidFill>
                  <a:srgbClr val="92D050"/>
                </a:solidFill>
                <a:latin typeface="Comic Sans MS" panose="030F0702030302020204" pitchFamily="66" charset="0"/>
              </a:rPr>
              <a:t>are internal parasites of animals and birds</a:t>
            </a:r>
            <a:r>
              <a:rPr lang="en-IN" sz="2400" dirty="0" smtClean="0">
                <a:solidFill>
                  <a:srgbClr val="92D050"/>
                </a:solidFill>
                <a:latin typeface="Comic Sans MS" panose="030F0702030302020204" pitchFamily="66" charset="0"/>
              </a:rPr>
              <a:t>.</a:t>
            </a:r>
          </a:p>
          <a:p>
            <a:pPr marL="0" indent="0" algn="just">
              <a:buNone/>
            </a:pPr>
            <a:endParaRPr lang="en-IN" sz="2400" dirty="0" smtClean="0">
              <a:latin typeface="Comic Sans MS" panose="030F0702030302020204" pitchFamily="66" charset="0"/>
            </a:endParaRPr>
          </a:p>
          <a:p>
            <a:pPr algn="just"/>
            <a:r>
              <a:rPr lang="en-IN" sz="2400" dirty="0" smtClean="0">
                <a:latin typeface="Comic Sans MS" panose="030F0702030302020204" pitchFamily="66" charset="0"/>
              </a:rPr>
              <a:t> </a:t>
            </a:r>
            <a:r>
              <a:rPr lang="en-IN" sz="2400" dirty="0">
                <a:latin typeface="Comic Sans MS" panose="030F0702030302020204" pitchFamily="66" charset="0"/>
              </a:rPr>
              <a:t>They mainly belong to two important </a:t>
            </a:r>
            <a:r>
              <a:rPr lang="en-IN" sz="2400" dirty="0" smtClean="0">
                <a:latin typeface="Comic Sans MS" panose="030F0702030302020204" pitchFamily="66" charset="0"/>
              </a:rPr>
              <a:t>phyla:  </a:t>
            </a:r>
          </a:p>
          <a:p>
            <a:pPr marL="0" indent="0" algn="just">
              <a:buNone/>
            </a:pPr>
            <a:r>
              <a:rPr lang="en-IN" sz="2400" dirty="0">
                <a:latin typeface="Comic Sans MS" panose="030F0702030302020204" pitchFamily="66" charset="0"/>
              </a:rPr>
              <a:t>	</a:t>
            </a:r>
            <a:r>
              <a:rPr lang="en-IN" sz="2400" dirty="0" err="1" smtClean="0">
                <a:solidFill>
                  <a:srgbClr val="0070C0"/>
                </a:solidFill>
                <a:latin typeface="Comic Sans MS" panose="030F0702030302020204" pitchFamily="66" charset="0"/>
              </a:rPr>
              <a:t>Nemathelminthes</a:t>
            </a:r>
            <a:r>
              <a:rPr lang="en-IN" sz="2400" dirty="0">
                <a:solidFill>
                  <a:srgbClr val="0070C0"/>
                </a:solidFill>
                <a:latin typeface="Comic Sans MS" panose="030F0702030302020204" pitchFamily="66" charset="0"/>
              </a:rPr>
              <a:t> </a:t>
            </a:r>
            <a:r>
              <a:rPr lang="en-IN" sz="2400" dirty="0" smtClean="0">
                <a:latin typeface="Comic Sans MS" panose="030F0702030302020204" pitchFamily="66" charset="0"/>
              </a:rPr>
              <a:t>(</a:t>
            </a:r>
            <a:r>
              <a:rPr lang="en-IN" sz="2400" dirty="0" smtClean="0">
                <a:solidFill>
                  <a:srgbClr val="92D050"/>
                </a:solidFill>
                <a:latin typeface="Comic Sans MS" panose="030F0702030302020204" pitchFamily="66" charset="0"/>
              </a:rPr>
              <a:t>roundworms</a:t>
            </a:r>
            <a:r>
              <a:rPr lang="en-IN" sz="2400" dirty="0" smtClean="0">
                <a:latin typeface="Comic Sans MS" panose="030F0702030302020204" pitchFamily="66" charset="0"/>
              </a:rPr>
              <a:t> and their relatives)  	</a:t>
            </a:r>
            <a:r>
              <a:rPr lang="en-IN" sz="2400" dirty="0" smtClean="0">
                <a:solidFill>
                  <a:srgbClr val="0070C0"/>
                </a:solidFill>
                <a:latin typeface="Comic Sans MS" panose="030F0702030302020204" pitchFamily="66" charset="0"/>
              </a:rPr>
              <a:t>Platyhelminthes   </a:t>
            </a:r>
            <a:r>
              <a:rPr lang="en-IN" sz="2400" dirty="0" smtClean="0">
                <a:latin typeface="Comic Sans MS" panose="030F0702030302020204" pitchFamily="66" charset="0"/>
              </a:rPr>
              <a:t> (</a:t>
            </a:r>
            <a:r>
              <a:rPr lang="en-IN" sz="2400" dirty="0" smtClean="0">
                <a:solidFill>
                  <a:srgbClr val="92D050"/>
                </a:solidFill>
                <a:latin typeface="Comic Sans MS" panose="030F0702030302020204" pitchFamily="66" charset="0"/>
              </a:rPr>
              <a:t>flukes</a:t>
            </a:r>
            <a:r>
              <a:rPr lang="en-IN" sz="2400" dirty="0">
                <a:solidFill>
                  <a:srgbClr val="92D050"/>
                </a:solidFill>
                <a:latin typeface="Comic Sans MS" panose="030F0702030302020204" pitchFamily="66" charset="0"/>
              </a:rPr>
              <a:t>, tapeworms</a:t>
            </a:r>
            <a:r>
              <a:rPr lang="en-IN" sz="2400" dirty="0">
                <a:latin typeface="Comic Sans MS" panose="030F0702030302020204" pitchFamily="66" charset="0"/>
              </a:rPr>
              <a:t>, and other flatworms). </a:t>
            </a:r>
            <a:endParaRPr lang="en-IN" sz="2400" dirty="0" smtClean="0">
              <a:latin typeface="Comic Sans MS" panose="030F0702030302020204" pitchFamily="66" charset="0"/>
            </a:endParaRPr>
          </a:p>
          <a:p>
            <a:pPr marL="0" indent="0" algn="just">
              <a:buNone/>
            </a:pPr>
            <a:endParaRPr lang="en-IN" sz="2400" dirty="0" smtClean="0">
              <a:latin typeface="Comic Sans MS" panose="030F0702030302020204" pitchFamily="66" charset="0"/>
            </a:endParaRPr>
          </a:p>
          <a:p>
            <a:pPr algn="just"/>
            <a:r>
              <a:rPr lang="en-IN" sz="2400" dirty="0" smtClean="0">
                <a:latin typeface="Comic Sans MS" panose="030F0702030302020204" pitchFamily="66" charset="0"/>
              </a:rPr>
              <a:t>Helminths </a:t>
            </a:r>
            <a:r>
              <a:rPr lang="en-IN" sz="2400" dirty="0">
                <a:latin typeface="Comic Sans MS" panose="030F0702030302020204" pitchFamily="66" charset="0"/>
              </a:rPr>
              <a:t>typically </a:t>
            </a:r>
            <a:r>
              <a:rPr lang="en-IN" sz="2400" dirty="0">
                <a:solidFill>
                  <a:srgbClr val="7030A0"/>
                </a:solidFill>
                <a:latin typeface="Comic Sans MS" panose="030F0702030302020204" pitchFamily="66" charset="0"/>
              </a:rPr>
              <a:t>parasitize vertebrates, although invertebrates such as arthropods and molluscs act as intermediate hosts. </a:t>
            </a:r>
            <a:endParaRPr lang="en-IN" sz="2400" dirty="0" smtClean="0">
              <a:solidFill>
                <a:srgbClr val="7030A0"/>
              </a:solidFill>
              <a:latin typeface="Comic Sans MS" panose="030F0702030302020204" pitchFamily="66" charset="0"/>
            </a:endParaRPr>
          </a:p>
        </p:txBody>
      </p:sp>
    </p:spTree>
    <p:extLst>
      <p:ext uri="{BB962C8B-B14F-4D97-AF65-F5344CB8AC3E}">
        <p14:creationId xmlns:p14="http://schemas.microsoft.com/office/powerpoint/2010/main" val="2796813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sz="2400" dirty="0">
                <a:latin typeface="Comic Sans MS" panose="030F0702030302020204" pitchFamily="66" charset="0"/>
              </a:rPr>
              <a:t>Helminths mainly </a:t>
            </a:r>
            <a:r>
              <a:rPr lang="en-IN" sz="2400" dirty="0">
                <a:solidFill>
                  <a:srgbClr val="92D050"/>
                </a:solidFill>
                <a:latin typeface="Comic Sans MS" panose="030F0702030302020204" pitchFamily="66" charset="0"/>
              </a:rPr>
              <a:t>infect GI tract and associated structures, but they can be found in other parts of the body</a:t>
            </a:r>
            <a:r>
              <a:rPr lang="en-IN" sz="2400" dirty="0">
                <a:latin typeface="Comic Sans MS" panose="030F0702030302020204" pitchFamily="66" charset="0"/>
              </a:rPr>
              <a:t> as well</a:t>
            </a:r>
            <a:r>
              <a:rPr lang="en-IN" sz="2400" dirty="0" smtClean="0">
                <a:latin typeface="Comic Sans MS" panose="030F0702030302020204" pitchFamily="66" charset="0"/>
              </a:rPr>
              <a:t>.</a:t>
            </a:r>
          </a:p>
          <a:p>
            <a:pPr marL="0" indent="0">
              <a:buNone/>
            </a:pPr>
            <a:endParaRPr lang="en-IN" sz="2400" dirty="0">
              <a:latin typeface="Comic Sans MS" panose="030F0702030302020204" pitchFamily="66" charset="0"/>
            </a:endParaRPr>
          </a:p>
          <a:p>
            <a:r>
              <a:rPr lang="en-IN" sz="2400" dirty="0">
                <a:latin typeface="Comic Sans MS" panose="030F0702030302020204" pitchFamily="66" charset="0"/>
              </a:rPr>
              <a:t> Helminths in most cases cause </a:t>
            </a:r>
            <a:r>
              <a:rPr lang="en-IN" sz="2400" dirty="0">
                <a:solidFill>
                  <a:srgbClr val="00B0F0"/>
                </a:solidFill>
                <a:latin typeface="Comic Sans MS" panose="030F0702030302020204" pitchFamily="66" charset="0"/>
              </a:rPr>
              <a:t>only discomfort and ill health </a:t>
            </a:r>
            <a:r>
              <a:rPr lang="en-IN" sz="2400" dirty="0">
                <a:latin typeface="Comic Sans MS" panose="030F0702030302020204" pitchFamily="66" charset="0"/>
              </a:rPr>
              <a:t>without mortality. </a:t>
            </a:r>
            <a:endParaRPr lang="en-IN" sz="2400" dirty="0" smtClean="0">
              <a:latin typeface="Comic Sans MS" panose="030F0702030302020204" pitchFamily="66" charset="0"/>
            </a:endParaRPr>
          </a:p>
          <a:p>
            <a:pPr marL="0" indent="0">
              <a:buNone/>
            </a:pPr>
            <a:endParaRPr lang="en-IN" sz="2400" dirty="0">
              <a:latin typeface="Comic Sans MS" panose="030F0702030302020204" pitchFamily="66" charset="0"/>
            </a:endParaRPr>
          </a:p>
          <a:p>
            <a:r>
              <a:rPr lang="en-IN" sz="2400" dirty="0">
                <a:latin typeface="Comic Sans MS" panose="030F0702030302020204" pitchFamily="66" charset="0"/>
              </a:rPr>
              <a:t>In some cases, excessive blood loss, injury to vital organs intestinal or lymphatic obstruction, or secretion of toxins by helminths endanger life of animals</a:t>
            </a:r>
            <a:r>
              <a:rPr lang="en-IN" sz="2400" dirty="0" smtClean="0">
                <a:latin typeface="Comic Sans MS" panose="030F0702030302020204" pitchFamily="66" charset="0"/>
              </a:rPr>
              <a:t>.</a:t>
            </a:r>
            <a:endParaRPr lang="en-IN" sz="2400" dirty="0">
              <a:latin typeface="Comic Sans MS" panose="030F0702030302020204" pitchFamily="66" charset="0"/>
            </a:endParaRPr>
          </a:p>
        </p:txBody>
      </p:sp>
    </p:spTree>
    <p:extLst>
      <p:ext uri="{BB962C8B-B14F-4D97-AF65-F5344CB8AC3E}">
        <p14:creationId xmlns:p14="http://schemas.microsoft.com/office/powerpoint/2010/main" val="85094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altLang="en-US" dirty="0" smtClean="0">
                <a:solidFill>
                  <a:srgbClr val="0070C0"/>
                </a:solidFill>
                <a:latin typeface="Comic Sans MS" panose="030F0702030302020204" pitchFamily="66" charset="0"/>
                <a:ea typeface="Times New Roman" panose="02020603050405020304" pitchFamily="18" charset="0"/>
              </a:rPr>
              <a:t>Phylum </a:t>
            </a:r>
            <a:r>
              <a:rPr lang="en-US" altLang="en-US" dirty="0" err="1" smtClean="0">
                <a:solidFill>
                  <a:srgbClr val="0070C0"/>
                </a:solidFill>
                <a:latin typeface="Comic Sans MS" panose="030F0702030302020204" pitchFamily="66" charset="0"/>
                <a:ea typeface="Times New Roman" panose="02020603050405020304" pitchFamily="18" charset="0"/>
              </a:rPr>
              <a:t>nemathelminthes</a:t>
            </a:r>
            <a:endParaRPr lang="en-US" altLang="en-US" dirty="0" smtClean="0">
              <a:solidFill>
                <a:srgbClr val="0070C0"/>
              </a:solidFill>
              <a:latin typeface="Comic Sans MS" panose="030F0702030302020204" pitchFamily="66" charset="0"/>
              <a:ea typeface="Times New Roman" panose="02020603050405020304" pitchFamily="18" charset="0"/>
            </a:endParaRPr>
          </a:p>
          <a:p>
            <a:pPr marL="0" lvl="0" indent="0">
              <a:buNone/>
            </a:pPr>
            <a:endParaRPr lang="en-US" altLang="en-US" dirty="0" smtClean="0">
              <a:solidFill>
                <a:srgbClr val="0070C0"/>
              </a:solidFill>
              <a:latin typeface="Comic Sans MS" panose="030F0702030302020204" pitchFamily="66" charset="0"/>
              <a:ea typeface="Times New Roman" panose="02020603050405020304" pitchFamily="18" charset="0"/>
            </a:endParaRPr>
          </a:p>
          <a:p>
            <a:pPr lvl="1"/>
            <a:r>
              <a:rPr lang="en-US" altLang="en-US" dirty="0" smtClean="0">
                <a:solidFill>
                  <a:srgbClr val="000000"/>
                </a:solidFill>
                <a:latin typeface="Comic Sans MS" panose="030F0702030302020204" pitchFamily="66" charset="0"/>
                <a:ea typeface="Times New Roman" panose="02020603050405020304" pitchFamily="18" charset="0"/>
              </a:rPr>
              <a:t>The </a:t>
            </a:r>
            <a:r>
              <a:rPr lang="en-US" altLang="en-US" dirty="0">
                <a:solidFill>
                  <a:srgbClr val="000000"/>
                </a:solidFill>
                <a:latin typeface="Comic Sans MS" panose="030F0702030302020204" pitchFamily="66" charset="0"/>
                <a:ea typeface="Times New Roman" panose="02020603050405020304" pitchFamily="18" charset="0"/>
              </a:rPr>
              <a:t>phylum </a:t>
            </a:r>
            <a:r>
              <a:rPr lang="en-US" altLang="en-US" dirty="0" err="1">
                <a:solidFill>
                  <a:srgbClr val="000000"/>
                </a:solidFill>
                <a:latin typeface="Comic Sans MS" panose="030F0702030302020204" pitchFamily="66" charset="0"/>
                <a:ea typeface="Times New Roman" panose="02020603050405020304" pitchFamily="18" charset="0"/>
              </a:rPr>
              <a:t>Nemathelminthes</a:t>
            </a:r>
            <a:r>
              <a:rPr lang="en-US" altLang="en-US" dirty="0">
                <a:solidFill>
                  <a:srgbClr val="000000"/>
                </a:solidFill>
                <a:latin typeface="Comic Sans MS" panose="030F0702030302020204" pitchFamily="66" charset="0"/>
                <a:ea typeface="Times New Roman" panose="02020603050405020304" pitchFamily="18" charset="0"/>
              </a:rPr>
              <a:t> consists of an important class </a:t>
            </a:r>
            <a:r>
              <a:rPr lang="en-US" altLang="en-US" dirty="0" err="1">
                <a:solidFill>
                  <a:srgbClr val="FF0000"/>
                </a:solidFill>
                <a:latin typeface="Comic Sans MS" panose="030F0702030302020204" pitchFamily="66" charset="0"/>
                <a:ea typeface="Times New Roman" panose="02020603050405020304" pitchFamily="18" charset="0"/>
              </a:rPr>
              <a:t>Nematoda</a:t>
            </a:r>
            <a:r>
              <a:rPr lang="en-US" altLang="en-US" dirty="0">
                <a:solidFill>
                  <a:srgbClr val="FF0000"/>
                </a:solidFill>
                <a:latin typeface="Comic Sans MS" panose="030F0702030302020204" pitchFamily="66" charset="0"/>
                <a:ea typeface="Times New Roman" panose="02020603050405020304" pitchFamily="18" charset="0"/>
              </a:rPr>
              <a:t>. </a:t>
            </a:r>
            <a:endParaRPr lang="en-US" altLang="en-US" dirty="0" smtClean="0">
              <a:solidFill>
                <a:srgbClr val="000000"/>
              </a:solidFill>
              <a:latin typeface="Comic Sans MS" panose="030F0702030302020204" pitchFamily="66" charset="0"/>
              <a:ea typeface="Times New Roman" panose="02020603050405020304" pitchFamily="18" charset="0"/>
            </a:endParaRPr>
          </a:p>
          <a:p>
            <a:pPr lvl="1"/>
            <a:r>
              <a:rPr lang="en-US" altLang="en-US" dirty="0" smtClean="0">
                <a:solidFill>
                  <a:srgbClr val="000000"/>
                </a:solidFill>
                <a:latin typeface="Comic Sans MS" panose="030F0702030302020204" pitchFamily="66" charset="0"/>
                <a:ea typeface="Times New Roman" panose="02020603050405020304" pitchFamily="18" charset="0"/>
              </a:rPr>
              <a:t>The </a:t>
            </a:r>
            <a:r>
              <a:rPr lang="en-US" altLang="en-US" dirty="0">
                <a:solidFill>
                  <a:srgbClr val="000000"/>
                </a:solidFill>
                <a:latin typeface="Comic Sans MS" panose="030F0702030302020204" pitchFamily="66" charset="0"/>
                <a:ea typeface="Times New Roman" panose="02020603050405020304" pitchFamily="18" charset="0"/>
              </a:rPr>
              <a:t>nematodes, commonly called </a:t>
            </a:r>
            <a:r>
              <a:rPr lang="en-US" altLang="en-US" dirty="0" smtClean="0">
                <a:solidFill>
                  <a:srgbClr val="00B0F0"/>
                </a:solidFill>
                <a:latin typeface="Comic Sans MS" panose="030F0702030302020204" pitchFamily="66" charset="0"/>
                <a:ea typeface="Times New Roman" panose="02020603050405020304" pitchFamily="18" charset="0"/>
              </a:rPr>
              <a:t>roundworms</a:t>
            </a:r>
            <a:r>
              <a:rPr lang="en-US" altLang="en-US" dirty="0">
                <a:solidFill>
                  <a:srgbClr val="000000"/>
                </a:solidFill>
                <a:latin typeface="Comic Sans MS" panose="030F0702030302020204" pitchFamily="66" charset="0"/>
                <a:ea typeface="Times New Roman" panose="02020603050405020304" pitchFamily="18" charset="0"/>
              </a:rPr>
              <a:t> </a:t>
            </a:r>
            <a:r>
              <a:rPr lang="en-IN" dirty="0" smtClean="0">
                <a:latin typeface="Comic Sans MS" panose="030F0702030302020204" pitchFamily="66" charset="0"/>
              </a:rPr>
              <a:t>are </a:t>
            </a:r>
            <a:r>
              <a:rPr lang="en-IN" dirty="0">
                <a:latin typeface="Comic Sans MS" panose="030F0702030302020204" pitchFamily="66" charset="0"/>
              </a:rPr>
              <a:t>unsegmented, cylindrical worms </a:t>
            </a:r>
            <a:r>
              <a:rPr lang="en-IN" dirty="0">
                <a:solidFill>
                  <a:srgbClr val="00B0F0"/>
                </a:solidFill>
                <a:latin typeface="Comic Sans MS" panose="030F0702030302020204" pitchFamily="66" charset="0"/>
              </a:rPr>
              <a:t>with a resistant cuticle</a:t>
            </a:r>
            <a:r>
              <a:rPr lang="en-IN" dirty="0" smtClean="0">
                <a:solidFill>
                  <a:srgbClr val="00B0F0"/>
                </a:solidFill>
                <a:latin typeface="Comic Sans MS" panose="030F0702030302020204" pitchFamily="66" charset="0"/>
              </a:rPr>
              <a:t>.</a:t>
            </a:r>
          </a:p>
          <a:p>
            <a:pPr lvl="1"/>
            <a:r>
              <a:rPr lang="en-IN" dirty="0">
                <a:latin typeface="Comic Sans MS" panose="030F0702030302020204" pitchFamily="66" charset="0"/>
              </a:rPr>
              <a:t>With a few exceptions, the sexes are separate and the lifecycle may be direct or indirect with an intermediate host</a:t>
            </a:r>
            <a:r>
              <a:rPr lang="en-IN" dirty="0" smtClean="0">
                <a:latin typeface="Comic Sans MS" panose="030F0702030302020204" pitchFamily="66" charset="0"/>
              </a:rPr>
              <a:t>.</a:t>
            </a:r>
            <a:endParaRPr lang="en-US" altLang="en-US" dirty="0" smtClean="0">
              <a:solidFill>
                <a:srgbClr val="000000"/>
              </a:solidFill>
              <a:latin typeface="Comic Sans MS" panose="030F0702030302020204" pitchFamily="66" charset="0"/>
              <a:ea typeface="Times New Roman" panose="02020603050405020304" pitchFamily="18" charset="0"/>
            </a:endParaRPr>
          </a:p>
          <a:p>
            <a:pPr lvl="1"/>
            <a:r>
              <a:rPr lang="en-IN" dirty="0">
                <a:latin typeface="Comic Sans MS" panose="030F0702030302020204" pitchFamily="66" charset="0"/>
              </a:rPr>
              <a:t>The </a:t>
            </a:r>
            <a:r>
              <a:rPr lang="en-IN" dirty="0" smtClean="0">
                <a:solidFill>
                  <a:srgbClr val="FFC000"/>
                </a:solidFill>
                <a:latin typeface="Comic Sans MS" panose="030F0702030302020204" pitchFamily="66" charset="0"/>
              </a:rPr>
              <a:t>nematode </a:t>
            </a:r>
            <a:r>
              <a:rPr lang="en-IN" dirty="0">
                <a:solidFill>
                  <a:srgbClr val="FFC000"/>
                </a:solidFill>
                <a:latin typeface="Comic Sans MS" panose="030F0702030302020204" pitchFamily="66" charset="0"/>
              </a:rPr>
              <a:t>form a large and complex group of </a:t>
            </a:r>
            <a:r>
              <a:rPr lang="en-IN" dirty="0" err="1" smtClean="0">
                <a:solidFill>
                  <a:srgbClr val="FFC000"/>
                </a:solidFill>
                <a:latin typeface="Comic Sans MS" panose="030F0702030302020204" pitchFamily="66" charset="0"/>
              </a:rPr>
              <a:t>endoparasites</a:t>
            </a:r>
            <a:r>
              <a:rPr lang="en-IN" dirty="0" smtClean="0">
                <a:solidFill>
                  <a:srgbClr val="FFC000"/>
                </a:solidFill>
                <a:latin typeface="Comic Sans MS" panose="030F0702030302020204" pitchFamily="66" charset="0"/>
              </a:rPr>
              <a:t> </a:t>
            </a:r>
            <a:r>
              <a:rPr lang="en-IN" dirty="0">
                <a:latin typeface="Comic Sans MS" panose="030F0702030302020204" pitchFamily="66" charset="0"/>
              </a:rPr>
              <a:t>consisting </a:t>
            </a:r>
            <a:r>
              <a:rPr lang="en-IN" dirty="0" smtClean="0">
                <a:latin typeface="Comic Sans MS" panose="030F0702030302020204" pitchFamily="66" charset="0"/>
              </a:rPr>
              <a:t> </a:t>
            </a:r>
            <a:r>
              <a:rPr lang="en-IN" dirty="0">
                <a:latin typeface="Comic Sans MS" panose="030F0702030302020204" pitchFamily="66" charset="0"/>
              </a:rPr>
              <a:t>of several </a:t>
            </a:r>
            <a:r>
              <a:rPr lang="en-IN" dirty="0" smtClean="0">
                <a:latin typeface="Comic Sans MS" panose="030F0702030302020204" pitchFamily="66" charset="0"/>
              </a:rPr>
              <a:t>orders.</a:t>
            </a:r>
            <a:r>
              <a:rPr lang="en-US" altLang="en-US" sz="1200" dirty="0" smtClean="0">
                <a:latin typeface="Comic Sans MS" panose="030F0702030302020204" pitchFamily="66" charset="0"/>
              </a:rPr>
              <a:t> </a:t>
            </a:r>
          </a:p>
          <a:p>
            <a:endParaRPr lang="en-IN" dirty="0"/>
          </a:p>
        </p:txBody>
      </p:sp>
      <p:pic>
        <p:nvPicPr>
          <p:cNvPr id="2055" name="Picture 279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88" y="5832475"/>
            <a:ext cx="46037" cy="539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27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9288" y="6400800"/>
            <a:ext cx="4762" cy="476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1523527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ltLang="en-US" dirty="0">
                <a:solidFill>
                  <a:srgbClr val="0070C0"/>
                </a:solidFill>
                <a:latin typeface="Comic Sans MS" panose="030F0702030302020204" pitchFamily="66" charset="0"/>
                <a:ea typeface="Times New Roman" panose="02020603050405020304" pitchFamily="18" charset="0"/>
              </a:rPr>
              <a:t>Phylum </a:t>
            </a:r>
            <a:r>
              <a:rPr lang="en-IN" dirty="0" smtClean="0">
                <a:solidFill>
                  <a:srgbClr val="0070C0"/>
                </a:solidFill>
                <a:latin typeface="Comic Sans MS" panose="030F0702030302020204" pitchFamily="66" charset="0"/>
              </a:rPr>
              <a:t>Platyhelminthes</a:t>
            </a:r>
          </a:p>
          <a:p>
            <a:r>
              <a:rPr lang="en-IN" dirty="0" smtClean="0">
                <a:latin typeface="Comic Sans MS" panose="030F0702030302020204" pitchFamily="66" charset="0"/>
              </a:rPr>
              <a:t>The </a:t>
            </a:r>
            <a:r>
              <a:rPr lang="en-IN" dirty="0">
                <a:latin typeface="Comic Sans MS" panose="030F0702030302020204" pitchFamily="66" charset="0"/>
              </a:rPr>
              <a:t>phylum Platyhelminthes consists of two important classes of animal parasites — </a:t>
            </a:r>
            <a:endParaRPr lang="en-IN" dirty="0" smtClean="0">
              <a:latin typeface="Comic Sans MS" panose="030F0702030302020204" pitchFamily="66" charset="0"/>
            </a:endParaRPr>
          </a:p>
          <a:p>
            <a:pPr marL="0" indent="0">
              <a:buNone/>
            </a:pPr>
            <a:r>
              <a:rPr lang="en-IN" dirty="0">
                <a:latin typeface="Comic Sans MS" panose="030F0702030302020204" pitchFamily="66" charset="0"/>
              </a:rPr>
              <a:t>	</a:t>
            </a:r>
            <a:r>
              <a:rPr lang="en-IN" dirty="0" smtClean="0">
                <a:latin typeface="Comic Sans MS" panose="030F0702030302020204" pitchFamily="66" charset="0"/>
              </a:rPr>
              <a:t>	</a:t>
            </a:r>
            <a:r>
              <a:rPr lang="en-IN" dirty="0" smtClean="0">
                <a:solidFill>
                  <a:srgbClr val="FF0000"/>
                </a:solidFill>
                <a:latin typeface="Comic Sans MS" panose="030F0702030302020204" pitchFamily="66" charset="0"/>
              </a:rPr>
              <a:t>Cestoda </a:t>
            </a:r>
            <a:r>
              <a:rPr lang="en-IN" dirty="0">
                <a:solidFill>
                  <a:srgbClr val="FF0000"/>
                </a:solidFill>
                <a:latin typeface="Comic Sans MS" panose="030F0702030302020204" pitchFamily="66" charset="0"/>
              </a:rPr>
              <a:t>(tapeworms</a:t>
            </a:r>
            <a:r>
              <a:rPr lang="en-IN" dirty="0" smtClean="0">
                <a:solidFill>
                  <a:srgbClr val="FF0000"/>
                </a:solidFill>
                <a:latin typeface="Comic Sans MS" panose="030F0702030302020204" pitchFamily="66" charset="0"/>
              </a:rPr>
              <a:t>)</a:t>
            </a:r>
          </a:p>
          <a:p>
            <a:pPr marL="0" indent="0">
              <a:buNone/>
            </a:pPr>
            <a:r>
              <a:rPr lang="en-IN" dirty="0" smtClean="0">
                <a:solidFill>
                  <a:srgbClr val="FF0000"/>
                </a:solidFill>
                <a:latin typeface="Comic Sans MS" panose="030F0702030302020204" pitchFamily="66" charset="0"/>
              </a:rPr>
              <a:t>			   &amp; </a:t>
            </a:r>
          </a:p>
          <a:p>
            <a:pPr marL="0" indent="0">
              <a:buNone/>
            </a:pPr>
            <a:r>
              <a:rPr lang="en-IN" dirty="0">
                <a:solidFill>
                  <a:srgbClr val="FF0000"/>
                </a:solidFill>
                <a:latin typeface="Comic Sans MS" panose="030F0702030302020204" pitchFamily="66" charset="0"/>
              </a:rPr>
              <a:t>	</a:t>
            </a:r>
            <a:r>
              <a:rPr lang="en-IN" dirty="0" smtClean="0">
                <a:solidFill>
                  <a:srgbClr val="FF0000"/>
                </a:solidFill>
                <a:latin typeface="Comic Sans MS" panose="030F0702030302020204" pitchFamily="66" charset="0"/>
              </a:rPr>
              <a:t>	</a:t>
            </a:r>
            <a:r>
              <a:rPr lang="en-IN" dirty="0" err="1" smtClean="0">
                <a:solidFill>
                  <a:srgbClr val="FF0000"/>
                </a:solidFill>
                <a:latin typeface="Comic Sans MS" panose="030F0702030302020204" pitchFamily="66" charset="0"/>
              </a:rPr>
              <a:t>Trematoda</a:t>
            </a:r>
            <a:r>
              <a:rPr lang="en-IN" dirty="0" smtClean="0">
                <a:solidFill>
                  <a:srgbClr val="FF0000"/>
                </a:solidFill>
                <a:latin typeface="Comic Sans MS" panose="030F0702030302020204" pitchFamily="66" charset="0"/>
              </a:rPr>
              <a:t> </a:t>
            </a:r>
            <a:r>
              <a:rPr lang="en-IN" dirty="0">
                <a:solidFill>
                  <a:srgbClr val="FF0000"/>
                </a:solidFill>
                <a:latin typeface="Comic Sans MS" panose="030F0702030302020204" pitchFamily="66" charset="0"/>
              </a:rPr>
              <a:t>(flukes).</a:t>
            </a:r>
          </a:p>
          <a:p>
            <a:endParaRPr lang="en-IN" dirty="0"/>
          </a:p>
        </p:txBody>
      </p:sp>
    </p:spTree>
    <p:extLst>
      <p:ext uri="{BB962C8B-B14F-4D97-AF65-F5344CB8AC3E}">
        <p14:creationId xmlns:p14="http://schemas.microsoft.com/office/powerpoint/2010/main" val="61828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lvl="0" indent="0">
              <a:buNone/>
            </a:pPr>
            <a:r>
              <a:rPr lang="en-IN" sz="2600" dirty="0">
                <a:solidFill>
                  <a:srgbClr val="0070C0"/>
                </a:solidFill>
                <a:latin typeface="Comic Sans MS" panose="030F0702030302020204" pitchFamily="66" charset="0"/>
              </a:rPr>
              <a:t>Cestoda (Tapeworms): </a:t>
            </a:r>
          </a:p>
          <a:p>
            <a:pPr lvl="0" algn="just"/>
            <a:r>
              <a:rPr lang="en-IN" sz="2600" dirty="0">
                <a:latin typeface="Comic Sans MS" panose="030F0702030302020204" pitchFamily="66" charset="0"/>
              </a:rPr>
              <a:t>The cestodes or tapeworms are </a:t>
            </a:r>
            <a:r>
              <a:rPr lang="en-IN" sz="2600" dirty="0">
                <a:solidFill>
                  <a:srgbClr val="0070C0"/>
                </a:solidFill>
                <a:latin typeface="Comic Sans MS" panose="030F0702030302020204" pitchFamily="66" charset="0"/>
              </a:rPr>
              <a:t>elongated </a:t>
            </a:r>
            <a:r>
              <a:rPr lang="en-IN" sz="2600" dirty="0" err="1">
                <a:solidFill>
                  <a:srgbClr val="0070C0"/>
                </a:solidFill>
                <a:latin typeface="Comic Sans MS" panose="030F0702030302020204" pitchFamily="66" charset="0"/>
              </a:rPr>
              <a:t>endoparasites</a:t>
            </a:r>
            <a:r>
              <a:rPr lang="en-IN" sz="2600" dirty="0">
                <a:solidFill>
                  <a:srgbClr val="0070C0"/>
                </a:solidFill>
                <a:latin typeface="Comic Sans MS" panose="030F0702030302020204" pitchFamily="66" charset="0"/>
              </a:rPr>
              <a:t> with flat body</a:t>
            </a:r>
            <a:r>
              <a:rPr lang="en-IN" sz="2600" dirty="0">
                <a:latin typeface="Comic Sans MS" panose="030F0702030302020204" pitchFamily="66" charset="0"/>
              </a:rPr>
              <a:t>.</a:t>
            </a:r>
          </a:p>
          <a:p>
            <a:pPr lvl="0" algn="just"/>
            <a:r>
              <a:rPr lang="en-IN" sz="2600" dirty="0">
                <a:latin typeface="Comic Sans MS" panose="030F0702030302020204" pitchFamily="66" charset="0"/>
              </a:rPr>
              <a:t>The body consists of a head or </a:t>
            </a:r>
            <a:r>
              <a:rPr lang="en-IN" sz="2600" dirty="0" err="1">
                <a:latin typeface="Comic Sans MS" panose="030F0702030302020204" pitchFamily="66" charset="0"/>
              </a:rPr>
              <a:t>scolek</a:t>
            </a:r>
            <a:r>
              <a:rPr lang="en-IN" sz="2600" dirty="0">
                <a:latin typeface="Comic Sans MS" panose="030F0702030302020204" pitchFamily="66" charset="0"/>
              </a:rPr>
              <a:t>, a neck, and a </a:t>
            </a:r>
            <a:r>
              <a:rPr lang="en-IN" sz="2600" dirty="0" err="1">
                <a:latin typeface="Comic Sans MS" panose="030F0702030302020204" pitchFamily="66" charset="0"/>
              </a:rPr>
              <a:t>strobila</a:t>
            </a:r>
            <a:r>
              <a:rPr lang="en-IN" sz="2600" dirty="0">
                <a:latin typeface="Comic Sans MS" panose="030F0702030302020204" pitchFamily="66" charset="0"/>
              </a:rPr>
              <a:t> consisting of a number of segments or </a:t>
            </a:r>
            <a:r>
              <a:rPr lang="en-IN" sz="2600" dirty="0" err="1">
                <a:latin typeface="Comic Sans MS" panose="030F0702030302020204" pitchFamily="66" charset="0"/>
              </a:rPr>
              <a:t>proglottids</a:t>
            </a:r>
            <a:r>
              <a:rPr lang="en-IN" sz="2600" dirty="0">
                <a:latin typeface="Comic Sans MS" panose="030F0702030302020204" pitchFamily="66" charset="0"/>
              </a:rPr>
              <a:t>. </a:t>
            </a:r>
          </a:p>
          <a:p>
            <a:pPr lvl="0" algn="just"/>
            <a:r>
              <a:rPr lang="en-IN" sz="2600" dirty="0">
                <a:latin typeface="Comic Sans MS" panose="030F0702030302020204" pitchFamily="66" charset="0"/>
              </a:rPr>
              <a:t>Each </a:t>
            </a:r>
            <a:r>
              <a:rPr lang="en-IN" sz="2600" dirty="0" err="1">
                <a:latin typeface="Comic Sans MS" panose="030F0702030302020204" pitchFamily="66" charset="0"/>
              </a:rPr>
              <a:t>proglottid</a:t>
            </a:r>
            <a:r>
              <a:rPr lang="en-IN" sz="2600" dirty="0">
                <a:latin typeface="Comic Sans MS" panose="030F0702030302020204" pitchFamily="66" charset="0"/>
              </a:rPr>
              <a:t> usually contains one or two sets of reproductive organs. The tapeworms are hermaphrodite. </a:t>
            </a:r>
          </a:p>
          <a:p>
            <a:pPr lvl="0" algn="just"/>
            <a:r>
              <a:rPr lang="en-IN" sz="2600" dirty="0">
                <a:latin typeface="Comic Sans MS" panose="030F0702030302020204" pitchFamily="66" charset="0"/>
              </a:rPr>
              <a:t>They </a:t>
            </a:r>
            <a:r>
              <a:rPr lang="en-IN" sz="2600" dirty="0">
                <a:solidFill>
                  <a:srgbClr val="92D050"/>
                </a:solidFill>
                <a:latin typeface="Comic Sans MS" panose="030F0702030302020204" pitchFamily="66" charset="0"/>
              </a:rPr>
              <a:t>require two or more hosts for completion of their life cycle</a:t>
            </a:r>
            <a:r>
              <a:rPr lang="en-IN" sz="2600" dirty="0">
                <a:latin typeface="Comic Sans MS" panose="030F0702030302020204" pitchFamily="66" charset="0"/>
              </a:rPr>
              <a:t>. </a:t>
            </a:r>
          </a:p>
          <a:p>
            <a:pPr lvl="0" algn="just"/>
            <a:r>
              <a:rPr lang="en-IN" sz="2600" dirty="0">
                <a:latin typeface="Comic Sans MS" panose="030F0702030302020204" pitchFamily="66" charset="0"/>
              </a:rPr>
              <a:t>Almost all tapeworms of </a:t>
            </a:r>
            <a:r>
              <a:rPr lang="en-IN" sz="2600" dirty="0">
                <a:solidFill>
                  <a:srgbClr val="FFC000"/>
                </a:solidFill>
                <a:latin typeface="Comic Sans MS" panose="030F0702030302020204" pitchFamily="66" charset="0"/>
              </a:rPr>
              <a:t>veterinary importance belong to the order </a:t>
            </a:r>
            <a:r>
              <a:rPr lang="en-IN" sz="2600" dirty="0" err="1">
                <a:solidFill>
                  <a:srgbClr val="FFC000"/>
                </a:solidFill>
                <a:latin typeface="Comic Sans MS" panose="030F0702030302020204" pitchFamily="66" charset="0"/>
              </a:rPr>
              <a:t>Cyclophyllidea</a:t>
            </a:r>
            <a:r>
              <a:rPr lang="en-IN" sz="2600" dirty="0">
                <a:latin typeface="Comic Sans MS" panose="030F0702030302020204" pitchFamily="66" charset="0"/>
              </a:rPr>
              <a:t>, with two exceptions being in the order of </a:t>
            </a:r>
            <a:r>
              <a:rPr lang="en-IN" sz="2600" dirty="0" err="1" smtClean="0">
                <a:latin typeface="Comic Sans MS" panose="030F0702030302020204" pitchFamily="66" charset="0"/>
              </a:rPr>
              <a:t>Pseudophyllidea</a:t>
            </a:r>
            <a:r>
              <a:rPr lang="en-IN" sz="2600" dirty="0" smtClean="0">
                <a:latin typeface="Comic Sans MS" panose="030F0702030302020204" pitchFamily="66" charset="0"/>
              </a:rPr>
              <a:t>. </a:t>
            </a:r>
            <a:endParaRPr lang="en-US" altLang="en-US" sz="2600" dirty="0">
              <a:latin typeface="Comic Sans MS" panose="030F0702030302020204" pitchFamily="66" charset="0"/>
            </a:endParaRPr>
          </a:p>
          <a:p>
            <a:endParaRPr lang="en-IN" dirty="0">
              <a:latin typeface="Comic Sans MS" panose="030F0702030302020204" pitchFamily="66" charset="0"/>
            </a:endParaRPr>
          </a:p>
        </p:txBody>
      </p:sp>
    </p:spTree>
    <p:extLst>
      <p:ext uri="{BB962C8B-B14F-4D97-AF65-F5344CB8AC3E}">
        <p14:creationId xmlns:p14="http://schemas.microsoft.com/office/powerpoint/2010/main" val="2363883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IN" dirty="0" err="1" smtClean="0">
                <a:solidFill>
                  <a:srgbClr val="0070C0"/>
                </a:solidFill>
                <a:latin typeface="Comic Sans MS" panose="030F0702030302020204" pitchFamily="66" charset="0"/>
              </a:rPr>
              <a:t>Trematoda</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endParaRPr lang="en-IN" dirty="0" smtClean="0">
              <a:solidFill>
                <a:srgbClr val="0070C0"/>
              </a:solidFill>
              <a:latin typeface="Comic Sans MS" panose="030F0702030302020204" pitchFamily="66" charset="0"/>
            </a:endParaRPr>
          </a:p>
          <a:p>
            <a:pPr marL="0" indent="0">
              <a:buNone/>
            </a:pPr>
            <a:endParaRPr lang="en-IN" dirty="0" smtClean="0">
              <a:solidFill>
                <a:srgbClr val="0070C0"/>
              </a:solidFill>
              <a:latin typeface="Comic Sans MS" panose="030F0702030302020204" pitchFamily="66" charset="0"/>
            </a:endParaRPr>
          </a:p>
          <a:p>
            <a:r>
              <a:rPr lang="en-IN" sz="2400" dirty="0" smtClean="0">
                <a:latin typeface="Comic Sans MS" panose="030F0702030302020204" pitchFamily="66" charset="0"/>
              </a:rPr>
              <a:t>The trematodes </a:t>
            </a:r>
            <a:r>
              <a:rPr lang="en-IN" sz="2400" dirty="0">
                <a:latin typeface="Comic Sans MS" panose="030F0702030302020204" pitchFamily="66" charset="0"/>
              </a:rPr>
              <a:t>(flukes) are leaf like, unsegmented, dorsoventrally flattened </a:t>
            </a:r>
            <a:r>
              <a:rPr lang="en-IN" sz="2400" dirty="0">
                <a:solidFill>
                  <a:srgbClr val="00B050"/>
                </a:solidFill>
                <a:latin typeface="Comic Sans MS" panose="030F0702030302020204" pitchFamily="66" charset="0"/>
              </a:rPr>
              <a:t>endo- or </a:t>
            </a:r>
            <a:r>
              <a:rPr lang="en-IN" sz="2400" dirty="0" err="1">
                <a:solidFill>
                  <a:srgbClr val="00B050"/>
                </a:solidFill>
                <a:latin typeface="Comic Sans MS" panose="030F0702030302020204" pitchFamily="66" charset="0"/>
              </a:rPr>
              <a:t>ecto</a:t>
            </a:r>
            <a:r>
              <a:rPr lang="en-IN" sz="2400" dirty="0">
                <a:solidFill>
                  <a:srgbClr val="00B050"/>
                </a:solidFill>
                <a:latin typeface="Comic Sans MS" panose="030F0702030302020204" pitchFamily="66" charset="0"/>
              </a:rPr>
              <a:t>-parasites</a:t>
            </a:r>
            <a:r>
              <a:rPr lang="en-IN" sz="2400" dirty="0" smtClean="0">
                <a:latin typeface="Comic Sans MS" panose="030F0702030302020204" pitchFamily="66" charset="0"/>
              </a:rPr>
              <a:t>.</a:t>
            </a:r>
          </a:p>
          <a:p>
            <a:pPr marL="0" indent="0">
              <a:buNone/>
            </a:pPr>
            <a:endParaRPr lang="en-IN" sz="2400" dirty="0" smtClean="0">
              <a:latin typeface="Comic Sans MS" panose="030F0702030302020204" pitchFamily="66" charset="0"/>
            </a:endParaRPr>
          </a:p>
          <a:p>
            <a:r>
              <a:rPr lang="en-IN" sz="2400" dirty="0" smtClean="0">
                <a:latin typeface="Comic Sans MS" panose="030F0702030302020204" pitchFamily="66" charset="0"/>
              </a:rPr>
              <a:t>Their </a:t>
            </a:r>
            <a:r>
              <a:rPr lang="en-IN" sz="2400" dirty="0">
                <a:latin typeface="Comic Sans MS" panose="030F0702030302020204" pitchFamily="66" charset="0"/>
              </a:rPr>
              <a:t>body usually </a:t>
            </a:r>
            <a:r>
              <a:rPr lang="en-IN" sz="2400" dirty="0">
                <a:solidFill>
                  <a:srgbClr val="7030A0"/>
                </a:solidFill>
                <a:latin typeface="Comic Sans MS" panose="030F0702030302020204" pitchFamily="66" charset="0"/>
              </a:rPr>
              <a:t>contains suckers, hooks, or clamps that attach these parasites to exterior or internal organs </a:t>
            </a:r>
            <a:r>
              <a:rPr lang="en-IN" sz="2400" dirty="0">
                <a:latin typeface="Comic Sans MS" panose="030F0702030302020204" pitchFamily="66" charset="0"/>
              </a:rPr>
              <a:t>o</a:t>
            </a:r>
            <a:r>
              <a:rPr lang="en-IN" sz="2400" dirty="0" smtClean="0">
                <a:latin typeface="Comic Sans MS" panose="030F0702030302020204" pitchFamily="66" charset="0"/>
              </a:rPr>
              <a:t>f </a:t>
            </a:r>
            <a:r>
              <a:rPr lang="en-IN" sz="2400" dirty="0">
                <a:latin typeface="Comic Sans MS" panose="030F0702030302020204" pitchFamily="66" charset="0"/>
              </a:rPr>
              <a:t>their host. </a:t>
            </a:r>
            <a:endParaRPr lang="en-IN" sz="2400" dirty="0" smtClean="0">
              <a:latin typeface="Comic Sans MS" panose="030F0702030302020204" pitchFamily="66" charset="0"/>
            </a:endParaRPr>
          </a:p>
          <a:p>
            <a:pPr marL="0" indent="0">
              <a:buNone/>
            </a:pPr>
            <a:endParaRPr lang="en-IN" sz="2400" dirty="0" smtClean="0">
              <a:latin typeface="Comic Sans MS" panose="030F0702030302020204" pitchFamily="66" charset="0"/>
            </a:endParaRPr>
          </a:p>
          <a:p>
            <a:r>
              <a:rPr lang="en-IN" sz="2400" dirty="0" smtClean="0">
                <a:latin typeface="Comic Sans MS" panose="030F0702030302020204" pitchFamily="66" charset="0"/>
              </a:rPr>
              <a:t>Their </a:t>
            </a:r>
            <a:r>
              <a:rPr lang="en-IN" sz="2400" dirty="0">
                <a:solidFill>
                  <a:srgbClr val="FFC000"/>
                </a:solidFill>
                <a:latin typeface="Comic Sans MS" panose="030F0702030302020204" pitchFamily="66" charset="0"/>
              </a:rPr>
              <a:t>life cycle</a:t>
            </a:r>
            <a:r>
              <a:rPr lang="en-IN" sz="2400" dirty="0">
                <a:latin typeface="Comic Sans MS" panose="030F0702030302020204" pitchFamily="66" charset="0"/>
              </a:rPr>
              <a:t>, like those of tapeworms</a:t>
            </a:r>
            <a:r>
              <a:rPr lang="en-IN" sz="2400" dirty="0" smtClean="0">
                <a:latin typeface="Comic Sans MS" panose="030F0702030302020204" pitchFamily="66" charset="0"/>
              </a:rPr>
              <a:t>, </a:t>
            </a:r>
            <a:r>
              <a:rPr lang="en-IN" sz="2400" dirty="0">
                <a:solidFill>
                  <a:srgbClr val="92D050"/>
                </a:solidFill>
                <a:latin typeface="Comic Sans MS" panose="030F0702030302020204" pitchFamily="66" charset="0"/>
              </a:rPr>
              <a:t>involves more than one host</a:t>
            </a:r>
            <a:r>
              <a:rPr lang="en-IN" sz="2400" dirty="0">
                <a:latin typeface="Comic Sans MS" panose="030F0702030302020204" pitchFamily="66" charset="0"/>
              </a:rPr>
              <a:t>. </a:t>
            </a:r>
          </a:p>
        </p:txBody>
      </p:sp>
    </p:spTree>
    <p:extLst>
      <p:ext uri="{BB962C8B-B14F-4D97-AF65-F5344CB8AC3E}">
        <p14:creationId xmlns:p14="http://schemas.microsoft.com/office/powerpoint/2010/main" val="3167049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1845</Words>
  <Application>Microsoft Office PowerPoint</Application>
  <PresentationFormat>Widescreen</PresentationFormat>
  <Paragraphs>258</Paragraphs>
  <Slides>34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Aharoni</vt:lpstr>
      <vt:lpstr>Arial</vt:lpstr>
      <vt:lpstr>Calibri</vt:lpstr>
      <vt:lpstr>Calibri Light</vt:lpstr>
      <vt:lpstr>Comic Sans MS</vt:lpstr>
      <vt:lpstr>Courier New</vt:lpstr>
      <vt:lpstr>Times New Roman</vt:lpstr>
      <vt:lpstr>Wingdings</vt:lpstr>
      <vt:lpstr>Office Theme</vt:lpstr>
      <vt:lpstr>ANTHELMINTICS (General) …………………………………………………………………………………………………………………………………………………………………………………………………………………………………………… Chemotherapy (VPT-411) (Lecture-19)</vt:lpstr>
      <vt:lpstr>Content of the chapter</vt:lpstr>
      <vt:lpstr>Introduction</vt:lpstr>
      <vt:lpstr>Helminths </vt:lpstr>
      <vt:lpstr>PowerPoint Presentation</vt:lpstr>
      <vt:lpstr>PowerPoint Presentation</vt:lpstr>
      <vt:lpstr>PowerPoint Presentation</vt:lpstr>
      <vt:lpstr>PowerPoint Presentation</vt:lpstr>
      <vt:lpstr>PowerPoint Presentation</vt:lpstr>
      <vt:lpstr>Ideal Anthelmintic  </vt:lpstr>
      <vt:lpstr>PowerPoint Presentation</vt:lpstr>
      <vt:lpstr>PowerPoint Presentation</vt:lpstr>
      <vt:lpstr> Classification of Anthelmintics </vt:lpstr>
      <vt:lpstr>General Mode of Action of Anthelmintics</vt:lpstr>
      <vt:lpstr>Drug affecting the energy production of parasites</vt:lpstr>
      <vt:lpstr> </vt:lpstr>
      <vt:lpstr>PowerPoint Presentation</vt:lpstr>
      <vt:lpstr>PowerPoint Presentation</vt:lpstr>
      <vt:lpstr>PowerPoint Presentation</vt:lpstr>
      <vt:lpstr>PowerPoint Presentation</vt:lpstr>
      <vt:lpstr>PowerPoint Presentation</vt:lpstr>
      <vt:lpstr>Drugs Affecting and Neuromuscular System of the Parasites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Resistance</vt:lpstr>
      <vt:lpstr>PowerPoint Presentation</vt:lpstr>
      <vt:lpstr>PowerPoint Presentation</vt:lpstr>
      <vt:lpstr>Summary</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Anjana</dc:creator>
  <cp:lastModifiedBy>Dr. Nirbhay Kumar</cp:lastModifiedBy>
  <cp:revision>64</cp:revision>
  <dcterms:created xsi:type="dcterms:W3CDTF">2020-11-13T10:31:15Z</dcterms:created>
  <dcterms:modified xsi:type="dcterms:W3CDTF">2020-12-25T11:10:33Z</dcterms:modified>
</cp:coreProperties>
</file>