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9" r:id="rId2"/>
    <p:sldId id="258" r:id="rId3"/>
    <p:sldId id="276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4118B-A170-4357-A880-84F878F5426D}" type="datetimeFigureOut">
              <a:rPr lang="en-IN" smtClean="0"/>
              <a:t>16-12-2020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3F8FD-5D9A-4A18-9867-D5A96A9659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414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041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909805"/>
            <a:ext cx="9143999" cy="1752834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</a:pPr>
            <a:r>
              <a:rPr lang="en-IN" sz="3975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Overview of the Syllabus</a:t>
            </a:r>
            <a:r>
              <a:rPr lang="en-IN" sz="33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3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</a:t>
            </a:r>
            <a:r>
              <a:rPr lang="en-IN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Lecture-1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</a:t>
            </a:r>
            <a:r>
              <a:rPr lang="en-IN" sz="2100" dirty="0" smtClean="0">
                <a:latin typeface="Comic Sans MS" panose="030F0702030302020204" pitchFamily="66" charset="0"/>
              </a:rPr>
              <a:t>Professor</a:t>
            </a:r>
            <a:endParaRPr lang="en-IN" sz="2100" dirty="0">
              <a:latin typeface="Comic Sans MS" panose="030F0702030302020204" pitchFamily="66" charset="0"/>
            </a:endParaRP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98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45874" y="3756115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Antifungal agents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Topical </a:t>
            </a:r>
          </a:p>
          <a:p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ystemic agents</a:t>
            </a:r>
          </a:p>
          <a:p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nti-fungal antibiotics.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Introduction </a:t>
            </a: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	Classification</a:t>
            </a: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	Mechanism of action</a:t>
            </a: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	Clinical uses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Anthelmintics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Drugs used against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cestodes,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Drugs used against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trematodes,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Drugs used against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nematodes, </a:t>
            </a:r>
          </a:p>
          <a:p>
            <a:r>
              <a:rPr lang="en-US" dirty="0">
                <a:latin typeface="Comic Sans MS" panose="030F0702030302020204" pitchFamily="66" charset="0"/>
              </a:rPr>
              <a:t>D</a:t>
            </a:r>
            <a:r>
              <a:rPr lang="en-US" dirty="0" smtClean="0">
                <a:latin typeface="Comic Sans MS" panose="030F0702030302020204" pitchFamily="66" charset="0"/>
              </a:rPr>
              <a:t>rug resistance,</a:t>
            </a:r>
          </a:p>
          <a:p>
            <a:r>
              <a:rPr lang="en-US" dirty="0">
                <a:latin typeface="Comic Sans MS" panose="030F0702030302020204" pitchFamily="66" charset="0"/>
              </a:rPr>
              <a:t>B</a:t>
            </a:r>
            <a:r>
              <a:rPr lang="en-US" dirty="0" smtClean="0">
                <a:latin typeface="Comic Sans MS" panose="030F0702030302020204" pitchFamily="66" charset="0"/>
              </a:rPr>
              <a:t>road-spectrum anthelmintics.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Antiprotozoal agents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Drugs used in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trypanosomosis,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Drugs used in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theileriosis,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Drugs used in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babesiosis,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Drugs used in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coccidiosis,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Drugs used in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amoebiosis,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Drugs used in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giardiasis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Drugs used in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trichomonosis.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Ectoparasiticides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Introduction </a:t>
            </a:r>
          </a:p>
          <a:p>
            <a:r>
              <a:rPr lang="en-US" dirty="0">
                <a:latin typeface="Comic Sans MS" panose="030F0702030302020204" pitchFamily="66" charset="0"/>
              </a:rPr>
              <a:t>Classification</a:t>
            </a:r>
          </a:p>
          <a:p>
            <a:r>
              <a:rPr lang="en-US" dirty="0">
                <a:latin typeface="Comic Sans MS" panose="030F0702030302020204" pitchFamily="66" charset="0"/>
              </a:rPr>
              <a:t>Concentration </a:t>
            </a:r>
          </a:p>
          <a:p>
            <a:r>
              <a:rPr lang="en-US" dirty="0">
                <a:latin typeface="Comic Sans MS" panose="030F0702030302020204" pitchFamily="66" charset="0"/>
              </a:rPr>
              <a:t>Uses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Antiviral Agents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Introduction </a:t>
            </a:r>
          </a:p>
          <a:p>
            <a:r>
              <a:rPr lang="en-US" dirty="0" smtClean="0">
                <a:latin typeface="Comic Sans MS" pitchFamily="66" charset="0"/>
              </a:rPr>
              <a:t>Classification</a:t>
            </a:r>
          </a:p>
          <a:p>
            <a:r>
              <a:rPr lang="en-US" dirty="0" smtClean="0">
                <a:latin typeface="Comic Sans MS" pitchFamily="66" charset="0"/>
              </a:rPr>
              <a:t>Mechanism of action</a:t>
            </a:r>
          </a:p>
          <a:p>
            <a:r>
              <a:rPr lang="en-US" dirty="0" smtClean="0">
                <a:latin typeface="Comic Sans MS" pitchFamily="66" charset="0"/>
              </a:rPr>
              <a:t>Clinical uses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nticancer agents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Introduction </a:t>
            </a:r>
          </a:p>
          <a:p>
            <a:r>
              <a:rPr lang="en-US" dirty="0" smtClean="0">
                <a:latin typeface="Comic Sans MS" pitchFamily="66" charset="0"/>
              </a:rPr>
              <a:t>Classification</a:t>
            </a:r>
          </a:p>
          <a:p>
            <a:r>
              <a:rPr lang="en-US" dirty="0" smtClean="0">
                <a:latin typeface="Comic Sans MS" pitchFamily="66" charset="0"/>
              </a:rPr>
              <a:t>Mechanism of action</a:t>
            </a:r>
          </a:p>
          <a:p>
            <a:r>
              <a:rPr lang="en-US" dirty="0" smtClean="0">
                <a:latin typeface="Comic Sans MS" pitchFamily="66" charset="0"/>
              </a:rPr>
              <a:t>Clinical uses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Antiseptics and disinfectants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Introduction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Classification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Concentration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Uses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Growth promoters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Introduction </a:t>
            </a:r>
          </a:p>
          <a:p>
            <a:r>
              <a:rPr lang="en-US" dirty="0">
                <a:latin typeface="Comic Sans MS" pitchFamily="66" charset="0"/>
              </a:rPr>
              <a:t>Classification</a:t>
            </a:r>
          </a:p>
          <a:p>
            <a:r>
              <a:rPr lang="en-US" dirty="0">
                <a:latin typeface="Comic Sans MS" pitchFamily="66" charset="0"/>
              </a:rPr>
              <a:t>Mechanism of action</a:t>
            </a:r>
          </a:p>
          <a:p>
            <a:r>
              <a:rPr lang="en-US" dirty="0">
                <a:latin typeface="Comic Sans MS" pitchFamily="66" charset="0"/>
              </a:rPr>
              <a:t>Clinical uses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Indigenous drugs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Common indigenous drugs of plant origin of  proven pharmacological and therapeutic efficacies in various animal ailments.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New drugs and drug formulations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Books 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Essential of Medical Pharmacology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sz="2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by </a:t>
            </a:r>
            <a:r>
              <a:rPr lang="en-GB" sz="22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K.D.Tripathi</a:t>
            </a:r>
            <a:endParaRPr lang="en-GB" sz="2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GB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Essential </a:t>
            </a:r>
            <a:r>
              <a:rPr lang="en-GB" sz="2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of Veterinary Pharmacology and Therapeutics </a:t>
            </a:r>
            <a:r>
              <a:rPr lang="en-GB" sz="2600" dirty="0" smtClean="0">
                <a:latin typeface="Comic Sans MS" panose="030F0702030302020204" pitchFamily="66" charset="0"/>
              </a:rPr>
              <a:t>			</a:t>
            </a:r>
            <a:r>
              <a:rPr lang="en-GB" sz="2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by H.S. Sandhu and </a:t>
            </a:r>
            <a:r>
              <a:rPr lang="en-GB" sz="22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Rampal</a:t>
            </a:r>
            <a:endParaRPr lang="en-GB" sz="2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GB" sz="2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Synopsis of </a:t>
            </a:r>
            <a:r>
              <a:rPr lang="en-GB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Veterinary Pharmacology </a:t>
            </a:r>
            <a:r>
              <a:rPr lang="en-GB" sz="2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and Toxicology </a:t>
            </a:r>
          </a:p>
          <a:p>
            <a:pPr marL="0" indent="0">
              <a:buNone/>
            </a:pPr>
            <a:r>
              <a:rPr lang="en-GB" sz="2600" dirty="0">
                <a:latin typeface="Comic Sans MS" panose="030F0702030302020204" pitchFamily="66" charset="0"/>
              </a:rPr>
              <a:t>	</a:t>
            </a:r>
            <a:r>
              <a:rPr lang="en-GB" sz="2600" dirty="0" smtClean="0">
                <a:latin typeface="Comic Sans MS" panose="030F0702030302020204" pitchFamily="66" charset="0"/>
              </a:rPr>
              <a:t>		</a:t>
            </a:r>
            <a:r>
              <a:rPr lang="en-GB" sz="2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by </a:t>
            </a:r>
            <a:r>
              <a:rPr lang="en-GB" sz="22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V.Vani.P.vadlamudi</a:t>
            </a:r>
            <a:r>
              <a:rPr lang="en-GB" sz="2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and </a:t>
            </a:r>
            <a:r>
              <a:rPr lang="en-GB" sz="22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K.M.Koley</a:t>
            </a:r>
            <a:endParaRPr lang="en-GB" sz="2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GB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Veterinary Pharmacology and </a:t>
            </a:r>
            <a:r>
              <a:rPr lang="en-GB" sz="2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Toxicology</a:t>
            </a:r>
          </a:p>
          <a:p>
            <a:pPr marL="0" indent="0">
              <a:buNone/>
            </a:pPr>
            <a:r>
              <a:rPr lang="en-GB" dirty="0" smtClean="0"/>
              <a:t> 			</a:t>
            </a:r>
            <a:r>
              <a:rPr lang="en-GB" sz="2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by </a:t>
            </a:r>
            <a:r>
              <a:rPr lang="en-GB" sz="22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B.K.Roy</a:t>
            </a:r>
            <a:endParaRPr lang="en-GB" sz="2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Veterinary Pharmacology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and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Therapeutics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/>
              <a:t>				</a:t>
            </a:r>
            <a:r>
              <a:rPr lang="en-GB" sz="2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by Jim E. </a:t>
            </a:r>
            <a:r>
              <a:rPr lang="en-GB" sz="22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Riviere</a:t>
            </a:r>
            <a:r>
              <a:rPr lang="en-GB" sz="2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and Mark </a:t>
            </a:r>
            <a:r>
              <a:rPr lang="en-GB" sz="22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G.Papich</a:t>
            </a:r>
            <a:endParaRPr lang="en-GB" sz="2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70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057400"/>
            <a:ext cx="65532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Syllabus of Chemotherapy</a:t>
            </a:r>
            <a:endParaRPr lang="en-US" dirty="0">
              <a:solidFill>
                <a:srgbClr val="0070C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3048000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 Chemotherapy </a:t>
            </a:r>
            <a:endParaRPr lang="en-US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Comic Sans MS" pitchFamily="66" charset="0"/>
              </a:rPr>
              <a:t>Introduction and Definition</a:t>
            </a:r>
          </a:p>
          <a:p>
            <a:r>
              <a:rPr lang="en-US" sz="3000" b="1" dirty="0" smtClean="0">
                <a:solidFill>
                  <a:srgbClr val="92D050"/>
                </a:solidFill>
                <a:latin typeface="Comic Sans MS" pitchFamily="66" charset="0"/>
              </a:rPr>
              <a:t>History</a:t>
            </a:r>
          </a:p>
          <a:p>
            <a:r>
              <a:rPr lang="en-US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General principles in antibacterial chemotherapy</a:t>
            </a:r>
          </a:p>
          <a:p>
            <a:r>
              <a:rPr lang="en-US" sz="3000" b="1" dirty="0" smtClean="0">
                <a:solidFill>
                  <a:srgbClr val="FFC000"/>
                </a:solidFill>
                <a:latin typeface="Comic Sans MS" pitchFamily="66" charset="0"/>
              </a:rPr>
              <a:t>Problems with use of AMAs</a:t>
            </a:r>
          </a:p>
          <a:p>
            <a:r>
              <a:rPr lang="en-US" sz="3000" b="1" dirty="0" smtClean="0">
                <a:solidFill>
                  <a:srgbClr val="00B050"/>
                </a:solidFill>
                <a:latin typeface="Comic Sans MS" pitchFamily="66" charset="0"/>
              </a:rPr>
              <a:t>Choice of an Antimicrobial agents </a:t>
            </a:r>
          </a:p>
          <a:p>
            <a:r>
              <a:rPr lang="en-US" sz="3000" b="1" dirty="0" smtClean="0">
                <a:solidFill>
                  <a:srgbClr val="0070C0"/>
                </a:solidFill>
                <a:latin typeface="Comic Sans MS" pitchFamily="66" charset="0"/>
              </a:rPr>
              <a:t>Combined use of Antimicrobial agents</a:t>
            </a:r>
          </a:p>
          <a:p>
            <a:r>
              <a:rPr lang="en-US" sz="3000" b="1" dirty="0" smtClean="0">
                <a:solidFill>
                  <a:srgbClr val="00B0F0"/>
                </a:solidFill>
                <a:latin typeface="Comic Sans MS" pitchFamily="66" charset="0"/>
              </a:rPr>
              <a:t>Prophylactic use of Antimicrobials</a:t>
            </a:r>
          </a:p>
          <a:p>
            <a:r>
              <a:rPr lang="en-US" sz="3000" b="1" dirty="0" smtClean="0">
                <a:solidFill>
                  <a:srgbClr val="0070C0"/>
                </a:solidFill>
                <a:latin typeface="Comic Sans MS" pitchFamily="66" charset="0"/>
              </a:rPr>
              <a:t>Failure of Antimicrobial Chemotherapy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Classification of Antibacterial agents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On the basis of </a:t>
            </a:r>
            <a:r>
              <a:rPr lang="en-US" sz="2800" dirty="0" smtClean="0">
                <a:solidFill>
                  <a:srgbClr val="FFC000"/>
                </a:solidFill>
                <a:latin typeface="Comic Sans MS" pitchFamily="66" charset="0"/>
              </a:rPr>
              <a:t>chemical structure 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On the basis Mechanism of action </a:t>
            </a:r>
          </a:p>
          <a:p>
            <a:r>
              <a:rPr lang="en-US" sz="2800" dirty="0" smtClean="0">
                <a:latin typeface="Comic Sans MS" pitchFamily="66" charset="0"/>
              </a:rPr>
              <a:t>On the basis of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Type of organisms   against which primarily active</a:t>
            </a:r>
          </a:p>
          <a:p>
            <a:r>
              <a:rPr lang="en-US" sz="2800" dirty="0" smtClean="0">
                <a:latin typeface="Comic Sans MS" pitchFamily="66" charset="0"/>
              </a:rPr>
              <a:t>On the basis of </a:t>
            </a:r>
            <a:r>
              <a:rPr lang="en-US" sz="2800" dirty="0" smtClean="0">
                <a:solidFill>
                  <a:srgbClr val="92D050"/>
                </a:solidFill>
                <a:latin typeface="Comic Sans MS" pitchFamily="66" charset="0"/>
              </a:rPr>
              <a:t>Structure of activity</a:t>
            </a:r>
          </a:p>
          <a:p>
            <a:r>
              <a:rPr lang="en-US" sz="2800" dirty="0" smtClean="0">
                <a:latin typeface="Comic Sans MS" pitchFamily="66" charset="0"/>
              </a:rPr>
              <a:t>On the basis of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Type of action </a:t>
            </a:r>
          </a:p>
          <a:p>
            <a:r>
              <a:rPr lang="en-US" sz="2800" dirty="0" smtClean="0">
                <a:latin typeface="Comic Sans MS" pitchFamily="66" charset="0"/>
              </a:rPr>
              <a:t>On the basis of </a:t>
            </a:r>
            <a:r>
              <a:rPr lang="en-US" sz="2800" dirty="0" smtClean="0">
                <a:solidFill>
                  <a:srgbClr val="FFC000"/>
                </a:solidFill>
                <a:latin typeface="Comic Sans MS" pitchFamily="66" charset="0"/>
              </a:rPr>
              <a:t>Source </a:t>
            </a:r>
            <a:endParaRPr lang="en-US" sz="28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Antibacterial Resistance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Mutation  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Single step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Multistep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Gene transfer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Conjugation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Transduction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Transformation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</a:rPr>
              <a:t>Sulphonamides</a:t>
            </a:r>
            <a:endParaRPr lang="en-US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Sulphonamides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Introduction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Classification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Mechanism of action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Clinical uses</a:t>
            </a:r>
          </a:p>
          <a:p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C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ombination with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diaminopyrimidines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,</a:t>
            </a:r>
          </a:p>
          <a:p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ulfones 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Fluoroquinolones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Nitrofurans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Nalidixic acid and 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Fluoroquinolones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Introduction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Classification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Mechanism of action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Clinical uses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Antibiotics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Penicillins </a:t>
            </a:r>
          </a:p>
          <a:p>
            <a:r>
              <a:rPr lang="en-US" dirty="0" smtClean="0">
                <a:latin typeface="Comic Sans MS" pitchFamily="66" charset="0"/>
              </a:rPr>
              <a:t>Cephalopsorins, </a:t>
            </a:r>
          </a:p>
          <a:p>
            <a:r>
              <a:rPr lang="en-US" dirty="0" smtClean="0">
                <a:latin typeface="Comic Sans MS" pitchFamily="66" charset="0"/>
              </a:rPr>
              <a:t>Aminoglycosides, </a:t>
            </a:r>
          </a:p>
          <a:p>
            <a:r>
              <a:rPr lang="en-US" dirty="0" smtClean="0">
                <a:latin typeface="Comic Sans MS" pitchFamily="66" charset="0"/>
              </a:rPr>
              <a:t>Tetracyclines, </a:t>
            </a:r>
          </a:p>
          <a:p>
            <a:r>
              <a:rPr lang="en-US" dirty="0" smtClean="0">
                <a:latin typeface="Comic Sans MS" pitchFamily="66" charset="0"/>
              </a:rPr>
              <a:t>Chloramphenicol, </a:t>
            </a:r>
          </a:p>
          <a:p>
            <a:r>
              <a:rPr lang="en-US" dirty="0" smtClean="0">
                <a:latin typeface="Comic Sans MS" pitchFamily="66" charset="0"/>
              </a:rPr>
              <a:t>Macrolides, </a:t>
            </a:r>
          </a:p>
          <a:p>
            <a:r>
              <a:rPr lang="en-US" dirty="0" smtClean="0">
                <a:latin typeface="Comic Sans MS" pitchFamily="66" charset="0"/>
              </a:rPr>
              <a:t>Polypeptides.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Miscellaneous agents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Methenamine 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Bacitracin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Rifampin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Novobiocin,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Viginamycin, 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Lincosamides 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Vancomycin.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280</Words>
  <Application>Microsoft Office PowerPoint</Application>
  <PresentationFormat>On-screen Show (4:3)</PresentationFormat>
  <Paragraphs>124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Berlin Sans FB Demi</vt:lpstr>
      <vt:lpstr>Calibri</vt:lpstr>
      <vt:lpstr>Comic Sans MS</vt:lpstr>
      <vt:lpstr>Office Theme</vt:lpstr>
      <vt:lpstr>Overview of the Syllabus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(Lecture-1)</vt:lpstr>
      <vt:lpstr>Syllabus of Chemotherapy</vt:lpstr>
      <vt:lpstr>General Chemotherapy </vt:lpstr>
      <vt:lpstr> Classification of Antibacterial agents </vt:lpstr>
      <vt:lpstr>Antibacterial Resistance  </vt:lpstr>
      <vt:lpstr>Sulphonamides</vt:lpstr>
      <vt:lpstr> Fluoroquinolones  </vt:lpstr>
      <vt:lpstr>Antibiotics</vt:lpstr>
      <vt:lpstr>Miscellaneous agents</vt:lpstr>
      <vt:lpstr>Antifungal agents</vt:lpstr>
      <vt:lpstr>Anthelmintics</vt:lpstr>
      <vt:lpstr>Antiprotozoal agents</vt:lpstr>
      <vt:lpstr>Ectoparasiticides</vt:lpstr>
      <vt:lpstr>Antiviral Agents</vt:lpstr>
      <vt:lpstr>Anticancer agents</vt:lpstr>
      <vt:lpstr>Antiseptics and disinfectants</vt:lpstr>
      <vt:lpstr>Growth promoters</vt:lpstr>
      <vt:lpstr>Indigenous drugs</vt:lpstr>
      <vt:lpstr>Books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NIRBHAY KUMAR</cp:lastModifiedBy>
  <cp:revision>38</cp:revision>
  <dcterms:created xsi:type="dcterms:W3CDTF">2006-08-16T00:00:00Z</dcterms:created>
  <dcterms:modified xsi:type="dcterms:W3CDTF">2020-12-16T11:09:36Z</dcterms:modified>
</cp:coreProperties>
</file>