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2"/>
  </p:notesMasterIdLst>
  <p:sldIdLst>
    <p:sldId id="279" r:id="rId2"/>
    <p:sldId id="258" r:id="rId3"/>
    <p:sldId id="276" r:id="rId4"/>
    <p:sldId id="259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8" r:id="rId20"/>
    <p:sldId id="277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6" d="100"/>
          <a:sy n="106" d="100"/>
        </p:scale>
        <p:origin x="966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04118B-A170-4357-A880-84F878F5426D}" type="datetimeFigureOut">
              <a:rPr lang="en-IN" smtClean="0"/>
              <a:t>16-12-2020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EB3F8FD-5D9A-4A18-9867-D5A96A9659F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5141489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8394298-7D1D-4CD6-81AA-1F2EEC71BC03}" type="slidenum">
              <a:rPr lang="en-IN" smtClean="0"/>
              <a:t>1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2004189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12/16/2020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12/16/2020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12/16/2020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12/16/2020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12/16/2020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12/16/2020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12/16/2020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" y="909805"/>
            <a:ext cx="9143999" cy="1752834"/>
          </a:xfrm>
        </p:spPr>
        <p:txBody>
          <a:bodyPr>
            <a:normAutofit/>
          </a:bodyPr>
          <a:lstStyle/>
          <a:p>
            <a:pPr>
              <a:spcBef>
                <a:spcPts val="450"/>
              </a:spcBef>
            </a:pPr>
            <a:r>
              <a:rPr lang="en-IN" sz="3975" b="1" u="sng" dirty="0" smtClean="0">
                <a:solidFill>
                  <a:srgbClr val="C00000"/>
                </a:solidFill>
                <a:latin typeface="Comic Sans MS" panose="030F0702030302020204" pitchFamily="66" charset="0"/>
              </a:rPr>
              <a:t>Overview of the Syllabus</a:t>
            </a:r>
            <a:r>
              <a:rPr lang="en-IN" sz="3300" b="1" dirty="0">
                <a:solidFill>
                  <a:srgbClr val="C00000"/>
                </a:solidFill>
                <a:latin typeface="Comic Sans MS" panose="030F0702030302020204" pitchFamily="66" charset="0"/>
              </a:rPr>
              <a:t/>
            </a:r>
            <a:br>
              <a:rPr lang="en-IN" sz="3300" b="1" dirty="0">
                <a:solidFill>
                  <a:srgbClr val="C00000"/>
                </a:solidFill>
                <a:latin typeface="Comic Sans MS" panose="030F0702030302020204" pitchFamily="66" charset="0"/>
              </a:rPr>
            </a:br>
            <a:r>
              <a:rPr lang="en-IN" sz="1050" b="1" dirty="0">
                <a:solidFill>
                  <a:srgbClr val="C00000"/>
                </a:solidFill>
                <a:latin typeface="Comic Sans MS" panose="030F0702030302020204" pitchFamily="66" charset="0"/>
              </a:rPr>
              <a:t>……………………………………………………………………………………………………………………………………………………………………………………………………………………………………………</a:t>
            </a:r>
            <a:r>
              <a:rPr lang="en-IN" b="1" dirty="0" smtClean="0">
                <a:solidFill>
                  <a:srgbClr val="C00000"/>
                </a:solidFill>
                <a:latin typeface="Comic Sans MS" panose="030F0702030302020204" pitchFamily="66" charset="0"/>
              </a:rPr>
              <a:t/>
            </a:r>
            <a:br>
              <a:rPr lang="en-IN" b="1" dirty="0" smtClean="0">
                <a:solidFill>
                  <a:srgbClr val="C00000"/>
                </a:solidFill>
                <a:latin typeface="Comic Sans MS" panose="030F0702030302020204" pitchFamily="66" charset="0"/>
              </a:rPr>
            </a:br>
            <a:r>
              <a:rPr lang="en-IN" sz="2800" b="1" u="sng" dirty="0">
                <a:solidFill>
                  <a:srgbClr val="C00000"/>
                </a:solidFill>
                <a:latin typeface="Comic Sans MS" panose="030F0702030302020204" pitchFamily="66" charset="0"/>
              </a:rPr>
              <a:t>Chemotherapy (VPT-411</a:t>
            </a:r>
            <a:r>
              <a:rPr lang="en-IN" sz="2800" b="1" u="sng" dirty="0" smtClean="0">
                <a:solidFill>
                  <a:srgbClr val="C00000"/>
                </a:solidFill>
                <a:latin typeface="Comic Sans MS" panose="030F0702030302020204" pitchFamily="66" charset="0"/>
              </a:rPr>
              <a:t>)</a:t>
            </a:r>
            <a:r>
              <a:rPr lang="en-IN" sz="2700" b="1" dirty="0">
                <a:solidFill>
                  <a:srgbClr val="000099"/>
                </a:solidFill>
                <a:latin typeface="Comic Sans MS" panose="030F0702030302020204" pitchFamily="66" charset="0"/>
              </a:rPr>
              <a:t/>
            </a:r>
            <a:br>
              <a:rPr lang="en-IN" sz="2700" b="1" dirty="0">
                <a:solidFill>
                  <a:srgbClr val="000099"/>
                </a:solidFill>
                <a:latin typeface="Comic Sans MS" panose="030F0702030302020204" pitchFamily="66" charset="0"/>
              </a:rPr>
            </a:br>
            <a:r>
              <a:rPr lang="en-IN" sz="2700" b="1" dirty="0" smtClean="0">
                <a:solidFill>
                  <a:srgbClr val="000099"/>
                </a:solidFill>
                <a:latin typeface="Comic Sans MS" panose="030F0702030302020204" pitchFamily="66" charset="0"/>
              </a:rPr>
              <a:t>(</a:t>
            </a:r>
            <a:r>
              <a:rPr lang="en-IN" sz="2700" b="1" dirty="0">
                <a:solidFill>
                  <a:srgbClr val="000099"/>
                </a:solidFill>
                <a:latin typeface="Comic Sans MS" panose="030F0702030302020204" pitchFamily="66" charset="0"/>
              </a:rPr>
              <a:t>Lecture-1</a:t>
            </a:r>
            <a:r>
              <a:rPr lang="en-IN" sz="2700" b="1" dirty="0" smtClean="0">
                <a:solidFill>
                  <a:srgbClr val="000099"/>
                </a:solidFill>
                <a:latin typeface="Comic Sans MS" panose="030F0702030302020204" pitchFamily="66" charset="0"/>
              </a:rPr>
              <a:t>)</a:t>
            </a:r>
            <a:endParaRPr lang="en-IN" b="1" dirty="0">
              <a:solidFill>
                <a:srgbClr val="000099"/>
              </a:solidFill>
              <a:latin typeface="Comic Sans MS" panose="030F0702030302020204" pitchFamily="66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09575" y="3984463"/>
            <a:ext cx="8343900" cy="1241822"/>
          </a:xfrm>
        </p:spPr>
        <p:txBody>
          <a:bodyPr>
            <a:noAutofit/>
          </a:bodyPr>
          <a:lstStyle/>
          <a:p>
            <a:r>
              <a:rPr lang="en-IN" sz="2100" b="1" dirty="0" err="1">
                <a:solidFill>
                  <a:srgbClr val="000099"/>
                </a:solidFill>
                <a:latin typeface="Comic Sans MS" panose="030F0702030302020204" pitchFamily="66" charset="0"/>
              </a:rPr>
              <a:t>Dr.</a:t>
            </a:r>
            <a:r>
              <a:rPr lang="en-IN" sz="2100" b="1" dirty="0">
                <a:solidFill>
                  <a:srgbClr val="000099"/>
                </a:solidFill>
                <a:latin typeface="Comic Sans MS" panose="030F0702030302020204" pitchFamily="66" charset="0"/>
              </a:rPr>
              <a:t> </a:t>
            </a:r>
            <a:r>
              <a:rPr lang="en-IN" sz="2100" b="1" dirty="0" err="1" smtClean="0">
                <a:solidFill>
                  <a:srgbClr val="000099"/>
                </a:solidFill>
                <a:latin typeface="Comic Sans MS" panose="030F0702030302020204" pitchFamily="66" charset="0"/>
              </a:rPr>
              <a:t>Kumari</a:t>
            </a:r>
            <a:r>
              <a:rPr lang="en-IN" sz="2100" b="1" dirty="0" smtClean="0">
                <a:solidFill>
                  <a:srgbClr val="000099"/>
                </a:solidFill>
                <a:latin typeface="Comic Sans MS" panose="030F0702030302020204" pitchFamily="66" charset="0"/>
              </a:rPr>
              <a:t> </a:t>
            </a:r>
            <a:r>
              <a:rPr lang="en-IN" sz="2100" b="1" dirty="0" err="1" smtClean="0">
                <a:solidFill>
                  <a:srgbClr val="000099"/>
                </a:solidFill>
                <a:latin typeface="Comic Sans MS" panose="030F0702030302020204" pitchFamily="66" charset="0"/>
              </a:rPr>
              <a:t>Anjana</a:t>
            </a:r>
            <a:endParaRPr lang="en-IN" sz="2100" b="1" dirty="0">
              <a:solidFill>
                <a:srgbClr val="000099"/>
              </a:solidFill>
              <a:latin typeface="Comic Sans MS" panose="030F0702030302020204" pitchFamily="66" charset="0"/>
            </a:endParaRPr>
          </a:p>
          <a:p>
            <a:r>
              <a:rPr lang="en-IN" sz="2100" dirty="0">
                <a:latin typeface="Comic Sans MS" panose="030F0702030302020204" pitchFamily="66" charset="0"/>
              </a:rPr>
              <a:t>Asstt. </a:t>
            </a:r>
            <a:r>
              <a:rPr lang="en-IN" sz="2100" dirty="0" smtClean="0">
                <a:latin typeface="Comic Sans MS" panose="030F0702030302020204" pitchFamily="66" charset="0"/>
              </a:rPr>
              <a:t>Professor</a:t>
            </a:r>
            <a:endParaRPr lang="en-IN" sz="2100" dirty="0">
              <a:latin typeface="Comic Sans MS" panose="030F0702030302020204" pitchFamily="66" charset="0"/>
            </a:endParaRPr>
          </a:p>
          <a:p>
            <a:r>
              <a:rPr lang="en-IN" sz="2100" dirty="0" err="1">
                <a:latin typeface="Comic Sans MS" panose="030F0702030302020204" pitchFamily="66" charset="0"/>
              </a:rPr>
              <a:t>Deptt</a:t>
            </a:r>
            <a:r>
              <a:rPr lang="en-IN" sz="2100" dirty="0">
                <a:latin typeface="Comic Sans MS" panose="030F0702030302020204" pitchFamily="66" charset="0"/>
              </a:rPr>
              <a:t>. of Veterinary Pharmacology &amp; Toxicology</a:t>
            </a:r>
          </a:p>
          <a:p>
            <a:r>
              <a:rPr lang="en-IN" sz="2100" dirty="0">
                <a:latin typeface="Comic Sans MS" panose="030F0702030302020204" pitchFamily="66" charset="0"/>
              </a:rPr>
              <a:t>Bihar Veterinary College, Bihar Animal Sciences University, Patna</a:t>
            </a:r>
          </a:p>
          <a:p>
            <a:endParaRPr lang="en-IN" sz="2100" dirty="0">
              <a:latin typeface="Comic Sans MS" panose="030F0702030302020204" pitchFamily="66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198249" y="3660020"/>
            <a:ext cx="1091228" cy="987552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2145874" y="3756115"/>
            <a:ext cx="678170" cy="7166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3967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2057400"/>
            <a:ext cx="6553200" cy="1676400"/>
          </a:xfrm>
        </p:spPr>
        <p:txBody>
          <a:bodyPr>
            <a:normAutofit/>
          </a:bodyPr>
          <a:lstStyle/>
          <a:p>
            <a:r>
              <a:rPr lang="en-US" dirty="0" smtClean="0">
                <a:solidFill>
                  <a:srgbClr val="0070C0"/>
                </a:solidFill>
                <a:latin typeface="Berlin Sans FB Demi" pitchFamily="34" charset="0"/>
              </a:rPr>
              <a:t>Syllabus of Chemotherapy</a:t>
            </a:r>
            <a:endParaRPr lang="en-US" dirty="0">
              <a:solidFill>
                <a:srgbClr val="0070C0"/>
              </a:solidFill>
              <a:latin typeface="Berlin Sans FB Demi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b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General Chemotherapy </a:t>
            </a:r>
            <a:endParaRPr lang="en-US" sz="3600" b="1" dirty="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382000" cy="4800600"/>
          </a:xfrm>
        </p:spPr>
        <p:txBody>
          <a:bodyPr>
            <a:normAutofit/>
          </a:bodyPr>
          <a:lstStyle/>
          <a:p>
            <a:r>
              <a:rPr lang="en-US" sz="3000" b="1" dirty="0" smtClean="0">
                <a:solidFill>
                  <a:srgbClr val="0070C0"/>
                </a:solidFill>
                <a:latin typeface="Comic Sans MS" pitchFamily="66" charset="0"/>
              </a:rPr>
              <a:t>Introduction and Definition</a:t>
            </a:r>
          </a:p>
          <a:p>
            <a:r>
              <a:rPr lang="en-US" sz="3000" b="1" dirty="0" smtClean="0">
                <a:solidFill>
                  <a:srgbClr val="92D050"/>
                </a:solidFill>
                <a:latin typeface="Comic Sans MS" pitchFamily="66" charset="0"/>
              </a:rPr>
              <a:t>History</a:t>
            </a:r>
          </a:p>
          <a:p>
            <a:r>
              <a:rPr lang="en-US" sz="2400" b="1" dirty="0" smtClean="0">
                <a:solidFill>
                  <a:srgbClr val="00B0F0"/>
                </a:solidFill>
                <a:latin typeface="Comic Sans MS" panose="030F0702030302020204" pitchFamily="66" charset="0"/>
              </a:rPr>
              <a:t>General principles in antibacterial chemotherapy</a:t>
            </a:r>
          </a:p>
          <a:p>
            <a:r>
              <a:rPr lang="en-US" sz="3000" b="1" dirty="0" smtClean="0">
                <a:solidFill>
                  <a:srgbClr val="FFC000"/>
                </a:solidFill>
                <a:latin typeface="Comic Sans MS" pitchFamily="66" charset="0"/>
              </a:rPr>
              <a:t>Problems with use of AMAs</a:t>
            </a:r>
          </a:p>
          <a:p>
            <a:r>
              <a:rPr lang="en-US" sz="3000" b="1" dirty="0" smtClean="0">
                <a:solidFill>
                  <a:srgbClr val="00B050"/>
                </a:solidFill>
                <a:latin typeface="Comic Sans MS" pitchFamily="66" charset="0"/>
              </a:rPr>
              <a:t>Choice of an Antimicrobial agents </a:t>
            </a:r>
          </a:p>
          <a:p>
            <a:r>
              <a:rPr lang="en-US" sz="3000" b="1" dirty="0" smtClean="0">
                <a:solidFill>
                  <a:srgbClr val="0070C0"/>
                </a:solidFill>
                <a:latin typeface="Comic Sans MS" pitchFamily="66" charset="0"/>
              </a:rPr>
              <a:t>Combined use of Antimicrobial agents</a:t>
            </a:r>
          </a:p>
          <a:p>
            <a:r>
              <a:rPr lang="en-US" sz="3000" b="1" dirty="0" smtClean="0">
                <a:solidFill>
                  <a:srgbClr val="00B0F0"/>
                </a:solidFill>
                <a:latin typeface="Comic Sans MS" pitchFamily="66" charset="0"/>
              </a:rPr>
              <a:t>Prophylactic use of Antimicrobials</a:t>
            </a:r>
          </a:p>
          <a:p>
            <a:r>
              <a:rPr lang="en-US" sz="3000" b="1" dirty="0" smtClean="0">
                <a:solidFill>
                  <a:srgbClr val="0070C0"/>
                </a:solidFill>
                <a:latin typeface="Comic Sans MS" pitchFamily="66" charset="0"/>
              </a:rPr>
              <a:t>Failure of Antimicrobial Chemotherapy</a:t>
            </a:r>
          </a:p>
          <a:p>
            <a:endParaRPr lang="en-US" dirty="0" smtClean="0"/>
          </a:p>
          <a:p>
            <a:pPr>
              <a:buNone/>
            </a:pPr>
            <a:endParaRPr lang="en-US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dirty="0" smtClean="0">
                <a:latin typeface="Comic Sans MS" pitchFamily="66" charset="0"/>
              </a:rPr>
              <a:t/>
            </a:r>
            <a:br>
              <a:rPr lang="en-US" dirty="0" smtClean="0">
                <a:latin typeface="Comic Sans MS" pitchFamily="66" charset="0"/>
              </a:rPr>
            </a:br>
            <a:r>
              <a:rPr lang="en-US" sz="3600" b="1" dirty="0" smtClean="0">
                <a:solidFill>
                  <a:srgbClr val="FF0000"/>
                </a:solidFill>
                <a:latin typeface="Comic Sans MS" pitchFamily="66" charset="0"/>
              </a:rPr>
              <a:t>Classification of Antibacterial agents</a:t>
            </a:r>
            <a:r>
              <a:rPr lang="en-US" dirty="0" smtClean="0"/>
              <a:t/>
            </a:r>
            <a:br>
              <a:rPr lang="en-US" dirty="0" smtClean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458200" cy="4876800"/>
          </a:xfrm>
        </p:spPr>
        <p:txBody>
          <a:bodyPr>
            <a:normAutofit/>
          </a:bodyPr>
          <a:lstStyle/>
          <a:p>
            <a:r>
              <a:rPr lang="en-US" sz="2800" dirty="0" smtClean="0">
                <a:latin typeface="Comic Sans MS" pitchFamily="66" charset="0"/>
              </a:rPr>
              <a:t>On the basis of </a:t>
            </a:r>
            <a:r>
              <a:rPr lang="en-US" sz="2800" dirty="0" smtClean="0">
                <a:solidFill>
                  <a:srgbClr val="FFC000"/>
                </a:solidFill>
                <a:latin typeface="Comic Sans MS" pitchFamily="66" charset="0"/>
              </a:rPr>
              <a:t>chemical structure </a:t>
            </a:r>
          </a:p>
          <a:p>
            <a:r>
              <a:rPr lang="en-US" sz="2800" dirty="0" smtClean="0">
                <a:solidFill>
                  <a:srgbClr val="0070C0"/>
                </a:solidFill>
                <a:latin typeface="Comic Sans MS" pitchFamily="66" charset="0"/>
              </a:rPr>
              <a:t>On the basis Mechanism of action </a:t>
            </a:r>
          </a:p>
          <a:p>
            <a:r>
              <a:rPr lang="en-US" sz="2800" dirty="0" smtClean="0">
                <a:latin typeface="Comic Sans MS" pitchFamily="66" charset="0"/>
              </a:rPr>
              <a:t>On the basis of </a:t>
            </a:r>
            <a:r>
              <a:rPr lang="en-US" sz="2800" dirty="0" smtClean="0">
                <a:solidFill>
                  <a:srgbClr val="00B050"/>
                </a:solidFill>
                <a:latin typeface="Comic Sans MS" pitchFamily="66" charset="0"/>
              </a:rPr>
              <a:t>Type of organisms   against which primarily active</a:t>
            </a:r>
          </a:p>
          <a:p>
            <a:r>
              <a:rPr lang="en-US" sz="2800" dirty="0" smtClean="0">
                <a:latin typeface="Comic Sans MS" pitchFamily="66" charset="0"/>
              </a:rPr>
              <a:t>On the basis of </a:t>
            </a:r>
            <a:r>
              <a:rPr lang="en-US" sz="2800" dirty="0" smtClean="0">
                <a:solidFill>
                  <a:srgbClr val="92D050"/>
                </a:solidFill>
                <a:latin typeface="Comic Sans MS" pitchFamily="66" charset="0"/>
              </a:rPr>
              <a:t>Structure of activity</a:t>
            </a:r>
          </a:p>
          <a:p>
            <a:r>
              <a:rPr lang="en-US" sz="2800" dirty="0" smtClean="0">
                <a:latin typeface="Comic Sans MS" pitchFamily="66" charset="0"/>
              </a:rPr>
              <a:t>On the basis of </a:t>
            </a:r>
            <a:r>
              <a:rPr lang="en-US" sz="2800" dirty="0" smtClean="0">
                <a:solidFill>
                  <a:srgbClr val="7030A0"/>
                </a:solidFill>
                <a:latin typeface="Comic Sans MS" pitchFamily="66" charset="0"/>
              </a:rPr>
              <a:t>Type of action </a:t>
            </a:r>
          </a:p>
          <a:p>
            <a:r>
              <a:rPr lang="en-US" sz="2800" dirty="0" smtClean="0">
                <a:latin typeface="Comic Sans MS" pitchFamily="66" charset="0"/>
              </a:rPr>
              <a:t>On the basis of </a:t>
            </a:r>
            <a:r>
              <a:rPr lang="en-US" sz="2800" dirty="0" smtClean="0">
                <a:solidFill>
                  <a:srgbClr val="FFC000"/>
                </a:solidFill>
                <a:latin typeface="Comic Sans MS" pitchFamily="66" charset="0"/>
              </a:rPr>
              <a:t>Source </a:t>
            </a:r>
            <a:endParaRPr lang="en-US" sz="2800" dirty="0">
              <a:solidFill>
                <a:srgbClr val="FFC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3600" b="1" dirty="0" smtClean="0">
                <a:solidFill>
                  <a:srgbClr val="FF0000"/>
                </a:solidFill>
                <a:latin typeface="Comic Sans MS" pitchFamily="66" charset="0"/>
              </a:rPr>
              <a:t>Antibacterial Resistance </a:t>
            </a:r>
            <a:r>
              <a:rPr lang="en-US" sz="3600" dirty="0" smtClean="0"/>
              <a:t/>
            </a:r>
            <a:br>
              <a:rPr lang="en-US" sz="3600" dirty="0" smtClean="0"/>
            </a:br>
            <a:endParaRPr lang="en-US" sz="36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0070C0"/>
                </a:solidFill>
                <a:latin typeface="Comic Sans MS" panose="030F0702030302020204" pitchFamily="66" charset="0"/>
              </a:rPr>
              <a:t>Mutation  </a:t>
            </a:r>
            <a:r>
              <a:rPr lang="en-US" dirty="0" smtClean="0">
                <a:latin typeface="Comic Sans MS" panose="030F0702030302020204" pitchFamily="66" charset="0"/>
              </a:rPr>
              <a:t> </a:t>
            </a:r>
          </a:p>
          <a:p>
            <a:pPr marL="0" indent="0">
              <a:buNone/>
            </a:pPr>
            <a:r>
              <a:rPr lang="en-US" dirty="0">
                <a:latin typeface="Comic Sans MS" panose="030F0702030302020204" pitchFamily="66" charset="0"/>
              </a:rPr>
              <a:t>	</a:t>
            </a:r>
            <a:r>
              <a:rPr lang="en-US" dirty="0" smtClean="0">
                <a:latin typeface="Comic Sans MS" panose="030F0702030302020204" pitchFamily="66" charset="0"/>
              </a:rPr>
              <a:t>	Single step </a:t>
            </a:r>
          </a:p>
          <a:p>
            <a:pPr marL="0" indent="0">
              <a:buNone/>
            </a:pPr>
            <a:r>
              <a:rPr lang="en-US" dirty="0">
                <a:latin typeface="Comic Sans MS" panose="030F0702030302020204" pitchFamily="66" charset="0"/>
              </a:rPr>
              <a:t>	</a:t>
            </a:r>
            <a:r>
              <a:rPr lang="en-US" dirty="0" smtClean="0">
                <a:latin typeface="Comic Sans MS" panose="030F0702030302020204" pitchFamily="66" charset="0"/>
              </a:rPr>
              <a:t>	Multistep</a:t>
            </a:r>
          </a:p>
          <a:p>
            <a:r>
              <a:rPr lang="en-US" dirty="0" smtClean="0">
                <a:solidFill>
                  <a:srgbClr val="0070C0"/>
                </a:solidFill>
                <a:latin typeface="Comic Sans MS" panose="030F0702030302020204" pitchFamily="66" charset="0"/>
              </a:rPr>
              <a:t>Gene transfer </a:t>
            </a:r>
          </a:p>
          <a:p>
            <a:pPr marL="0" indent="0">
              <a:buNone/>
            </a:pPr>
            <a:r>
              <a:rPr lang="en-US" dirty="0">
                <a:latin typeface="Comic Sans MS" panose="030F0702030302020204" pitchFamily="66" charset="0"/>
              </a:rPr>
              <a:t>	</a:t>
            </a:r>
            <a:r>
              <a:rPr lang="en-US" dirty="0" smtClean="0">
                <a:latin typeface="Comic Sans MS" panose="030F0702030302020204" pitchFamily="66" charset="0"/>
              </a:rPr>
              <a:t>	Conjugation </a:t>
            </a:r>
          </a:p>
          <a:p>
            <a:pPr marL="0" indent="0">
              <a:buNone/>
            </a:pPr>
            <a:r>
              <a:rPr lang="en-US" dirty="0">
                <a:latin typeface="Comic Sans MS" panose="030F0702030302020204" pitchFamily="66" charset="0"/>
              </a:rPr>
              <a:t>	</a:t>
            </a:r>
            <a:r>
              <a:rPr lang="en-US" dirty="0" smtClean="0">
                <a:latin typeface="Comic Sans MS" panose="030F0702030302020204" pitchFamily="66" charset="0"/>
              </a:rPr>
              <a:t>	Transduction</a:t>
            </a:r>
          </a:p>
          <a:p>
            <a:pPr marL="0" indent="0">
              <a:buNone/>
            </a:pPr>
            <a:r>
              <a:rPr lang="en-US" dirty="0">
                <a:latin typeface="Comic Sans MS" panose="030F0702030302020204" pitchFamily="66" charset="0"/>
              </a:rPr>
              <a:t>	</a:t>
            </a:r>
            <a:r>
              <a:rPr lang="en-US" dirty="0" smtClean="0">
                <a:latin typeface="Comic Sans MS" panose="030F0702030302020204" pitchFamily="66" charset="0"/>
              </a:rPr>
              <a:t>	Transformation</a:t>
            </a:r>
            <a:endParaRPr lang="en-US" dirty="0">
              <a:latin typeface="Comic Sans MS" panose="030F0702030302020204" pitchFamily="66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b="1" dirty="0" err="1" smtClean="0">
                <a:solidFill>
                  <a:srgbClr val="FF0000"/>
                </a:solidFill>
                <a:latin typeface="Comic Sans MS" pitchFamily="66" charset="0"/>
              </a:rPr>
              <a:t>Sulphonamides</a:t>
            </a:r>
            <a:endParaRPr lang="en-US" sz="36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err="1" smtClean="0">
                <a:solidFill>
                  <a:srgbClr val="0070C0"/>
                </a:solidFill>
                <a:latin typeface="Comic Sans MS" pitchFamily="66" charset="0"/>
              </a:rPr>
              <a:t>Sulphonamides</a:t>
            </a:r>
            <a:endParaRPr lang="en-US" dirty="0" smtClean="0">
              <a:solidFill>
                <a:srgbClr val="0070C0"/>
              </a:solidFill>
              <a:latin typeface="Comic Sans MS" pitchFamily="66" charset="0"/>
            </a:endParaRPr>
          </a:p>
          <a:p>
            <a:pPr>
              <a:buNone/>
            </a:pPr>
            <a:r>
              <a:rPr lang="en-US" dirty="0" smtClean="0">
                <a:latin typeface="Comic Sans MS" pitchFamily="66" charset="0"/>
              </a:rPr>
              <a:t>			Introduction </a:t>
            </a:r>
          </a:p>
          <a:p>
            <a:pPr>
              <a:buNone/>
            </a:pPr>
            <a:r>
              <a:rPr lang="en-US" dirty="0" smtClean="0">
                <a:latin typeface="Comic Sans MS" pitchFamily="66" charset="0"/>
              </a:rPr>
              <a:t>			Classification</a:t>
            </a:r>
          </a:p>
          <a:p>
            <a:pPr>
              <a:buNone/>
            </a:pPr>
            <a:r>
              <a:rPr lang="en-US" dirty="0" smtClean="0">
                <a:latin typeface="Comic Sans MS" pitchFamily="66" charset="0"/>
              </a:rPr>
              <a:t>			Mechanism of action</a:t>
            </a:r>
          </a:p>
          <a:p>
            <a:pPr>
              <a:buNone/>
            </a:pPr>
            <a:r>
              <a:rPr lang="en-US" dirty="0" smtClean="0">
                <a:latin typeface="Comic Sans MS" pitchFamily="66" charset="0"/>
              </a:rPr>
              <a:t>			Clinical uses</a:t>
            </a:r>
          </a:p>
          <a:p>
            <a:r>
              <a:rPr lang="en-US" dirty="0">
                <a:solidFill>
                  <a:srgbClr val="0070C0"/>
                </a:solidFill>
                <a:latin typeface="Comic Sans MS" pitchFamily="66" charset="0"/>
              </a:rPr>
              <a:t>C</a:t>
            </a:r>
            <a:r>
              <a:rPr lang="en-US" dirty="0" smtClean="0">
                <a:solidFill>
                  <a:srgbClr val="0070C0"/>
                </a:solidFill>
                <a:latin typeface="Comic Sans MS" pitchFamily="66" charset="0"/>
              </a:rPr>
              <a:t>ombination with </a:t>
            </a:r>
            <a:r>
              <a:rPr lang="en-US" dirty="0" err="1" smtClean="0">
                <a:solidFill>
                  <a:srgbClr val="0070C0"/>
                </a:solidFill>
                <a:latin typeface="Comic Sans MS" pitchFamily="66" charset="0"/>
              </a:rPr>
              <a:t>diaminopyrimidines</a:t>
            </a:r>
            <a:r>
              <a:rPr lang="en-US" dirty="0" smtClean="0">
                <a:solidFill>
                  <a:srgbClr val="0070C0"/>
                </a:solidFill>
                <a:latin typeface="Comic Sans MS" pitchFamily="66" charset="0"/>
              </a:rPr>
              <a:t>,</a:t>
            </a:r>
          </a:p>
          <a:p>
            <a:r>
              <a:rPr lang="en-US" dirty="0">
                <a:solidFill>
                  <a:srgbClr val="0070C0"/>
                </a:solidFill>
                <a:latin typeface="Comic Sans MS" pitchFamily="66" charset="0"/>
              </a:rPr>
              <a:t>S</a:t>
            </a:r>
            <a:r>
              <a:rPr lang="en-US" dirty="0" smtClean="0">
                <a:solidFill>
                  <a:srgbClr val="0070C0"/>
                </a:solidFill>
                <a:latin typeface="Comic Sans MS" pitchFamily="66" charset="0"/>
              </a:rPr>
              <a:t>ulfones </a:t>
            </a:r>
            <a:endParaRPr lang="en-US" dirty="0">
              <a:solidFill>
                <a:srgbClr val="0070C0"/>
              </a:solidFill>
              <a:latin typeface="Comic Sans MS" pitchFamily="66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/>
            </a:r>
            <a:br>
              <a:rPr lang="en-US" dirty="0" smtClean="0"/>
            </a:br>
            <a:r>
              <a:rPr lang="en-US" b="1" dirty="0" smtClean="0">
                <a:solidFill>
                  <a:srgbClr val="FF0000"/>
                </a:solidFill>
                <a:latin typeface="Comic Sans MS" pitchFamily="66" charset="0"/>
              </a:rPr>
              <a:t>Fluoroquinolones </a:t>
            </a:r>
            <a:r>
              <a:rPr lang="en-US" dirty="0" smtClean="0">
                <a:solidFill>
                  <a:srgbClr val="FF0000"/>
                </a:solidFill>
              </a:rPr>
              <a:t/>
            </a:r>
            <a:br>
              <a:rPr lang="en-US" dirty="0" smtClean="0">
                <a:solidFill>
                  <a:srgbClr val="FF0000"/>
                </a:solidFill>
              </a:rPr>
            </a:b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0070C0"/>
                </a:solidFill>
                <a:latin typeface="Comic Sans MS" pitchFamily="66" charset="0"/>
              </a:rPr>
              <a:t>Nitrofurans</a:t>
            </a:r>
          </a:p>
          <a:p>
            <a:r>
              <a:rPr lang="en-US" dirty="0" smtClean="0">
                <a:solidFill>
                  <a:srgbClr val="0070C0"/>
                </a:solidFill>
                <a:latin typeface="Comic Sans MS" pitchFamily="66" charset="0"/>
              </a:rPr>
              <a:t>Nalidixic acid and </a:t>
            </a:r>
          </a:p>
          <a:p>
            <a:r>
              <a:rPr lang="en-US" dirty="0" err="1" smtClean="0">
                <a:solidFill>
                  <a:srgbClr val="0070C0"/>
                </a:solidFill>
                <a:latin typeface="Comic Sans MS" pitchFamily="66" charset="0"/>
              </a:rPr>
              <a:t>Fluoroquinolones</a:t>
            </a:r>
            <a:endParaRPr lang="en-US" dirty="0" smtClean="0">
              <a:solidFill>
                <a:srgbClr val="0070C0"/>
              </a:solidFill>
              <a:latin typeface="Comic Sans MS" pitchFamily="66" charset="0"/>
            </a:endParaRPr>
          </a:p>
          <a:p>
            <a:pPr>
              <a:buNone/>
            </a:pPr>
            <a:r>
              <a:rPr lang="en-US" dirty="0" smtClean="0">
                <a:latin typeface="Comic Sans MS" pitchFamily="66" charset="0"/>
              </a:rPr>
              <a:t>		Introduction </a:t>
            </a:r>
          </a:p>
          <a:p>
            <a:pPr>
              <a:buNone/>
            </a:pPr>
            <a:r>
              <a:rPr lang="en-US" dirty="0" smtClean="0">
                <a:latin typeface="Comic Sans MS" pitchFamily="66" charset="0"/>
              </a:rPr>
              <a:t>		Classification</a:t>
            </a:r>
          </a:p>
          <a:p>
            <a:pPr>
              <a:buNone/>
            </a:pPr>
            <a:r>
              <a:rPr lang="en-US" dirty="0" smtClean="0">
                <a:latin typeface="Comic Sans MS" pitchFamily="66" charset="0"/>
              </a:rPr>
              <a:t>		Mechanism of action</a:t>
            </a:r>
          </a:p>
          <a:p>
            <a:pPr>
              <a:buNone/>
            </a:pPr>
            <a:r>
              <a:rPr lang="en-US" dirty="0" smtClean="0">
                <a:latin typeface="Comic Sans MS" pitchFamily="66" charset="0"/>
              </a:rPr>
              <a:t>		Clinical uses</a:t>
            </a:r>
          </a:p>
          <a:p>
            <a:pPr>
              <a:buNone/>
            </a:pPr>
            <a:endParaRPr lang="en-US" dirty="0">
              <a:latin typeface="Comic Sans MS" pitchFamily="66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>
                <a:solidFill>
                  <a:srgbClr val="FF0000"/>
                </a:solidFill>
                <a:latin typeface="Comic Sans MS" pitchFamily="66" charset="0"/>
              </a:rPr>
              <a:t>Antibiotics</a:t>
            </a:r>
            <a:endParaRPr lang="en-US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>
                <a:latin typeface="Comic Sans MS" pitchFamily="66" charset="0"/>
              </a:rPr>
              <a:t>Penicillins </a:t>
            </a:r>
          </a:p>
          <a:p>
            <a:r>
              <a:rPr lang="en-US" dirty="0" smtClean="0">
                <a:latin typeface="Comic Sans MS" pitchFamily="66" charset="0"/>
              </a:rPr>
              <a:t>Cephalopsorins, </a:t>
            </a:r>
          </a:p>
          <a:p>
            <a:r>
              <a:rPr lang="en-US" dirty="0" smtClean="0">
                <a:latin typeface="Comic Sans MS" pitchFamily="66" charset="0"/>
              </a:rPr>
              <a:t>Aminoglycosides, </a:t>
            </a:r>
          </a:p>
          <a:p>
            <a:r>
              <a:rPr lang="en-US" dirty="0" smtClean="0">
                <a:latin typeface="Comic Sans MS" pitchFamily="66" charset="0"/>
              </a:rPr>
              <a:t>Tetracyclines, </a:t>
            </a:r>
          </a:p>
          <a:p>
            <a:r>
              <a:rPr lang="en-US" dirty="0" smtClean="0">
                <a:latin typeface="Comic Sans MS" pitchFamily="66" charset="0"/>
              </a:rPr>
              <a:t>Chloramphenicol, </a:t>
            </a:r>
          </a:p>
          <a:p>
            <a:r>
              <a:rPr lang="en-US" dirty="0" smtClean="0">
                <a:latin typeface="Comic Sans MS" pitchFamily="66" charset="0"/>
              </a:rPr>
              <a:t>Macrolides, </a:t>
            </a:r>
          </a:p>
          <a:p>
            <a:r>
              <a:rPr lang="en-US" dirty="0" smtClean="0">
                <a:latin typeface="Comic Sans MS" pitchFamily="66" charset="0"/>
              </a:rPr>
              <a:t>Polypeptides. </a:t>
            </a:r>
            <a:endParaRPr lang="en-US" dirty="0">
              <a:latin typeface="Comic Sans MS" pitchFamily="66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FF0000"/>
                </a:solidFill>
                <a:latin typeface="Comic Sans MS" pitchFamily="66" charset="0"/>
              </a:rPr>
              <a:t>Miscellaneous agents</a:t>
            </a:r>
            <a:endParaRPr lang="en-US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>
                <a:solidFill>
                  <a:srgbClr val="0070C0"/>
                </a:solidFill>
                <a:latin typeface="Comic Sans MS" pitchFamily="66" charset="0"/>
              </a:rPr>
              <a:t>Methenamine </a:t>
            </a:r>
          </a:p>
          <a:p>
            <a:r>
              <a:rPr lang="en-US" dirty="0" smtClean="0">
                <a:solidFill>
                  <a:srgbClr val="0070C0"/>
                </a:solidFill>
                <a:latin typeface="Comic Sans MS" pitchFamily="66" charset="0"/>
              </a:rPr>
              <a:t>Bacitracin</a:t>
            </a:r>
          </a:p>
          <a:p>
            <a:r>
              <a:rPr lang="en-US" dirty="0" smtClean="0">
                <a:solidFill>
                  <a:srgbClr val="0070C0"/>
                </a:solidFill>
                <a:latin typeface="Comic Sans MS" pitchFamily="66" charset="0"/>
              </a:rPr>
              <a:t>Rifampin</a:t>
            </a:r>
          </a:p>
          <a:p>
            <a:r>
              <a:rPr lang="en-US" dirty="0" smtClean="0">
                <a:solidFill>
                  <a:srgbClr val="0070C0"/>
                </a:solidFill>
                <a:latin typeface="Comic Sans MS" pitchFamily="66" charset="0"/>
              </a:rPr>
              <a:t>Novobiocin,</a:t>
            </a:r>
          </a:p>
          <a:p>
            <a:r>
              <a:rPr lang="en-US" dirty="0" smtClean="0">
                <a:solidFill>
                  <a:srgbClr val="0070C0"/>
                </a:solidFill>
                <a:latin typeface="Comic Sans MS" pitchFamily="66" charset="0"/>
              </a:rPr>
              <a:t>Viginamycin, </a:t>
            </a:r>
          </a:p>
          <a:p>
            <a:r>
              <a:rPr lang="en-US" dirty="0" smtClean="0">
                <a:solidFill>
                  <a:srgbClr val="0070C0"/>
                </a:solidFill>
                <a:latin typeface="Comic Sans MS" pitchFamily="66" charset="0"/>
              </a:rPr>
              <a:t>Lincosamides </a:t>
            </a:r>
          </a:p>
          <a:p>
            <a:r>
              <a:rPr lang="en-US" dirty="0" smtClean="0">
                <a:solidFill>
                  <a:srgbClr val="0070C0"/>
                </a:solidFill>
                <a:latin typeface="Comic Sans MS" pitchFamily="66" charset="0"/>
              </a:rPr>
              <a:t>Vancomycin. 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Antifungal agents</a:t>
            </a:r>
            <a:endParaRPr lang="en-US" dirty="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0070C0"/>
                </a:solidFill>
                <a:latin typeface="Comic Sans MS" panose="030F0702030302020204" pitchFamily="66" charset="0"/>
              </a:rPr>
              <a:t>Topical </a:t>
            </a:r>
          </a:p>
          <a:p>
            <a:r>
              <a:rPr lang="en-US" dirty="0">
                <a:solidFill>
                  <a:srgbClr val="0070C0"/>
                </a:solidFill>
                <a:latin typeface="Comic Sans MS" panose="030F0702030302020204" pitchFamily="66" charset="0"/>
              </a:rPr>
              <a:t>S</a:t>
            </a:r>
            <a:r>
              <a:rPr lang="en-US" dirty="0" smtClean="0">
                <a:solidFill>
                  <a:srgbClr val="0070C0"/>
                </a:solidFill>
                <a:latin typeface="Comic Sans MS" panose="030F0702030302020204" pitchFamily="66" charset="0"/>
              </a:rPr>
              <a:t>ystemic agents</a:t>
            </a:r>
          </a:p>
          <a:p>
            <a:r>
              <a:rPr lang="en-US" dirty="0">
                <a:solidFill>
                  <a:srgbClr val="0070C0"/>
                </a:solidFill>
                <a:latin typeface="Comic Sans MS" panose="030F0702030302020204" pitchFamily="66" charset="0"/>
              </a:rPr>
              <a:t>A</a:t>
            </a:r>
            <a:r>
              <a:rPr lang="en-US" dirty="0" smtClean="0">
                <a:solidFill>
                  <a:srgbClr val="0070C0"/>
                </a:solidFill>
                <a:latin typeface="Comic Sans MS" panose="030F0702030302020204" pitchFamily="66" charset="0"/>
              </a:rPr>
              <a:t>nti-fungal antibiotics.</a:t>
            </a:r>
          </a:p>
          <a:p>
            <a:pPr>
              <a:buNone/>
            </a:pPr>
            <a:r>
              <a:rPr lang="en-US" dirty="0" smtClean="0">
                <a:latin typeface="Comic Sans MS" pitchFamily="66" charset="0"/>
              </a:rPr>
              <a:t>		Introduction </a:t>
            </a:r>
            <a:endParaRPr lang="en-US" dirty="0">
              <a:latin typeface="Comic Sans MS" pitchFamily="66" charset="0"/>
            </a:endParaRPr>
          </a:p>
          <a:p>
            <a:pPr>
              <a:buNone/>
            </a:pPr>
            <a:r>
              <a:rPr lang="en-US" dirty="0">
                <a:latin typeface="Comic Sans MS" pitchFamily="66" charset="0"/>
              </a:rPr>
              <a:t>		Classification</a:t>
            </a:r>
          </a:p>
          <a:p>
            <a:pPr>
              <a:buNone/>
            </a:pPr>
            <a:r>
              <a:rPr lang="en-US" dirty="0">
                <a:latin typeface="Comic Sans MS" pitchFamily="66" charset="0"/>
              </a:rPr>
              <a:t>		Mechanism of action</a:t>
            </a:r>
          </a:p>
          <a:p>
            <a:pPr>
              <a:buNone/>
            </a:pPr>
            <a:r>
              <a:rPr lang="en-US" dirty="0">
                <a:latin typeface="Comic Sans MS" pitchFamily="66" charset="0"/>
              </a:rPr>
              <a:t>		Clinical uses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Anthelmintics</a:t>
            </a:r>
            <a:endParaRPr lang="en-US" sz="4000" dirty="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>
                <a:latin typeface="Comic Sans MS" panose="030F0702030302020204" pitchFamily="66" charset="0"/>
              </a:rPr>
              <a:t>Drugs used against </a:t>
            </a:r>
            <a:r>
              <a:rPr lang="en-US" dirty="0" smtClean="0">
                <a:solidFill>
                  <a:srgbClr val="0070C0"/>
                </a:solidFill>
                <a:latin typeface="Comic Sans MS" panose="030F0702030302020204" pitchFamily="66" charset="0"/>
              </a:rPr>
              <a:t>cestodes,</a:t>
            </a:r>
          </a:p>
          <a:p>
            <a:r>
              <a:rPr lang="en-US" dirty="0" smtClean="0">
                <a:latin typeface="Comic Sans MS" panose="030F0702030302020204" pitchFamily="66" charset="0"/>
              </a:rPr>
              <a:t>Drugs used against </a:t>
            </a:r>
            <a:r>
              <a:rPr lang="en-US" dirty="0" smtClean="0">
                <a:solidFill>
                  <a:srgbClr val="00B050"/>
                </a:solidFill>
                <a:latin typeface="Comic Sans MS" panose="030F0702030302020204" pitchFamily="66" charset="0"/>
              </a:rPr>
              <a:t>trematodes,</a:t>
            </a:r>
          </a:p>
          <a:p>
            <a:r>
              <a:rPr lang="en-US" dirty="0" smtClean="0">
                <a:latin typeface="Comic Sans MS" panose="030F0702030302020204" pitchFamily="66" charset="0"/>
              </a:rPr>
              <a:t>Drugs used against </a:t>
            </a:r>
            <a:r>
              <a:rPr lang="en-US" dirty="0" smtClean="0">
                <a:solidFill>
                  <a:srgbClr val="FFC000"/>
                </a:solidFill>
                <a:latin typeface="Comic Sans MS" panose="030F0702030302020204" pitchFamily="66" charset="0"/>
              </a:rPr>
              <a:t>nematodes, </a:t>
            </a:r>
          </a:p>
          <a:p>
            <a:r>
              <a:rPr lang="en-US" dirty="0">
                <a:latin typeface="Comic Sans MS" panose="030F0702030302020204" pitchFamily="66" charset="0"/>
              </a:rPr>
              <a:t>D</a:t>
            </a:r>
            <a:r>
              <a:rPr lang="en-US" dirty="0" smtClean="0">
                <a:latin typeface="Comic Sans MS" panose="030F0702030302020204" pitchFamily="66" charset="0"/>
              </a:rPr>
              <a:t>rug resistance,</a:t>
            </a:r>
          </a:p>
          <a:p>
            <a:r>
              <a:rPr lang="en-US" dirty="0">
                <a:latin typeface="Comic Sans MS" panose="030F0702030302020204" pitchFamily="66" charset="0"/>
              </a:rPr>
              <a:t>B</a:t>
            </a:r>
            <a:r>
              <a:rPr lang="en-US" dirty="0" smtClean="0">
                <a:latin typeface="Comic Sans MS" panose="030F0702030302020204" pitchFamily="66" charset="0"/>
              </a:rPr>
              <a:t>road-spectrum anthelmintics. 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Antiprotozoal agents</a:t>
            </a:r>
            <a:endParaRPr lang="en-US" dirty="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>
                <a:latin typeface="Comic Sans MS" panose="030F0702030302020204" pitchFamily="66" charset="0"/>
              </a:rPr>
              <a:t>Drugs used in </a:t>
            </a:r>
            <a:r>
              <a:rPr lang="en-US" dirty="0" smtClean="0">
                <a:solidFill>
                  <a:srgbClr val="FFC000"/>
                </a:solidFill>
                <a:latin typeface="Comic Sans MS" panose="030F0702030302020204" pitchFamily="66" charset="0"/>
              </a:rPr>
              <a:t>trypanosomosis,</a:t>
            </a:r>
            <a:r>
              <a:rPr lang="en-US" dirty="0" smtClean="0">
                <a:latin typeface="Comic Sans MS" panose="030F0702030302020204" pitchFamily="66" charset="0"/>
              </a:rPr>
              <a:t> </a:t>
            </a:r>
          </a:p>
          <a:p>
            <a:r>
              <a:rPr lang="en-US" dirty="0" smtClean="0">
                <a:latin typeface="Comic Sans MS" panose="030F0702030302020204" pitchFamily="66" charset="0"/>
              </a:rPr>
              <a:t>Drugs used in </a:t>
            </a:r>
            <a:r>
              <a:rPr lang="en-US" dirty="0" smtClean="0">
                <a:solidFill>
                  <a:srgbClr val="92D050"/>
                </a:solidFill>
                <a:latin typeface="Comic Sans MS" panose="030F0702030302020204" pitchFamily="66" charset="0"/>
              </a:rPr>
              <a:t>theileriosis,</a:t>
            </a:r>
            <a:r>
              <a:rPr lang="en-US" dirty="0" smtClean="0">
                <a:latin typeface="Comic Sans MS" panose="030F0702030302020204" pitchFamily="66" charset="0"/>
              </a:rPr>
              <a:t> </a:t>
            </a:r>
          </a:p>
          <a:p>
            <a:r>
              <a:rPr lang="en-US" dirty="0" smtClean="0">
                <a:latin typeface="Comic Sans MS" panose="030F0702030302020204" pitchFamily="66" charset="0"/>
              </a:rPr>
              <a:t>Drugs used in </a:t>
            </a:r>
            <a:r>
              <a:rPr lang="en-US" dirty="0" smtClean="0">
                <a:solidFill>
                  <a:srgbClr val="00B050"/>
                </a:solidFill>
                <a:latin typeface="Comic Sans MS" panose="030F0702030302020204" pitchFamily="66" charset="0"/>
              </a:rPr>
              <a:t>babesiosis,</a:t>
            </a:r>
          </a:p>
          <a:p>
            <a:r>
              <a:rPr lang="en-US" dirty="0" smtClean="0">
                <a:latin typeface="Comic Sans MS" panose="030F0702030302020204" pitchFamily="66" charset="0"/>
              </a:rPr>
              <a:t>Drugs used in </a:t>
            </a:r>
            <a:r>
              <a:rPr lang="en-US" dirty="0" smtClean="0">
                <a:solidFill>
                  <a:srgbClr val="0070C0"/>
                </a:solidFill>
                <a:latin typeface="Comic Sans MS" panose="030F0702030302020204" pitchFamily="66" charset="0"/>
              </a:rPr>
              <a:t>coccidiosis,</a:t>
            </a:r>
          </a:p>
          <a:p>
            <a:r>
              <a:rPr lang="en-US" dirty="0" smtClean="0">
                <a:latin typeface="Comic Sans MS" panose="030F0702030302020204" pitchFamily="66" charset="0"/>
              </a:rPr>
              <a:t>Drugs used in </a:t>
            </a:r>
            <a:r>
              <a:rPr lang="en-US" dirty="0" smtClean="0">
                <a:solidFill>
                  <a:srgbClr val="00B050"/>
                </a:solidFill>
                <a:latin typeface="Comic Sans MS" panose="030F0702030302020204" pitchFamily="66" charset="0"/>
              </a:rPr>
              <a:t>amoebiosis, </a:t>
            </a:r>
          </a:p>
          <a:p>
            <a:r>
              <a:rPr lang="en-US" dirty="0" smtClean="0">
                <a:latin typeface="Comic Sans MS" panose="030F0702030302020204" pitchFamily="66" charset="0"/>
              </a:rPr>
              <a:t>Drugs used in </a:t>
            </a:r>
            <a:r>
              <a:rPr lang="en-US" dirty="0" smtClean="0">
                <a:solidFill>
                  <a:srgbClr val="FFC000"/>
                </a:solidFill>
                <a:latin typeface="Comic Sans MS" panose="030F0702030302020204" pitchFamily="66" charset="0"/>
              </a:rPr>
              <a:t>giardiasis</a:t>
            </a:r>
            <a:r>
              <a:rPr lang="en-US" dirty="0" smtClean="0">
                <a:latin typeface="Comic Sans MS" panose="030F0702030302020204" pitchFamily="66" charset="0"/>
              </a:rPr>
              <a:t> </a:t>
            </a:r>
          </a:p>
          <a:p>
            <a:r>
              <a:rPr lang="en-US" dirty="0" smtClean="0">
                <a:latin typeface="Comic Sans MS" panose="030F0702030302020204" pitchFamily="66" charset="0"/>
              </a:rPr>
              <a:t>Drugs used in </a:t>
            </a:r>
            <a:r>
              <a:rPr lang="en-US" dirty="0" smtClean="0">
                <a:solidFill>
                  <a:srgbClr val="92D050"/>
                </a:solidFill>
                <a:latin typeface="Comic Sans MS" panose="030F0702030302020204" pitchFamily="66" charset="0"/>
              </a:rPr>
              <a:t>trichomonosis. 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Ectoparasiticides</a:t>
            </a:r>
            <a:endParaRPr lang="en-US" sz="4000" dirty="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latin typeface="Comic Sans MS" panose="030F0702030302020204" pitchFamily="66" charset="0"/>
              </a:rPr>
              <a:t>Introduction </a:t>
            </a:r>
          </a:p>
          <a:p>
            <a:r>
              <a:rPr lang="en-US" dirty="0">
                <a:latin typeface="Comic Sans MS" panose="030F0702030302020204" pitchFamily="66" charset="0"/>
              </a:rPr>
              <a:t>Classification</a:t>
            </a:r>
          </a:p>
          <a:p>
            <a:r>
              <a:rPr lang="en-US" dirty="0">
                <a:latin typeface="Comic Sans MS" panose="030F0702030302020204" pitchFamily="66" charset="0"/>
              </a:rPr>
              <a:t>Concentration </a:t>
            </a:r>
          </a:p>
          <a:p>
            <a:r>
              <a:rPr lang="en-US" dirty="0">
                <a:latin typeface="Comic Sans MS" panose="030F0702030302020204" pitchFamily="66" charset="0"/>
              </a:rPr>
              <a:t>Uses </a:t>
            </a:r>
          </a:p>
          <a:p>
            <a:pPr marL="0" indent="0">
              <a:buNone/>
            </a:pPr>
            <a:endParaRPr lang="en-US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Antiviral Agents</a:t>
            </a:r>
            <a:endParaRPr lang="en-US" sz="4000" dirty="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>
                <a:latin typeface="Comic Sans MS" pitchFamily="66" charset="0"/>
              </a:rPr>
              <a:t>Introduction </a:t>
            </a:r>
          </a:p>
          <a:p>
            <a:r>
              <a:rPr lang="en-US" dirty="0" smtClean="0">
                <a:latin typeface="Comic Sans MS" pitchFamily="66" charset="0"/>
              </a:rPr>
              <a:t>Classification</a:t>
            </a:r>
          </a:p>
          <a:p>
            <a:r>
              <a:rPr lang="en-US" dirty="0" smtClean="0">
                <a:latin typeface="Comic Sans MS" pitchFamily="66" charset="0"/>
              </a:rPr>
              <a:t>Mechanism of action</a:t>
            </a:r>
          </a:p>
          <a:p>
            <a:r>
              <a:rPr lang="en-US" dirty="0" smtClean="0">
                <a:latin typeface="Comic Sans MS" pitchFamily="66" charset="0"/>
              </a:rPr>
              <a:t>Clinical uses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dirty="0">
                <a:solidFill>
                  <a:srgbClr val="FF0000"/>
                </a:solidFill>
                <a:latin typeface="Comic Sans MS" panose="030F0702030302020204" pitchFamily="66" charset="0"/>
              </a:rPr>
              <a:t>A</a:t>
            </a:r>
            <a:r>
              <a:rPr lang="en-US" sz="4000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nticancer agents</a:t>
            </a:r>
            <a:endParaRPr lang="en-US" sz="4000" dirty="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>
                <a:latin typeface="Comic Sans MS" pitchFamily="66" charset="0"/>
              </a:rPr>
              <a:t>Introduction </a:t>
            </a:r>
          </a:p>
          <a:p>
            <a:r>
              <a:rPr lang="en-US" dirty="0" smtClean="0">
                <a:latin typeface="Comic Sans MS" pitchFamily="66" charset="0"/>
              </a:rPr>
              <a:t>Classification</a:t>
            </a:r>
          </a:p>
          <a:p>
            <a:r>
              <a:rPr lang="en-US" dirty="0" smtClean="0">
                <a:latin typeface="Comic Sans MS" pitchFamily="66" charset="0"/>
              </a:rPr>
              <a:t>Mechanism of action</a:t>
            </a:r>
          </a:p>
          <a:p>
            <a:r>
              <a:rPr lang="en-US" dirty="0" smtClean="0">
                <a:latin typeface="Comic Sans MS" pitchFamily="66" charset="0"/>
              </a:rPr>
              <a:t>Clinical uses</a:t>
            </a:r>
          </a:p>
          <a:p>
            <a:pPr>
              <a:buNone/>
            </a:pPr>
            <a:endParaRPr lang="en-US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Antiseptics and disinfectants</a:t>
            </a:r>
            <a:endParaRPr lang="en-US" sz="4000" dirty="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>
                <a:latin typeface="Comic Sans MS" panose="030F0702030302020204" pitchFamily="66" charset="0"/>
              </a:rPr>
              <a:t>Introduction </a:t>
            </a:r>
          </a:p>
          <a:p>
            <a:r>
              <a:rPr lang="en-US" dirty="0" smtClean="0">
                <a:latin typeface="Comic Sans MS" panose="030F0702030302020204" pitchFamily="66" charset="0"/>
              </a:rPr>
              <a:t>Classification</a:t>
            </a:r>
          </a:p>
          <a:p>
            <a:r>
              <a:rPr lang="en-US" dirty="0" smtClean="0">
                <a:latin typeface="Comic Sans MS" panose="030F0702030302020204" pitchFamily="66" charset="0"/>
              </a:rPr>
              <a:t>Concentration </a:t>
            </a:r>
          </a:p>
          <a:p>
            <a:r>
              <a:rPr lang="en-US" dirty="0" smtClean="0">
                <a:latin typeface="Comic Sans MS" panose="030F0702030302020204" pitchFamily="66" charset="0"/>
              </a:rPr>
              <a:t>Uses </a:t>
            </a:r>
            <a:endParaRPr lang="en-US" dirty="0">
              <a:latin typeface="Comic Sans MS" panose="030F0702030302020204" pitchFamily="66" charset="0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Growth promoters</a:t>
            </a:r>
            <a:endParaRPr lang="en-US" sz="4000" dirty="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latin typeface="Comic Sans MS" pitchFamily="66" charset="0"/>
              </a:rPr>
              <a:t>Introduction </a:t>
            </a:r>
          </a:p>
          <a:p>
            <a:r>
              <a:rPr lang="en-US" dirty="0">
                <a:latin typeface="Comic Sans MS" pitchFamily="66" charset="0"/>
              </a:rPr>
              <a:t>Classification</a:t>
            </a:r>
          </a:p>
          <a:p>
            <a:r>
              <a:rPr lang="en-US" dirty="0">
                <a:latin typeface="Comic Sans MS" pitchFamily="66" charset="0"/>
              </a:rPr>
              <a:t>Mechanism of action</a:t>
            </a:r>
          </a:p>
          <a:p>
            <a:r>
              <a:rPr lang="en-US" dirty="0">
                <a:latin typeface="Comic Sans MS" pitchFamily="66" charset="0"/>
              </a:rPr>
              <a:t>Clinical uses</a:t>
            </a:r>
          </a:p>
          <a:p>
            <a:pPr marL="0" indent="0">
              <a:buNone/>
            </a:pPr>
            <a:endParaRPr lang="en-US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Indigenous drugs</a:t>
            </a:r>
            <a:endParaRPr lang="en-US" dirty="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US" dirty="0" smtClean="0">
                <a:latin typeface="Comic Sans MS" panose="030F0702030302020204" pitchFamily="66" charset="0"/>
              </a:rPr>
              <a:t>Common indigenous drugs of plant origin of  proven pharmacological and therapeutic efficacies in various animal ailments. </a:t>
            </a:r>
          </a:p>
          <a:p>
            <a:pPr marL="0" indent="0" algn="just">
              <a:buNone/>
            </a:pPr>
            <a:endParaRPr lang="en-US" dirty="0" smtClean="0">
              <a:latin typeface="Comic Sans MS" panose="030F0702030302020204" pitchFamily="66" charset="0"/>
            </a:endParaRPr>
          </a:p>
          <a:p>
            <a:pPr algn="just"/>
            <a:r>
              <a:rPr lang="en-US" dirty="0">
                <a:solidFill>
                  <a:srgbClr val="FF0000"/>
                </a:solidFill>
                <a:latin typeface="Comic Sans MS" panose="030F0702030302020204" pitchFamily="66" charset="0"/>
              </a:rPr>
              <a:t>New drugs and drug formulations</a:t>
            </a:r>
            <a:endParaRPr lang="en-US" dirty="0">
              <a:latin typeface="Comic Sans MS" panose="030F0702030302020204" pitchFamily="66" charset="0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Books </a:t>
            </a:r>
            <a:endParaRPr lang="en-IN" dirty="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458200" cy="4525963"/>
          </a:xfrm>
        </p:spPr>
        <p:txBody>
          <a:bodyPr>
            <a:normAutofit fontScale="92500" lnSpcReduction="10000"/>
          </a:bodyPr>
          <a:lstStyle/>
          <a:p>
            <a:r>
              <a:rPr lang="en-GB" sz="2600" dirty="0" smtClean="0">
                <a:solidFill>
                  <a:srgbClr val="00B0F0"/>
                </a:solidFill>
                <a:latin typeface="Comic Sans MS" panose="030F0702030302020204" pitchFamily="66" charset="0"/>
              </a:rPr>
              <a:t>Essential of Medical Pharmacology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		</a:t>
            </a:r>
            <a:r>
              <a:rPr lang="en-GB" sz="2200" dirty="0" smtClean="0">
                <a:solidFill>
                  <a:srgbClr val="92D050"/>
                </a:solidFill>
                <a:latin typeface="Comic Sans MS" panose="030F0702030302020204" pitchFamily="66" charset="0"/>
              </a:rPr>
              <a:t>by </a:t>
            </a:r>
            <a:r>
              <a:rPr lang="en-GB" sz="2200" dirty="0" err="1" smtClean="0">
                <a:solidFill>
                  <a:srgbClr val="92D050"/>
                </a:solidFill>
                <a:latin typeface="Comic Sans MS" panose="030F0702030302020204" pitchFamily="66" charset="0"/>
              </a:rPr>
              <a:t>K.D.Tripathi</a:t>
            </a:r>
            <a:endParaRPr lang="en-GB" sz="2200" dirty="0" smtClean="0">
              <a:solidFill>
                <a:srgbClr val="92D050"/>
              </a:solidFill>
              <a:latin typeface="Comic Sans MS" panose="030F0702030302020204" pitchFamily="66" charset="0"/>
            </a:endParaRPr>
          </a:p>
          <a:p>
            <a:r>
              <a:rPr lang="en-GB" sz="2600" dirty="0">
                <a:solidFill>
                  <a:srgbClr val="0070C0"/>
                </a:solidFill>
                <a:latin typeface="Comic Sans MS" panose="030F0702030302020204" pitchFamily="66" charset="0"/>
              </a:rPr>
              <a:t>Essential </a:t>
            </a:r>
            <a:r>
              <a:rPr lang="en-GB" sz="2600" dirty="0" smtClean="0">
                <a:solidFill>
                  <a:srgbClr val="0070C0"/>
                </a:solidFill>
                <a:latin typeface="Comic Sans MS" panose="030F0702030302020204" pitchFamily="66" charset="0"/>
              </a:rPr>
              <a:t>of Veterinary Pharmacology and Therapeutics </a:t>
            </a:r>
            <a:r>
              <a:rPr lang="en-GB" sz="2600" dirty="0" smtClean="0">
                <a:latin typeface="Comic Sans MS" panose="030F0702030302020204" pitchFamily="66" charset="0"/>
              </a:rPr>
              <a:t>			</a:t>
            </a:r>
            <a:r>
              <a:rPr lang="en-GB" sz="2200" dirty="0" smtClean="0">
                <a:solidFill>
                  <a:srgbClr val="92D050"/>
                </a:solidFill>
                <a:latin typeface="Comic Sans MS" panose="030F0702030302020204" pitchFamily="66" charset="0"/>
              </a:rPr>
              <a:t>by H.S. Sandhu and </a:t>
            </a:r>
            <a:r>
              <a:rPr lang="en-GB" sz="2200" dirty="0" err="1" smtClean="0">
                <a:solidFill>
                  <a:srgbClr val="92D050"/>
                </a:solidFill>
                <a:latin typeface="Comic Sans MS" panose="030F0702030302020204" pitchFamily="66" charset="0"/>
              </a:rPr>
              <a:t>Rampal</a:t>
            </a:r>
            <a:endParaRPr lang="en-GB" sz="2200" dirty="0" smtClean="0">
              <a:solidFill>
                <a:srgbClr val="92D050"/>
              </a:solidFill>
              <a:latin typeface="Comic Sans MS" panose="030F0702030302020204" pitchFamily="66" charset="0"/>
            </a:endParaRPr>
          </a:p>
          <a:p>
            <a:r>
              <a:rPr lang="en-GB" sz="2600" dirty="0" smtClean="0">
                <a:solidFill>
                  <a:srgbClr val="0070C0"/>
                </a:solidFill>
                <a:latin typeface="Comic Sans MS" panose="030F0702030302020204" pitchFamily="66" charset="0"/>
              </a:rPr>
              <a:t>Synopsis of </a:t>
            </a:r>
            <a:r>
              <a:rPr lang="en-GB" sz="2600" dirty="0">
                <a:solidFill>
                  <a:srgbClr val="0070C0"/>
                </a:solidFill>
                <a:latin typeface="Comic Sans MS" panose="030F0702030302020204" pitchFamily="66" charset="0"/>
              </a:rPr>
              <a:t>Veterinary Pharmacology </a:t>
            </a:r>
            <a:r>
              <a:rPr lang="en-GB" sz="2600" dirty="0" smtClean="0">
                <a:solidFill>
                  <a:srgbClr val="0070C0"/>
                </a:solidFill>
                <a:latin typeface="Comic Sans MS" panose="030F0702030302020204" pitchFamily="66" charset="0"/>
              </a:rPr>
              <a:t>and Toxicology </a:t>
            </a:r>
          </a:p>
          <a:p>
            <a:pPr marL="0" indent="0">
              <a:buNone/>
            </a:pPr>
            <a:r>
              <a:rPr lang="en-GB" sz="2600" dirty="0">
                <a:latin typeface="Comic Sans MS" panose="030F0702030302020204" pitchFamily="66" charset="0"/>
              </a:rPr>
              <a:t>	</a:t>
            </a:r>
            <a:r>
              <a:rPr lang="en-GB" sz="2600" dirty="0" smtClean="0">
                <a:latin typeface="Comic Sans MS" panose="030F0702030302020204" pitchFamily="66" charset="0"/>
              </a:rPr>
              <a:t>		</a:t>
            </a:r>
            <a:r>
              <a:rPr lang="en-GB" sz="2200" dirty="0" smtClean="0">
                <a:solidFill>
                  <a:srgbClr val="92D050"/>
                </a:solidFill>
                <a:latin typeface="Comic Sans MS" panose="030F0702030302020204" pitchFamily="66" charset="0"/>
              </a:rPr>
              <a:t>by </a:t>
            </a:r>
            <a:r>
              <a:rPr lang="en-GB" sz="2200" dirty="0" err="1" smtClean="0">
                <a:solidFill>
                  <a:srgbClr val="92D050"/>
                </a:solidFill>
                <a:latin typeface="Comic Sans MS" panose="030F0702030302020204" pitchFamily="66" charset="0"/>
              </a:rPr>
              <a:t>V.Vani.P.vadlamudi</a:t>
            </a:r>
            <a:r>
              <a:rPr lang="en-GB" sz="2200" dirty="0" smtClean="0">
                <a:solidFill>
                  <a:srgbClr val="92D050"/>
                </a:solidFill>
                <a:latin typeface="Comic Sans MS" panose="030F0702030302020204" pitchFamily="66" charset="0"/>
              </a:rPr>
              <a:t> and </a:t>
            </a:r>
            <a:r>
              <a:rPr lang="en-GB" sz="2200" dirty="0" err="1" smtClean="0">
                <a:solidFill>
                  <a:srgbClr val="92D050"/>
                </a:solidFill>
                <a:latin typeface="Comic Sans MS" panose="030F0702030302020204" pitchFamily="66" charset="0"/>
              </a:rPr>
              <a:t>K.M.Koley</a:t>
            </a:r>
            <a:endParaRPr lang="en-GB" sz="2200" dirty="0" smtClean="0">
              <a:solidFill>
                <a:srgbClr val="92D050"/>
              </a:solidFill>
              <a:latin typeface="Comic Sans MS" panose="030F0702030302020204" pitchFamily="66" charset="0"/>
            </a:endParaRPr>
          </a:p>
          <a:p>
            <a:r>
              <a:rPr lang="en-GB" sz="2600" dirty="0">
                <a:solidFill>
                  <a:srgbClr val="0070C0"/>
                </a:solidFill>
                <a:latin typeface="Comic Sans MS" panose="030F0702030302020204" pitchFamily="66" charset="0"/>
              </a:rPr>
              <a:t>Veterinary Pharmacology and </a:t>
            </a:r>
            <a:r>
              <a:rPr lang="en-GB" sz="2600" dirty="0" smtClean="0">
                <a:solidFill>
                  <a:srgbClr val="0070C0"/>
                </a:solidFill>
                <a:latin typeface="Comic Sans MS" panose="030F0702030302020204" pitchFamily="66" charset="0"/>
              </a:rPr>
              <a:t>Toxicology</a:t>
            </a:r>
          </a:p>
          <a:p>
            <a:pPr marL="0" indent="0">
              <a:buNone/>
            </a:pPr>
            <a:r>
              <a:rPr lang="en-GB" dirty="0" smtClean="0"/>
              <a:t> 			</a:t>
            </a:r>
            <a:r>
              <a:rPr lang="en-GB" sz="2200" dirty="0" smtClean="0">
                <a:solidFill>
                  <a:srgbClr val="92D050"/>
                </a:solidFill>
                <a:latin typeface="Comic Sans MS" panose="030F0702030302020204" pitchFamily="66" charset="0"/>
              </a:rPr>
              <a:t>by </a:t>
            </a:r>
            <a:r>
              <a:rPr lang="en-GB" sz="2200" dirty="0" err="1" smtClean="0">
                <a:solidFill>
                  <a:srgbClr val="92D050"/>
                </a:solidFill>
                <a:latin typeface="Comic Sans MS" panose="030F0702030302020204" pitchFamily="66" charset="0"/>
              </a:rPr>
              <a:t>B.K.Roy</a:t>
            </a:r>
            <a:endParaRPr lang="en-GB" sz="2200" dirty="0" smtClean="0">
              <a:solidFill>
                <a:srgbClr val="92D050"/>
              </a:solidFill>
              <a:latin typeface="Comic Sans MS" panose="030F0702030302020204" pitchFamily="66" charset="0"/>
            </a:endParaRPr>
          </a:p>
          <a:p>
            <a:r>
              <a:rPr lang="en-GB" dirty="0">
                <a:solidFill>
                  <a:srgbClr val="0070C0"/>
                </a:solidFill>
                <a:latin typeface="Comic Sans MS" panose="030F0702030302020204" pitchFamily="66" charset="0"/>
              </a:rPr>
              <a:t>Veterinary Pharmacology </a:t>
            </a:r>
            <a:r>
              <a:rPr lang="en-GB" dirty="0" smtClean="0">
                <a:solidFill>
                  <a:srgbClr val="0070C0"/>
                </a:solidFill>
                <a:latin typeface="Comic Sans MS" panose="030F0702030302020204" pitchFamily="66" charset="0"/>
              </a:rPr>
              <a:t>and</a:t>
            </a:r>
            <a:r>
              <a:rPr lang="en-GB" dirty="0">
                <a:solidFill>
                  <a:srgbClr val="0070C0"/>
                </a:solidFill>
                <a:latin typeface="Comic Sans MS" panose="030F0702030302020204" pitchFamily="66" charset="0"/>
              </a:rPr>
              <a:t> Therapeutics</a:t>
            </a:r>
            <a:r>
              <a:rPr lang="en-GB" dirty="0" smtClean="0">
                <a:solidFill>
                  <a:srgbClr val="0070C0"/>
                </a:solidFill>
                <a:latin typeface="Comic Sans MS" panose="030F0702030302020204" pitchFamily="66" charset="0"/>
              </a:rPr>
              <a:t> </a:t>
            </a:r>
            <a:r>
              <a:rPr lang="en-GB" dirty="0" smtClean="0"/>
              <a:t>				</a:t>
            </a:r>
            <a:r>
              <a:rPr lang="en-GB" sz="2200" dirty="0" smtClean="0">
                <a:solidFill>
                  <a:srgbClr val="92D050"/>
                </a:solidFill>
                <a:latin typeface="Comic Sans MS" panose="030F0702030302020204" pitchFamily="66" charset="0"/>
              </a:rPr>
              <a:t>by Jim E. </a:t>
            </a:r>
            <a:r>
              <a:rPr lang="en-GB" sz="2200" dirty="0" err="1" smtClean="0">
                <a:solidFill>
                  <a:srgbClr val="92D050"/>
                </a:solidFill>
                <a:latin typeface="Comic Sans MS" panose="030F0702030302020204" pitchFamily="66" charset="0"/>
              </a:rPr>
              <a:t>Riviere</a:t>
            </a:r>
            <a:r>
              <a:rPr lang="en-GB" sz="2200" dirty="0" smtClean="0">
                <a:solidFill>
                  <a:srgbClr val="92D050"/>
                </a:solidFill>
                <a:latin typeface="Comic Sans MS" panose="030F0702030302020204" pitchFamily="66" charset="0"/>
              </a:rPr>
              <a:t> and Mark </a:t>
            </a:r>
            <a:r>
              <a:rPr lang="en-GB" sz="2200" dirty="0" err="1" smtClean="0">
                <a:solidFill>
                  <a:srgbClr val="92D050"/>
                </a:solidFill>
                <a:latin typeface="Comic Sans MS" panose="030F0702030302020204" pitchFamily="66" charset="0"/>
              </a:rPr>
              <a:t>G.Papich</a:t>
            </a:r>
            <a:endParaRPr lang="en-GB" sz="2200" dirty="0" smtClean="0">
              <a:solidFill>
                <a:srgbClr val="92D050"/>
              </a:solidFill>
              <a:latin typeface="Comic Sans MS" panose="030F0702030302020204" pitchFamily="66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370969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2743200" y="3048000"/>
            <a:ext cx="330603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Thank You </a:t>
            </a:r>
            <a:endParaRPr lang="en-US" sz="5400" b="1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0000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</p:cSld>
  <p:clrMapOvr>
    <a:masterClrMapping/>
  </p:clrMapOvr>
  <p:transition>
    <p:wipe dir="d"/>
  </p:transition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286</TotalTime>
  <Words>280</Words>
  <Application>Microsoft Office PowerPoint</Application>
  <PresentationFormat>On-screen Show (4:3)</PresentationFormat>
  <Paragraphs>124</Paragraphs>
  <Slides>20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5" baseType="lpstr">
      <vt:lpstr>Arial</vt:lpstr>
      <vt:lpstr>Berlin Sans FB Demi</vt:lpstr>
      <vt:lpstr>Calibri</vt:lpstr>
      <vt:lpstr>Comic Sans MS</vt:lpstr>
      <vt:lpstr>Office Theme</vt:lpstr>
      <vt:lpstr>Overview of the Syllabus …………………………………………………………………………………………………………………………………………………………………………………………………………………………………………… Chemotherapy (VPT-411) (Lecture-1)</vt:lpstr>
      <vt:lpstr>Syllabus of Chemotherapy</vt:lpstr>
      <vt:lpstr>General Chemotherapy </vt:lpstr>
      <vt:lpstr> Classification of Antibacterial agents </vt:lpstr>
      <vt:lpstr>Antibacterial Resistance  </vt:lpstr>
      <vt:lpstr>Sulphonamides</vt:lpstr>
      <vt:lpstr> Fluoroquinolones  </vt:lpstr>
      <vt:lpstr>Antibiotics</vt:lpstr>
      <vt:lpstr>Miscellaneous agents</vt:lpstr>
      <vt:lpstr>Antifungal agents</vt:lpstr>
      <vt:lpstr>Anthelmintics</vt:lpstr>
      <vt:lpstr>Antiprotozoal agents</vt:lpstr>
      <vt:lpstr>Ectoparasiticides</vt:lpstr>
      <vt:lpstr>Antiviral Agents</vt:lpstr>
      <vt:lpstr>Anticancer agents</vt:lpstr>
      <vt:lpstr>Antiseptics and disinfectants</vt:lpstr>
      <vt:lpstr>Growth promoters</vt:lpstr>
      <vt:lpstr>Indigenous drugs</vt:lpstr>
      <vt:lpstr>Books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user</dc:creator>
  <cp:lastModifiedBy>NIRBHAY KUMAR</cp:lastModifiedBy>
  <cp:revision>38</cp:revision>
  <dcterms:created xsi:type="dcterms:W3CDTF">2006-08-16T00:00:00Z</dcterms:created>
  <dcterms:modified xsi:type="dcterms:W3CDTF">2020-12-16T11:09:36Z</dcterms:modified>
</cp:coreProperties>
</file>