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97" r:id="rId2"/>
    <p:sldId id="265" r:id="rId3"/>
    <p:sldId id="266" r:id="rId4"/>
    <p:sldId id="267" r:id="rId5"/>
    <p:sldId id="268" r:id="rId6"/>
    <p:sldId id="298" r:id="rId7"/>
    <p:sldId id="269" r:id="rId8"/>
    <p:sldId id="299" r:id="rId9"/>
    <p:sldId id="291" r:id="rId10"/>
    <p:sldId id="270" r:id="rId11"/>
    <p:sldId id="271" r:id="rId12"/>
    <p:sldId id="293" r:id="rId13"/>
    <p:sldId id="300" r:id="rId14"/>
    <p:sldId id="301" r:id="rId15"/>
    <p:sldId id="272" r:id="rId16"/>
    <p:sldId id="294" r:id="rId17"/>
    <p:sldId id="302" r:id="rId18"/>
    <p:sldId id="304" r:id="rId19"/>
    <p:sldId id="305" r:id="rId20"/>
    <p:sldId id="274" r:id="rId21"/>
    <p:sldId id="275" r:id="rId22"/>
    <p:sldId id="306" r:id="rId23"/>
    <p:sldId id="310" r:id="rId24"/>
    <p:sldId id="307" r:id="rId25"/>
    <p:sldId id="308" r:id="rId26"/>
    <p:sldId id="309" r:id="rId27"/>
    <p:sldId id="311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4660"/>
  </p:normalViewPr>
  <p:slideViewPr>
    <p:cSldViewPr snapToGrid="0">
      <p:cViewPr varScale="1">
        <p:scale>
          <a:sx n="80" d="100"/>
          <a:sy n="80" d="100"/>
        </p:scale>
        <p:origin x="73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98356-674E-4977-9B49-B211C8D99628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70D43-0912-4EDF-8467-4EA2803CBCF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6794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94298-7D1D-4CD6-81AA-1F2EEC71BC03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1840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3189-D47E-4E41-AB7F-AA120FA4987F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089E-ABB1-4D85-BF13-173DD3F7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0080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3189-D47E-4E41-AB7F-AA120FA4987F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089E-ABB1-4D85-BF13-173DD3F7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3123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3189-D47E-4E41-AB7F-AA120FA4987F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089E-ABB1-4D85-BF13-173DD3F7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4949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3189-D47E-4E41-AB7F-AA120FA4987F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089E-ABB1-4D85-BF13-173DD3F7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0190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3189-D47E-4E41-AB7F-AA120FA4987F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089E-ABB1-4D85-BF13-173DD3F7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1945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3189-D47E-4E41-AB7F-AA120FA4987F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089E-ABB1-4D85-BF13-173DD3F7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4666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3189-D47E-4E41-AB7F-AA120FA4987F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089E-ABB1-4D85-BF13-173DD3F7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1154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3189-D47E-4E41-AB7F-AA120FA4987F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089E-ABB1-4D85-BF13-173DD3F7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72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3189-D47E-4E41-AB7F-AA120FA4987F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089E-ABB1-4D85-BF13-173DD3F7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4018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3189-D47E-4E41-AB7F-AA120FA4987F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089E-ABB1-4D85-BF13-173DD3F7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095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3189-D47E-4E41-AB7F-AA120FA4987F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089E-ABB1-4D85-BF13-173DD3F7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7437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3189-D47E-4E41-AB7F-AA120FA4987F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6089E-ABB1-4D85-BF13-173DD3F74B2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190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2" y="909805"/>
            <a:ext cx="9143999" cy="1752834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haroni" pitchFamily="2" charset="-79"/>
              </a:rPr>
              <a:t>ANTHELMINTICS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  <a:cs typeface="Aharoni" pitchFamily="2" charset="-79"/>
              </a:rPr>
              <a:t/>
            </a:r>
            <a:b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  <a:cs typeface="Aharoni" pitchFamily="2" charset="-79"/>
              </a:rPr>
            </a:br>
            <a:r>
              <a:rPr lang="en-US" sz="2700" b="1" dirty="0" smtClean="0">
                <a:solidFill>
                  <a:srgbClr val="00B0F0"/>
                </a:solidFill>
                <a:latin typeface="Comic Sans MS" panose="030F0702030302020204" pitchFamily="66" charset="0"/>
                <a:cs typeface="Aharoni" pitchFamily="2" charset="-79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Comic Sans MS" pitchFamily="66" charset="0"/>
              </a:rPr>
              <a:t>Antinematodal </a:t>
            </a:r>
            <a:r>
              <a:rPr lang="en-US" sz="40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drugs</a:t>
            </a:r>
            <a:r>
              <a:rPr lang="en-US" sz="4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1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(Part </a:t>
            </a:r>
            <a:r>
              <a:rPr lang="en-US" sz="31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-</a:t>
            </a:r>
            <a:r>
              <a:rPr lang="en-US" sz="31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1)</a:t>
            </a:r>
            <a:r>
              <a:rPr lang="en-IN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en-IN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IN" sz="1050" b="1" dirty="0">
                <a:solidFill>
                  <a:srgbClr val="C00000"/>
                </a:solidFill>
                <a:latin typeface="Comic Sans MS" panose="030F0702030302020204" pitchFamily="66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IN" sz="28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Chemotherapy (VPT-411)</a:t>
            </a:r>
            <a:r>
              <a:rPr lang="en-IN" sz="2700" b="1" dirty="0">
                <a:solidFill>
                  <a:srgbClr val="000099"/>
                </a:solidFill>
                <a:latin typeface="Comic Sans MS" panose="030F0702030302020204" pitchFamily="66" charset="0"/>
              </a:rPr>
              <a:t/>
            </a:r>
            <a:br>
              <a:rPr lang="en-IN" sz="2700" b="1" dirty="0">
                <a:solidFill>
                  <a:srgbClr val="000099"/>
                </a:solidFill>
                <a:latin typeface="Comic Sans MS" panose="030F0702030302020204" pitchFamily="66" charset="0"/>
              </a:rPr>
            </a:br>
            <a:r>
              <a:rPr lang="en-IN" sz="2700" b="1" dirty="0">
                <a:solidFill>
                  <a:srgbClr val="000099"/>
                </a:solidFill>
                <a:latin typeface="Comic Sans MS" panose="030F0702030302020204" pitchFamily="66" charset="0"/>
              </a:rPr>
              <a:t>(</a:t>
            </a:r>
            <a:r>
              <a:rPr lang="en-IN" sz="27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Lecture-20)</a:t>
            </a:r>
            <a:endParaRPr lang="en-IN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3575" y="3984463"/>
            <a:ext cx="8343900" cy="1241822"/>
          </a:xfrm>
        </p:spPr>
        <p:txBody>
          <a:bodyPr>
            <a:noAutofit/>
          </a:bodyPr>
          <a:lstStyle/>
          <a:p>
            <a:r>
              <a:rPr lang="en-IN" sz="2100" b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Dr.</a:t>
            </a:r>
            <a:r>
              <a:rPr lang="en-IN" sz="2100" b="1" dirty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2100" b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Kumari</a:t>
            </a:r>
            <a:r>
              <a:rPr lang="en-IN" sz="2100" b="1" dirty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2100" b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Anjana</a:t>
            </a:r>
            <a:endParaRPr lang="en-IN" sz="2100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r>
              <a:rPr lang="en-IN" sz="2100" dirty="0">
                <a:latin typeface="Comic Sans MS" panose="030F0702030302020204" pitchFamily="66" charset="0"/>
              </a:rPr>
              <a:t>Asstt. Professor</a:t>
            </a:r>
          </a:p>
          <a:p>
            <a:r>
              <a:rPr lang="en-IN" sz="2100" dirty="0" err="1">
                <a:latin typeface="Comic Sans MS" panose="030F0702030302020204" pitchFamily="66" charset="0"/>
              </a:rPr>
              <a:t>Deptt</a:t>
            </a:r>
            <a:r>
              <a:rPr lang="en-IN" sz="2100" dirty="0">
                <a:latin typeface="Comic Sans MS" panose="030F0702030302020204" pitchFamily="66" charset="0"/>
              </a:rPr>
              <a:t>. of Veterinary Pharmacology &amp; Toxicology</a:t>
            </a:r>
          </a:p>
          <a:p>
            <a:r>
              <a:rPr lang="en-IN" sz="2100" dirty="0">
                <a:latin typeface="Comic Sans MS" panose="030F0702030302020204" pitchFamily="66" charset="0"/>
              </a:rPr>
              <a:t>Bihar Veterinary College, Bihar Animal Sciences University, Patna</a:t>
            </a:r>
          </a:p>
          <a:p>
            <a:endParaRPr lang="en-IN" sz="21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22249" y="3660020"/>
            <a:ext cx="1091228" cy="9875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69874" y="3756116"/>
            <a:ext cx="678170" cy="71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84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746" y="1296680"/>
            <a:ext cx="10515600" cy="4707061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Phenothiazine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 </a:t>
            </a:r>
            <a:r>
              <a:rPr lang="en-US" b="1" dirty="0"/>
              <a:t>oral </a:t>
            </a:r>
            <a:r>
              <a:rPr lang="en-US" b="1" dirty="0" smtClean="0"/>
              <a:t>administration</a:t>
            </a:r>
          </a:p>
          <a:p>
            <a:pPr marL="0" indent="0">
              <a:buNone/>
            </a:pPr>
            <a:r>
              <a:rPr lang="en-US" b="1" dirty="0" smtClean="0"/>
              <a:t>phenothiazine sulfoxide </a:t>
            </a:r>
            <a:r>
              <a:rPr lang="en-US" b="1" dirty="0"/>
              <a:t> </a:t>
            </a:r>
            <a:r>
              <a:rPr lang="en-US" b="1" dirty="0" smtClean="0"/>
              <a:t>      enzymes of the intestinal epithelium absorbed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			liver to tow colorless substance.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Leucophenothiazone</a:t>
            </a:r>
            <a:r>
              <a:rPr lang="en-US" b="1" dirty="0" smtClean="0"/>
              <a:t>   </a:t>
            </a:r>
            <a:r>
              <a:rPr lang="en-US" b="1" dirty="0" err="1" smtClean="0"/>
              <a:t>leucothionol</a:t>
            </a:r>
            <a:r>
              <a:rPr lang="en-US" b="1" dirty="0" smtClean="0"/>
              <a:t>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b="1" dirty="0"/>
              <a:t>E</a:t>
            </a:r>
            <a:r>
              <a:rPr lang="en-US" b="1" dirty="0" smtClean="0"/>
              <a:t>xcreted in urine</a:t>
            </a:r>
          </a:p>
          <a:p>
            <a:pPr marL="0" indent="0">
              <a:buNone/>
            </a:pPr>
            <a:r>
              <a:rPr lang="en-US" b="1" dirty="0" smtClean="0"/>
              <a:t>			oxidized </a:t>
            </a:r>
            <a:r>
              <a:rPr lang="en-US" b="1" dirty="0"/>
              <a:t>in the atmosphere to brown-red dyes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err="1"/>
              <a:t>P</a:t>
            </a:r>
            <a:r>
              <a:rPr lang="en-US" b="1" dirty="0" err="1" smtClean="0"/>
              <a:t>henothiazone</a:t>
            </a:r>
            <a:r>
              <a:rPr lang="en-US" b="1" dirty="0" smtClean="0"/>
              <a:t> </a:t>
            </a:r>
            <a:r>
              <a:rPr lang="en-US" b="1" dirty="0"/>
              <a:t>and </a:t>
            </a:r>
            <a:r>
              <a:rPr lang="en-US" b="1" dirty="0" err="1" smtClean="0"/>
              <a:t>thionol</a:t>
            </a:r>
            <a:r>
              <a:rPr lang="en-US" b="1" dirty="0" smtClean="0"/>
              <a:t>,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which discolors the urine and milk of the animals for several days 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88651" y="1585966"/>
            <a:ext cx="8791" cy="4220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1632540" y="2486046"/>
            <a:ext cx="729762" cy="7021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385607" y="2527545"/>
            <a:ext cx="1406770" cy="644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436134" y="3528473"/>
            <a:ext cx="8793" cy="4044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436134" y="4282337"/>
            <a:ext cx="0" cy="4923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460762" y="5110137"/>
            <a:ext cx="0" cy="404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747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Pharmacokinetics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89348" y="2004164"/>
            <a:ext cx="3344449" cy="4384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01874" y="3181611"/>
            <a:ext cx="4684734" cy="4133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26718" y="4672208"/>
            <a:ext cx="3820438" cy="4634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964504" y="5486400"/>
            <a:ext cx="8567803" cy="4759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8071"/>
            <a:ext cx="10515600" cy="4698892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Administration: </a:t>
            </a:r>
          </a:p>
          <a:p>
            <a:pPr lvl="1" algn="just"/>
            <a:r>
              <a:rPr lang="en-US" dirty="0" smtClean="0">
                <a:latin typeface="Comic Sans MS" panose="030F0702030302020204" pitchFamily="66" charset="0"/>
              </a:rPr>
              <a:t>Phenothiazine is insoluble in water so </a:t>
            </a:r>
            <a:r>
              <a:rPr lang="en-US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bentonite (colloidal </a:t>
            </a:r>
            <a:r>
              <a:rPr lang="en-US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aluminium</a:t>
            </a:r>
            <a:r>
              <a:rPr lang="en-US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silicate) is used </a:t>
            </a:r>
            <a:r>
              <a:rPr lang="en-US" dirty="0" smtClean="0">
                <a:latin typeface="Comic Sans MS" panose="030F0702030302020204" pitchFamily="66" charset="0"/>
              </a:rPr>
              <a:t>to keep the drug in suspension and it should be shaken prior to dosing animals.</a:t>
            </a:r>
          </a:p>
          <a:p>
            <a:pPr lvl="1"/>
            <a:r>
              <a:rPr lang="en-IN" dirty="0">
                <a:latin typeface="Comic Sans MS" panose="030F0702030302020204" pitchFamily="66" charset="0"/>
              </a:rPr>
              <a:t>In ruminants, administered orally as a single drench once in a </a:t>
            </a:r>
            <a:r>
              <a:rPr lang="en-IN" dirty="0" smtClean="0">
                <a:latin typeface="Comic Sans MS" panose="030F0702030302020204" pitchFamily="66" charset="0"/>
              </a:rPr>
              <a:t>month.</a:t>
            </a:r>
          </a:p>
          <a:p>
            <a:pPr lvl="1"/>
            <a:r>
              <a:rPr lang="en-IN" dirty="0" smtClean="0">
                <a:latin typeface="Comic Sans MS" panose="030F0702030302020204" pitchFamily="66" charset="0"/>
              </a:rPr>
              <a:t>Powdered </a:t>
            </a:r>
            <a:r>
              <a:rPr lang="en-IN" dirty="0">
                <a:latin typeface="Comic Sans MS" panose="030F0702030302020204" pitchFamily="66" charset="0"/>
              </a:rPr>
              <a:t>phenothiazine is added to the </a:t>
            </a:r>
            <a:r>
              <a:rPr lang="en-IN" dirty="0" smtClean="0">
                <a:latin typeface="Comic Sans MS" panose="030F0702030302020204" pitchFamily="66" charset="0"/>
              </a:rPr>
              <a:t>feed </a:t>
            </a:r>
            <a:r>
              <a:rPr lang="en-IN" dirty="0">
                <a:latin typeface="Comic Sans MS" panose="030F0702030302020204" pitchFamily="66" charset="0"/>
              </a:rPr>
              <a:t>generally for prophylaxis. </a:t>
            </a:r>
            <a:endParaRPr lang="en-IN" dirty="0" smtClean="0">
              <a:latin typeface="Comic Sans MS" panose="030F0702030302020204" pitchFamily="66" charset="0"/>
            </a:endParaRPr>
          </a:p>
          <a:p>
            <a:pPr lvl="1"/>
            <a:r>
              <a:rPr lang="en-IN" dirty="0" smtClean="0">
                <a:latin typeface="Comic Sans MS" panose="030F0702030302020204" pitchFamily="66" charset="0"/>
              </a:rPr>
              <a:t>Fowls </a:t>
            </a:r>
            <a:r>
              <a:rPr lang="en-IN" dirty="0">
                <a:latin typeface="Comic Sans MS" panose="030F0702030302020204" pitchFamily="66" charset="0"/>
              </a:rPr>
              <a:t>are treated with single dose of the drug in feed for a 1-day treatment </a:t>
            </a:r>
            <a:r>
              <a:rPr lang="en-IN" dirty="0" smtClean="0">
                <a:latin typeface="Comic Sans MS" panose="030F0702030302020204" pitchFamily="66" charset="0"/>
              </a:rPr>
              <a:t>or once in  </a:t>
            </a:r>
            <a:r>
              <a:rPr lang="en-IN" dirty="0">
                <a:latin typeface="Comic Sans MS" panose="030F0702030302020204" pitchFamily="66" charset="0"/>
              </a:rPr>
              <a:t>a month for control of </a:t>
            </a:r>
            <a:r>
              <a:rPr lang="en-IN" dirty="0" err="1">
                <a:latin typeface="Comic Sans MS" panose="030F0702030302020204" pitchFamily="66" charset="0"/>
              </a:rPr>
              <a:t>caecal</a:t>
            </a:r>
            <a:r>
              <a:rPr lang="en-IN" dirty="0">
                <a:latin typeface="Comic Sans MS" panose="030F0702030302020204" pitchFamily="66" charset="0"/>
              </a:rPr>
              <a:t> worm infections</a:t>
            </a:r>
            <a:r>
              <a:rPr lang="en-IN" dirty="0" smtClean="0">
                <a:latin typeface="Comic Sans MS" panose="030F0702030302020204" pitchFamily="66" charset="0"/>
              </a:rPr>
              <a:t>.</a:t>
            </a:r>
          </a:p>
          <a:p>
            <a:pPr lvl="1"/>
            <a:r>
              <a:rPr lang="en-IN" dirty="0" smtClean="0">
                <a:latin typeface="Comic Sans MS" panose="030F0702030302020204" pitchFamily="66" charset="0"/>
              </a:rPr>
              <a:t>Dosage</a:t>
            </a:r>
            <a:r>
              <a:rPr lang="en-IN" dirty="0">
                <a:latin typeface="Comic Sans MS" panose="030F0702030302020204" pitchFamily="66" charset="0"/>
              </a:rPr>
              <a:t>: Single dose </a:t>
            </a:r>
            <a:r>
              <a:rPr lang="en-IN" dirty="0" smtClean="0">
                <a:latin typeface="Comic Sans MS" panose="030F0702030302020204" pitchFamily="66" charset="0"/>
              </a:rPr>
              <a:t>treatment.</a:t>
            </a:r>
            <a:endParaRPr lang="en-IN" dirty="0">
              <a:latin typeface="Comic Sans MS" panose="030F0702030302020204" pitchFamily="66" charset="0"/>
            </a:endParaRPr>
          </a:p>
          <a:p>
            <a:r>
              <a:rPr lang="en-IN" dirty="0"/>
              <a:t>Sheep and Goats: &gt; 27 kg: 25-30 gm; 1 1-23 kg: 12.5 gm</a:t>
            </a:r>
            <a:r>
              <a:rPr lang="en-IN" dirty="0" smtClean="0"/>
              <a:t>;</a:t>
            </a:r>
          </a:p>
          <a:p>
            <a:r>
              <a:rPr lang="en-IN" dirty="0" smtClean="0"/>
              <a:t> </a:t>
            </a:r>
            <a:r>
              <a:rPr lang="en-IN" dirty="0"/>
              <a:t>Cattle: 10 gm/45 kg (maximum 70 gm); </a:t>
            </a:r>
            <a:r>
              <a:rPr lang="en-IN" dirty="0" smtClean="0"/>
              <a:t>Calves 10 g </a:t>
            </a:r>
            <a:endParaRPr lang="en-IN" dirty="0"/>
          </a:p>
          <a:p>
            <a:pPr lvl="1" algn="just"/>
            <a:endParaRPr lang="en-US" dirty="0" smtClean="0">
              <a:latin typeface="Comic Sans MS" panose="030F0702030302020204" pitchFamily="66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en-US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Toxicity: </a:t>
            </a:r>
          </a:p>
          <a:p>
            <a:pPr lvl="1" algn="just"/>
            <a:r>
              <a:rPr lang="en-US" dirty="0" smtClean="0">
                <a:latin typeface="Comic Sans MS" panose="030F0702030302020204" pitchFamily="66" charset="0"/>
              </a:rPr>
              <a:t>Cattle </a:t>
            </a:r>
            <a:r>
              <a:rPr lang="en-US" dirty="0">
                <a:latin typeface="Comic Sans MS" panose="030F0702030302020204" pitchFamily="66" charset="0"/>
              </a:rPr>
              <a:t>and swine are more </a:t>
            </a:r>
            <a:r>
              <a:rPr lang="en-US" dirty="0" err="1" smtClean="0">
                <a:latin typeface="Comic Sans MS" panose="030F0702030302020204" pitchFamily="66" charset="0"/>
              </a:rPr>
              <a:t>susceptible.</a:t>
            </a:r>
            <a:r>
              <a:rPr lang="en-US" dirty="0" err="1" smtClean="0">
                <a:solidFill>
                  <a:srgbClr val="00B0F0"/>
                </a:solidFill>
                <a:latin typeface="Comic Sans MS" panose="030F0702030302020204" pitchFamily="66" charset="0"/>
              </a:rPr>
              <a:t>Horses</a:t>
            </a:r>
            <a:r>
              <a:rPr lang="en-US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are most susceptible. </a:t>
            </a:r>
            <a:endParaRPr lang="en-US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 lvl="1" algn="just">
              <a:buNone/>
            </a:pPr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 lvl="1" algn="just"/>
            <a:r>
              <a:rPr lang="en-US" dirty="0">
                <a:latin typeface="Comic Sans MS" panose="030F0702030302020204" pitchFamily="66" charset="0"/>
              </a:rPr>
              <a:t>Dullness, Photosensitization is a side effect that may accompany </a:t>
            </a:r>
            <a:r>
              <a:rPr lang="en-US" dirty="0" smtClean="0">
                <a:latin typeface="Comic Sans MS" panose="030F0702030302020204" pitchFamily="66" charset="0"/>
              </a:rPr>
              <a:t>phenothiazine </a:t>
            </a:r>
            <a:r>
              <a:rPr lang="en-US" dirty="0">
                <a:latin typeface="Comic Sans MS" panose="030F0702030302020204" pitchFamily="66" charset="0"/>
              </a:rPr>
              <a:t>administration in ruminants (especially in calves) and fowls when animals direct sunlight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pPr lvl="1" algn="just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lvl="1" algn="just"/>
            <a:r>
              <a:rPr lang="en-US" dirty="0" smtClean="0">
                <a:latin typeface="Comic Sans MS" panose="030F0702030302020204" pitchFamily="66" charset="0"/>
              </a:rPr>
              <a:t>Accumulation of unmetabolized phenothiazine sulfoxide (photodynamic agent) causes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photosensitization keratitis.</a:t>
            </a:r>
          </a:p>
          <a:p>
            <a:pPr lvl="1" algn="just"/>
            <a:r>
              <a:rPr lang="en-US" dirty="0">
                <a:latin typeface="Comic Sans MS" panose="030F0702030302020204" pitchFamily="66" charset="0"/>
              </a:rPr>
              <a:t>M</a:t>
            </a:r>
            <a:r>
              <a:rPr lang="en-US" dirty="0" smtClean="0">
                <a:latin typeface="Comic Sans MS" panose="030F0702030302020204" pitchFamily="66" charset="0"/>
              </a:rPr>
              <a:t>anifested by -- ulceration of cornea and blindness, reddening and thickening of ear and muzzle and development of scab.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 algn="just">
              <a:buNone/>
            </a:pPr>
            <a:r>
              <a:rPr lang="en-US" sz="2800" dirty="0">
                <a:solidFill>
                  <a:srgbClr val="92D050"/>
                </a:solidFill>
                <a:latin typeface="Comic Sans MS" pitchFamily="66" charset="0"/>
              </a:rPr>
              <a:t>Contraindications: </a:t>
            </a:r>
          </a:p>
          <a:p>
            <a:pPr lvl="1" algn="just" fontAlgn="base"/>
            <a:r>
              <a:rPr lang="en-IN" sz="2800" dirty="0">
                <a:latin typeface="Comic Sans MS" pitchFamily="66" charset="0"/>
              </a:rPr>
              <a:t>The drug may cause poisoning in cachectic, weak, anaemic, constipated and emaciated animals and therefore is strictly contraindicated in these animals</a:t>
            </a:r>
            <a:r>
              <a:rPr lang="en-IN" sz="2800" dirty="0" smtClean="0">
                <a:latin typeface="Comic Sans MS" pitchFamily="66" charset="0"/>
              </a:rPr>
              <a:t>.</a:t>
            </a:r>
          </a:p>
          <a:p>
            <a:pPr lvl="1" algn="just" fontAlgn="base">
              <a:buNone/>
            </a:pPr>
            <a:endParaRPr lang="en-IN" sz="2800" dirty="0">
              <a:latin typeface="Comic Sans MS" pitchFamily="66" charset="0"/>
            </a:endParaRPr>
          </a:p>
          <a:p>
            <a:pPr lvl="1" algn="just" fontAlgn="base"/>
            <a:r>
              <a:rPr lang="en-IN" sz="2800" dirty="0">
                <a:latin typeface="Comic Sans MS" pitchFamily="66" charset="0"/>
              </a:rPr>
              <a:t>Concurrent use of phenothiazine and organophosphates is contraindicated as phenothiazine potentates organophosphate toxicity</a:t>
            </a:r>
            <a:r>
              <a:rPr lang="en-IN" sz="2800" dirty="0" smtClean="0">
                <a:latin typeface="Comic Sans MS" pitchFamily="66" charset="0"/>
              </a:rPr>
              <a:t>.</a:t>
            </a:r>
          </a:p>
          <a:p>
            <a:pPr lvl="1" algn="just" fontAlgn="base">
              <a:buNone/>
            </a:pPr>
            <a:endParaRPr lang="en-IN" sz="2800" dirty="0">
              <a:latin typeface="Comic Sans MS" pitchFamily="66" charset="0"/>
            </a:endParaRPr>
          </a:p>
          <a:p>
            <a:pPr lvl="1" algn="just" fontAlgn="base"/>
            <a:r>
              <a:rPr lang="en-IN" sz="2800" dirty="0">
                <a:latin typeface="Comic Sans MS" pitchFamily="66" charset="0"/>
              </a:rPr>
              <a:t>The drug is contraindicated in pregnancy (during the last month of gestation). </a:t>
            </a:r>
          </a:p>
          <a:p>
            <a:pPr lvl="1" algn="just"/>
            <a:endParaRPr lang="en-US" dirty="0" smtClean="0">
              <a:latin typeface="Comic Sans MS" panose="030F0702030302020204" pitchFamily="66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81475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 algn="just"/>
            <a:r>
              <a:rPr lang="en-US" altLang="en-US" sz="2400" dirty="0" smtClean="0">
                <a:solidFill>
                  <a:srgbClr val="7030A0"/>
                </a:solidFill>
                <a:latin typeface="Comic Sans MS" pitchFamily="66" charset="0"/>
                <a:ea typeface="Calibri" panose="020F0502020204030204" pitchFamily="34" charset="0"/>
              </a:rPr>
              <a:t>Pink </a:t>
            </a:r>
            <a:r>
              <a:rPr lang="en-US" altLang="en-US" sz="2400" dirty="0">
                <a:solidFill>
                  <a:srgbClr val="7030A0"/>
                </a:solidFill>
                <a:latin typeface="Comic Sans MS" pitchFamily="66" charset="0"/>
                <a:ea typeface="Calibri" panose="020F0502020204030204" pitchFamily="34" charset="0"/>
              </a:rPr>
              <a:t>coloration of milk due to the presence of drug </a:t>
            </a:r>
            <a:r>
              <a:rPr lang="en-US" altLang="en-US" sz="2400" dirty="0" smtClean="0">
                <a:solidFill>
                  <a:srgbClr val="7030A0"/>
                </a:solidFill>
                <a:latin typeface="Comic Sans MS" pitchFamily="66" charset="0"/>
                <a:ea typeface="Calibri" panose="020F0502020204030204" pitchFamily="34" charset="0"/>
              </a:rPr>
              <a:t>metabolites </a:t>
            </a:r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  <a:ea typeface="Calibri" panose="020F0502020204030204" pitchFamily="34" charset="0"/>
              </a:rPr>
              <a:t>(harmless</a:t>
            </a:r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  <a:ea typeface="Calibri" panose="020F0502020204030204" pitchFamily="34" charset="0"/>
              </a:rPr>
              <a:t>) does not allow its commercial use for human consumption for 96 hours and therefore cannot be used in lactating </a:t>
            </a:r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  <a:ea typeface="Calibri" panose="020F0502020204030204" pitchFamily="34" charset="0"/>
              </a:rPr>
              <a:t>animals.</a:t>
            </a:r>
          </a:p>
          <a:p>
            <a:pPr lvl="2" algn="just">
              <a:buNone/>
            </a:pPr>
            <a:endParaRPr lang="en-US" altLang="en-US" sz="2400" dirty="0" smtClean="0">
              <a:latin typeface="Comic Sans MS" pitchFamily="66" charset="0"/>
            </a:endParaRPr>
          </a:p>
          <a:p>
            <a:pPr lvl="2" algn="just"/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  <a:ea typeface="Calibri" panose="020F0502020204030204" pitchFamily="34" charset="0"/>
              </a:rPr>
              <a:t>The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ea typeface="Calibri" panose="020F0502020204030204" pitchFamily="34" charset="0"/>
              </a:rPr>
              <a:t>red coloring of urine causes permanent discoloration of hair </a:t>
            </a:r>
            <a:r>
              <a:rPr lang="en-US" altLang="en-US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ea typeface="Calibri" panose="020F0502020204030204" pitchFamily="34" charset="0"/>
              </a:rPr>
              <a:t>and wool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ea typeface="Calibri" panose="020F0502020204030204" pitchFamily="34" charset="0"/>
              </a:rPr>
              <a:t>of </a:t>
            </a:r>
            <a:r>
              <a:rPr lang="en-US" altLang="en-US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ea typeface="Calibri" panose="020F0502020204030204" pitchFamily="34" charset="0"/>
              </a:rPr>
              <a:t>  animals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ea typeface="Calibri" panose="020F0502020204030204" pitchFamily="34" charset="0"/>
              </a:rPr>
              <a:t>resulting in economic losses,</a:t>
            </a:r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  <a:ea typeface="Calibri" panose="020F0502020204030204" pitchFamily="34" charset="0"/>
              </a:rPr>
              <a:t> especially to the sheep </a:t>
            </a:r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  <a:ea typeface="Calibri" panose="020F0502020204030204" pitchFamily="34" charset="0"/>
              </a:rPr>
              <a:t>	farmers.</a:t>
            </a:r>
          </a:p>
          <a:p>
            <a:pPr lvl="2" algn="just">
              <a:buNone/>
            </a:pPr>
            <a:endParaRPr lang="en-US" altLang="en-US" sz="2400" dirty="0" smtClean="0">
              <a:latin typeface="Comic Sans MS" pitchFamily="66" charset="0"/>
            </a:endParaRPr>
          </a:p>
          <a:p>
            <a:pPr lvl="2" algn="just"/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  <a:ea typeface="Calibri" panose="020F0502020204030204" pitchFamily="34" charset="0"/>
              </a:rPr>
              <a:t>There </a:t>
            </a:r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  <a:ea typeface="Calibri" panose="020F0502020204030204" pitchFamily="34" charset="0"/>
              </a:rPr>
              <a:t>is evidence of drug resistance against some strains of </a:t>
            </a:r>
            <a:r>
              <a:rPr lang="en-US" altLang="en-US" sz="2400" dirty="0" err="1" smtClean="0">
                <a:solidFill>
                  <a:srgbClr val="000000"/>
                </a:solidFill>
                <a:latin typeface="Comic Sans MS" pitchFamily="66" charset="0"/>
                <a:ea typeface="Calibri" panose="020F0502020204030204" pitchFamily="34" charset="0"/>
              </a:rPr>
              <a:t>Haemonchus</a:t>
            </a:r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  <a:ea typeface="Calibri" panose="020F0502020204030204" pitchFamily="34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  <a:ea typeface="Calibri" panose="020F0502020204030204" pitchFamily="34" charset="0"/>
              </a:rPr>
              <a:t>to </a:t>
            </a:r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  <a:ea typeface="Calibri" panose="020F0502020204030204" pitchFamily="34" charset="0"/>
              </a:rPr>
              <a:t>   phenothiazine </a:t>
            </a:r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  <a:ea typeface="Calibri" panose="020F0502020204030204" pitchFamily="34" charset="0"/>
              </a:rPr>
              <a:t>when used for longer </a:t>
            </a:r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  <a:ea typeface="Calibri" panose="020F0502020204030204" pitchFamily="34" charset="0"/>
              </a:rPr>
              <a:t>periods.</a:t>
            </a:r>
            <a:endParaRPr lang="en-IN" sz="2400" dirty="0">
              <a:latin typeface="Comic Sans MS" pitchFamily="66" charset="0"/>
            </a:endParaRPr>
          </a:p>
        </p:txBody>
      </p:sp>
      <p:pic>
        <p:nvPicPr>
          <p:cNvPr id="2049" name="Picture 69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10139363"/>
            <a:ext cx="41275" cy="2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4838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609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Benzimidazoles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8736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IN" dirty="0" smtClean="0">
                <a:latin typeface="Comic Sans MS" pitchFamily="66" charset="0"/>
              </a:rPr>
              <a:t>These have broad spectrum of </a:t>
            </a:r>
            <a:r>
              <a:rPr lang="en-IN" dirty="0" err="1" smtClean="0">
                <a:latin typeface="Comic Sans MS" pitchFamily="66" charset="0"/>
              </a:rPr>
              <a:t>anthelmintic</a:t>
            </a:r>
            <a:r>
              <a:rPr lang="en-IN" dirty="0" smtClean="0">
                <a:latin typeface="Comic Sans MS" pitchFamily="66" charset="0"/>
              </a:rPr>
              <a:t> activity, high degree of efficacy, good margin of safety and have versatility of administration.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The first </a:t>
            </a:r>
            <a:r>
              <a:rPr lang="en-IN" dirty="0" err="1" smtClean="0">
                <a:solidFill>
                  <a:srgbClr val="00B0F0"/>
                </a:solidFill>
                <a:latin typeface="Comic Sans MS" pitchFamily="66" charset="0"/>
              </a:rPr>
              <a:t>benzimidazole</a:t>
            </a:r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 introduced in 1960, was </a:t>
            </a:r>
            <a:r>
              <a:rPr lang="en-IN" dirty="0" err="1" smtClean="0">
                <a:solidFill>
                  <a:srgbClr val="00B0F0"/>
                </a:solidFill>
                <a:latin typeface="Comic Sans MS" pitchFamily="66" charset="0"/>
              </a:rPr>
              <a:t>thiabendazole</a:t>
            </a:r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 (TBZ).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The structure of TBZ was modified with an aim to develop related drugs with more desirable </a:t>
            </a:r>
            <a:r>
              <a:rPr lang="en-IN" dirty="0" err="1" smtClean="0">
                <a:latin typeface="Comic Sans MS" pitchFamily="66" charset="0"/>
              </a:rPr>
              <a:t>anthelmintic</a:t>
            </a:r>
            <a:r>
              <a:rPr lang="en-IN" dirty="0" smtClean="0">
                <a:latin typeface="Comic Sans MS" pitchFamily="66" charset="0"/>
              </a:rPr>
              <a:t> properties. The </a:t>
            </a:r>
            <a:r>
              <a:rPr lang="en-IN" dirty="0" err="1" smtClean="0">
                <a:latin typeface="Comic Sans MS" pitchFamily="66" charset="0"/>
              </a:rPr>
              <a:t>imidazoles</a:t>
            </a:r>
            <a:r>
              <a:rPr lang="en-IN" dirty="0" smtClean="0">
                <a:latin typeface="Comic Sans MS" pitchFamily="66" charset="0"/>
              </a:rPr>
              <a:t> possess antibacterial, </a:t>
            </a:r>
            <a:r>
              <a:rPr lang="en-IN" dirty="0" err="1" smtClean="0">
                <a:latin typeface="Comic Sans MS" pitchFamily="66" charset="0"/>
              </a:rPr>
              <a:t>anthelmintic</a:t>
            </a:r>
            <a:r>
              <a:rPr lang="en-IN" dirty="0" smtClean="0">
                <a:latin typeface="Comic Sans MS" pitchFamily="66" charset="0"/>
              </a:rPr>
              <a:t>, </a:t>
            </a:r>
            <a:r>
              <a:rPr lang="en-IN" dirty="0" err="1" smtClean="0">
                <a:latin typeface="Comic Sans MS" pitchFamily="66" charset="0"/>
              </a:rPr>
              <a:t>antiprotozoal</a:t>
            </a:r>
            <a:r>
              <a:rPr lang="en-IN" dirty="0" smtClean="0">
                <a:latin typeface="Comic Sans MS" pitchFamily="66" charset="0"/>
              </a:rPr>
              <a:t> and antifungal actions. 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Chemistry: </a:t>
            </a:r>
            <a:r>
              <a:rPr lang="en-IN" dirty="0" smtClean="0">
                <a:latin typeface="Comic Sans MS" pitchFamily="66" charset="0"/>
              </a:rPr>
              <a:t>All </a:t>
            </a:r>
            <a:r>
              <a:rPr lang="en-IN" dirty="0" err="1" smtClean="0">
                <a:latin typeface="Comic Sans MS" pitchFamily="66" charset="0"/>
              </a:rPr>
              <a:t>bezimidazoles</a:t>
            </a:r>
            <a:r>
              <a:rPr lang="en-IN" dirty="0" smtClean="0">
                <a:latin typeface="Comic Sans MS" pitchFamily="66" charset="0"/>
              </a:rPr>
              <a:t> have same central nucleus i.e. 1,2- </a:t>
            </a:r>
            <a:r>
              <a:rPr lang="en-IN" dirty="0" err="1" smtClean="0">
                <a:latin typeface="Comic Sans MS" pitchFamily="66" charset="0"/>
              </a:rPr>
              <a:t>diaminobenzene</a:t>
            </a:r>
            <a:r>
              <a:rPr lang="en-IN" dirty="0" smtClean="0">
                <a:latin typeface="Comic Sans MS" pitchFamily="66" charset="0"/>
              </a:rPr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792968" cy="457517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Mode of action: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 All the </a:t>
            </a:r>
            <a:r>
              <a:rPr lang="en-IN" dirty="0" err="1" smtClean="0">
                <a:latin typeface="Comic Sans MS" pitchFamily="66" charset="0"/>
              </a:rPr>
              <a:t>benzimidazoles</a:t>
            </a:r>
            <a:r>
              <a:rPr lang="en-IN" dirty="0" smtClean="0">
                <a:latin typeface="Comic Sans MS" pitchFamily="66" charset="0"/>
              </a:rPr>
              <a:t> act on parasites by interfering with their energy metabolism:</a:t>
            </a:r>
            <a:endParaRPr lang="en-US" dirty="0" smtClean="0">
              <a:latin typeface="Comic Sans MS" pitchFamily="66" charset="0"/>
            </a:endParaRPr>
          </a:p>
          <a:p>
            <a:pPr lvl="0" algn="just" fontAlgn="base"/>
            <a:r>
              <a:rPr lang="en-IN" dirty="0" smtClean="0">
                <a:latin typeface="Comic Sans MS" pitchFamily="66" charset="0"/>
              </a:rPr>
              <a:t>All </a:t>
            </a:r>
            <a:r>
              <a:rPr lang="en-IN" dirty="0" err="1" smtClean="0">
                <a:latin typeface="Comic Sans MS" pitchFamily="66" charset="0"/>
              </a:rPr>
              <a:t>benzimidazoles</a:t>
            </a:r>
            <a:r>
              <a:rPr lang="en-IN" dirty="0" smtClean="0">
                <a:latin typeface="Comic Sans MS" pitchFamily="66" charset="0"/>
              </a:rPr>
              <a:t> except </a:t>
            </a:r>
            <a:r>
              <a:rPr lang="en-IN" dirty="0" err="1" smtClean="0">
                <a:latin typeface="Comic Sans MS" pitchFamily="66" charset="0"/>
              </a:rPr>
              <a:t>mebendazole</a:t>
            </a:r>
            <a:r>
              <a:rPr lang="en-IN" dirty="0" smtClean="0">
                <a:latin typeface="Comic Sans MS" pitchFamily="66" charset="0"/>
              </a:rPr>
              <a:t> and </a:t>
            </a:r>
            <a:r>
              <a:rPr lang="en-IN" dirty="0" err="1" smtClean="0">
                <a:latin typeface="Comic Sans MS" pitchFamily="66" charset="0"/>
              </a:rPr>
              <a:t>flubendazole</a:t>
            </a:r>
            <a:r>
              <a:rPr lang="en-IN" dirty="0" smtClean="0">
                <a:latin typeface="Comic Sans MS" pitchFamily="66" charset="0"/>
              </a:rPr>
              <a:t>, are inhibitors of </a:t>
            </a:r>
            <a:r>
              <a:rPr lang="en-IN" dirty="0" err="1" smtClean="0">
                <a:latin typeface="Comic Sans MS" pitchFamily="66" charset="0"/>
              </a:rPr>
              <a:t>fumerate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 err="1" smtClean="0">
                <a:latin typeface="Comic Sans MS" pitchFamily="66" charset="0"/>
              </a:rPr>
              <a:t>reductase</a:t>
            </a:r>
            <a:r>
              <a:rPr lang="en-IN" dirty="0" smtClean="0">
                <a:latin typeface="Comic Sans MS" pitchFamily="66" charset="0"/>
              </a:rPr>
              <a:t> enzyme system and thereby inhibit the generation of mitochondrial ATP. In the absence of usable energy, the parasite dies.</a:t>
            </a:r>
          </a:p>
          <a:p>
            <a:pPr lvl="0" algn="just" fontAlgn="base">
              <a:buNone/>
            </a:pPr>
            <a:endParaRPr lang="en-US" dirty="0" smtClean="0">
              <a:latin typeface="Comic Sans MS" pitchFamily="66" charset="0"/>
            </a:endParaRPr>
          </a:p>
          <a:p>
            <a:pPr lvl="0" algn="just" fontAlgn="base"/>
            <a:r>
              <a:rPr lang="en-IN" dirty="0" err="1" smtClean="0">
                <a:latin typeface="Comic Sans MS" pitchFamily="66" charset="0"/>
              </a:rPr>
              <a:t>Mebendazole</a:t>
            </a:r>
            <a:r>
              <a:rPr lang="en-IN" dirty="0" smtClean="0">
                <a:latin typeface="Comic Sans MS" pitchFamily="66" charset="0"/>
              </a:rPr>
              <a:t> and </a:t>
            </a:r>
            <a:r>
              <a:rPr lang="en-IN" dirty="0" err="1" smtClean="0">
                <a:latin typeface="Comic Sans MS" pitchFamily="66" charset="0"/>
              </a:rPr>
              <a:t>flubendazole</a:t>
            </a:r>
            <a:r>
              <a:rPr lang="en-IN" dirty="0" smtClean="0">
                <a:latin typeface="Comic Sans MS" pitchFamily="66" charset="0"/>
              </a:rPr>
              <a:t> primarily act by inhibiting glucose transport.</a:t>
            </a:r>
          </a:p>
          <a:p>
            <a:pPr lvl="0" algn="just" fontAlgn="base"/>
            <a:r>
              <a:rPr lang="en-IN" dirty="0" smtClean="0">
                <a:latin typeface="Comic Sans MS" pitchFamily="66" charset="0"/>
              </a:rPr>
              <a:t>They bind to free beta-</a:t>
            </a:r>
            <a:r>
              <a:rPr lang="en-IN" dirty="0" err="1" smtClean="0">
                <a:latin typeface="Comic Sans MS" pitchFamily="66" charset="0"/>
              </a:rPr>
              <a:t>tubulin</a:t>
            </a:r>
            <a:r>
              <a:rPr lang="en-IN" dirty="0" smtClean="0">
                <a:latin typeface="Comic Sans MS" pitchFamily="66" charset="0"/>
              </a:rPr>
              <a:t>, inhibiting its polymerization and thus interfering with microtubule-dependent glucose uptake.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 fontAlgn="base"/>
            <a:r>
              <a:rPr lang="en-IN" dirty="0" smtClean="0">
                <a:latin typeface="Comic Sans MS" pitchFamily="66" charset="0"/>
              </a:rPr>
              <a:t>In absence of glucose there is depletion of the worm's glycogen reserve, which renders its unable to produce ATP necessary for survival. But these two do not inhibit </a:t>
            </a:r>
            <a:r>
              <a:rPr lang="en-IN" dirty="0" err="1" smtClean="0">
                <a:latin typeface="Comic Sans MS" pitchFamily="66" charset="0"/>
              </a:rPr>
              <a:t>fumerate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 err="1" smtClean="0">
                <a:latin typeface="Comic Sans MS" pitchFamily="66" charset="0"/>
              </a:rPr>
              <a:t>reductase</a:t>
            </a:r>
            <a:r>
              <a:rPr lang="en-IN" dirty="0" smtClean="0">
                <a:latin typeface="Comic Sans MS" pitchFamily="66" charset="0"/>
              </a:rPr>
              <a:t> system.</a:t>
            </a:r>
          </a:p>
          <a:p>
            <a:pPr lvl="0" algn="just" fontAlgn="base">
              <a:buNone/>
            </a:pPr>
            <a:endParaRPr lang="en-IN" dirty="0" smtClean="0">
              <a:latin typeface="Comic Sans MS" pitchFamily="66" charset="0"/>
            </a:endParaRPr>
          </a:p>
          <a:p>
            <a:pPr lvl="0" algn="just" fontAlgn="base"/>
            <a:r>
              <a:rPr lang="en-IN" dirty="0" smtClean="0">
                <a:latin typeface="Comic Sans MS" pitchFamily="66" charset="0"/>
              </a:rPr>
              <a:t>The primary site of action of </a:t>
            </a:r>
            <a:r>
              <a:rPr lang="en-IN" dirty="0" err="1" smtClean="0">
                <a:latin typeface="Comic Sans MS" pitchFamily="66" charset="0"/>
              </a:rPr>
              <a:t>cambendazole</a:t>
            </a:r>
            <a:r>
              <a:rPr lang="en-IN" dirty="0" smtClean="0">
                <a:latin typeface="Comic Sans MS" pitchFamily="66" charset="0"/>
              </a:rPr>
              <a:t> and </a:t>
            </a:r>
            <a:r>
              <a:rPr lang="en-IN" dirty="0" err="1" smtClean="0">
                <a:latin typeface="Comic Sans MS" pitchFamily="66" charset="0"/>
              </a:rPr>
              <a:t>fenbendazole</a:t>
            </a:r>
            <a:r>
              <a:rPr lang="en-IN" dirty="0" smtClean="0">
                <a:latin typeface="Comic Sans MS" pitchFamily="66" charset="0"/>
              </a:rPr>
              <a:t> is </a:t>
            </a:r>
            <a:r>
              <a:rPr lang="en-IN" dirty="0" err="1" smtClean="0">
                <a:latin typeface="Comic Sans MS" pitchFamily="66" charset="0"/>
              </a:rPr>
              <a:t>fumerate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 err="1" smtClean="0">
                <a:latin typeface="Comic Sans MS" pitchFamily="66" charset="0"/>
              </a:rPr>
              <a:t>reductase</a:t>
            </a:r>
            <a:r>
              <a:rPr lang="en-IN" dirty="0" smtClean="0">
                <a:latin typeface="Comic Sans MS" pitchFamily="66" charset="0"/>
              </a:rPr>
              <a:t> inhibition. </a:t>
            </a:r>
          </a:p>
          <a:p>
            <a:pPr lvl="0" algn="just" fontAlgn="base">
              <a:buNone/>
            </a:pPr>
            <a:endParaRPr lang="en-IN" dirty="0" smtClean="0">
              <a:latin typeface="Comic Sans MS" pitchFamily="66" charset="0"/>
            </a:endParaRPr>
          </a:p>
          <a:p>
            <a:pPr lvl="0" algn="just" fontAlgn="base"/>
            <a:r>
              <a:rPr lang="en-IN" dirty="0" smtClean="0">
                <a:latin typeface="Comic Sans MS" pitchFamily="66" charset="0"/>
              </a:rPr>
              <a:t>In addition, like </a:t>
            </a:r>
            <a:r>
              <a:rPr lang="en-IN" dirty="0" err="1" smtClean="0">
                <a:latin typeface="Comic Sans MS" pitchFamily="66" charset="0"/>
              </a:rPr>
              <a:t>mebendazole</a:t>
            </a:r>
            <a:r>
              <a:rPr lang="en-IN" dirty="0" smtClean="0">
                <a:latin typeface="Comic Sans MS" pitchFamily="66" charset="0"/>
              </a:rPr>
              <a:t> and </a:t>
            </a:r>
            <a:r>
              <a:rPr lang="en-IN" dirty="0" err="1" smtClean="0">
                <a:latin typeface="Comic Sans MS" pitchFamily="66" charset="0"/>
              </a:rPr>
              <a:t>flubendazole</a:t>
            </a:r>
            <a:r>
              <a:rPr lang="en-IN" dirty="0" smtClean="0">
                <a:latin typeface="Comic Sans MS" pitchFamily="66" charset="0"/>
              </a:rPr>
              <a:t> they also inhibit glucose transport. This explains their </a:t>
            </a:r>
            <a:r>
              <a:rPr lang="en-IN" dirty="0" err="1" smtClean="0">
                <a:latin typeface="Comic Sans MS" pitchFamily="66" charset="0"/>
              </a:rPr>
              <a:t>effecteness</a:t>
            </a:r>
            <a:r>
              <a:rPr lang="en-IN" dirty="0" smtClean="0">
                <a:latin typeface="Comic Sans MS" pitchFamily="66" charset="0"/>
              </a:rPr>
              <a:t> against certain parasites that lack </a:t>
            </a:r>
            <a:r>
              <a:rPr lang="en-IN" dirty="0" err="1" smtClean="0">
                <a:latin typeface="Comic Sans MS" pitchFamily="66" charset="0"/>
              </a:rPr>
              <a:t>fumerate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 err="1" smtClean="0">
                <a:latin typeface="Comic Sans MS" pitchFamily="66" charset="0"/>
              </a:rPr>
              <a:t>reductase</a:t>
            </a:r>
            <a:r>
              <a:rPr lang="en-IN" dirty="0" smtClean="0">
                <a:latin typeface="Comic Sans MS" pitchFamily="66" charset="0"/>
              </a:rPr>
              <a:t> system.</a:t>
            </a:r>
          </a:p>
          <a:p>
            <a:pPr lvl="0" algn="just" fontAlgn="base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Thiabendazole also inhibits egg production by </a:t>
            </a:r>
            <a:r>
              <a:rPr lang="en-IN" dirty="0" err="1" smtClean="0">
                <a:solidFill>
                  <a:srgbClr val="00B050"/>
                </a:solidFill>
                <a:latin typeface="Comic Sans MS" pitchFamily="66" charset="0"/>
              </a:rPr>
              <a:t>helminths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 by inhibiting protein synthesis.</a:t>
            </a:r>
            <a:endParaRPr lang="en-US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err="1" smtClean="0">
                <a:solidFill>
                  <a:srgbClr val="00B0F0"/>
                </a:solidFill>
                <a:latin typeface="Comic Sans MS" pitchFamily="66" charset="0"/>
              </a:rPr>
              <a:t>Thiabendazole</a:t>
            </a:r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  <a:t> (R &amp; LF)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: 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It is rapidly absorbed and rapidly eliminated within 48 hours.</a:t>
            </a: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Its </a:t>
            </a:r>
            <a:r>
              <a:rPr lang="en-US" b="1" dirty="0" smtClean="0">
                <a:latin typeface="Comic Sans MS" pitchFamily="66" charset="0"/>
              </a:rPr>
              <a:t>zero day </a:t>
            </a:r>
            <a:r>
              <a:rPr lang="en-US" b="1" dirty="0" err="1" smtClean="0">
                <a:latin typeface="Comic Sans MS" pitchFamily="66" charset="0"/>
              </a:rPr>
              <a:t>withdrawl</a:t>
            </a:r>
            <a:r>
              <a:rPr lang="en-US" b="1" dirty="0" smtClean="0">
                <a:latin typeface="Comic Sans MS" pitchFamily="66" charset="0"/>
              </a:rPr>
              <a:t> period </a:t>
            </a:r>
            <a:r>
              <a:rPr lang="en-US" dirty="0" smtClean="0">
                <a:latin typeface="Comic Sans MS" pitchFamily="66" charset="0"/>
              </a:rPr>
              <a:t>ensures its popularity with farmers.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It may also be used in lactating cows producing milk for human consumption. 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Dosages: Oral:  Cattle: 100 mg/kg; 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		sheep: 50-75 mg/kg; 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		Horse: 50 mg/kg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         		Poultry: 1000 mg/kg.</a:t>
            </a: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b="1" dirty="0" err="1" smtClean="0">
                <a:solidFill>
                  <a:srgbClr val="00B0F0"/>
                </a:solidFill>
                <a:latin typeface="Comic Sans MS" pitchFamily="66" charset="0"/>
              </a:rPr>
              <a:t>Albendazole</a:t>
            </a:r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  <a:t> (R,T, LF):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The drug is metabolized to the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sulphones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and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sulfoxide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which may provide the liver fluke and tapeworm activity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Withdrawl</a:t>
            </a:r>
            <a:r>
              <a:rPr lang="en-US" dirty="0" smtClean="0">
                <a:latin typeface="Comic Sans MS" pitchFamily="66" charset="0"/>
              </a:rPr>
              <a:t> period for slaughter of cattle and sheep is 10-14 days and lactating cows should not be treated with </a:t>
            </a:r>
            <a:r>
              <a:rPr lang="en-US" dirty="0" err="1" smtClean="0">
                <a:latin typeface="Comic Sans MS" pitchFamily="66" charset="0"/>
              </a:rPr>
              <a:t>albendazole</a:t>
            </a:r>
            <a:r>
              <a:rPr lang="en-US" dirty="0" smtClean="0">
                <a:latin typeface="Comic Sans MS" pitchFamily="66" charset="0"/>
              </a:rPr>
              <a:t>. 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High doses may be </a:t>
            </a:r>
            <a:r>
              <a:rPr lang="en-US" dirty="0" err="1" smtClean="0">
                <a:latin typeface="Comic Sans MS" pitchFamily="66" charset="0"/>
              </a:rPr>
              <a:t>embryotoxic</a:t>
            </a:r>
            <a:r>
              <a:rPr lang="en-US" dirty="0" smtClean="0">
                <a:latin typeface="Comic Sans MS" pitchFamily="66" charset="0"/>
              </a:rPr>
              <a:t> and </a:t>
            </a:r>
            <a:r>
              <a:rPr lang="en-US" dirty="0" err="1" smtClean="0">
                <a:latin typeface="Comic Sans MS" pitchFamily="66" charset="0"/>
              </a:rPr>
              <a:t>teratogenic</a:t>
            </a:r>
            <a:r>
              <a:rPr lang="en-US" dirty="0" smtClean="0">
                <a:latin typeface="Comic Sans MS" pitchFamily="66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1306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Content of the chapter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8382000" cy="31847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Antinematodal drugs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mic Sans MS" pitchFamily="66" charset="0"/>
              </a:rPr>
              <a:t>	C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lassification</a:t>
            </a:r>
          </a:p>
          <a:p>
            <a:pPr lvl="0">
              <a:buNone/>
            </a:pP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		</a:t>
            </a:r>
            <a:r>
              <a:rPr lang="en-US" dirty="0" smtClean="0">
                <a:latin typeface="Comic Sans MS" panose="030F0702030302020204" pitchFamily="66" charset="0"/>
              </a:rPr>
              <a:t>Simple heterocyclic compounds</a:t>
            </a:r>
          </a:p>
          <a:p>
            <a:pPr lvl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		</a:t>
            </a:r>
            <a:r>
              <a:rPr lang="en-US" dirty="0" err="1" smtClean="0">
                <a:latin typeface="Comic Sans MS" panose="030F0702030302020204" pitchFamily="66" charset="0"/>
              </a:rPr>
              <a:t>Benzimidazoles</a:t>
            </a:r>
            <a:r>
              <a:rPr lang="en-US" dirty="0" smtClean="0">
                <a:latin typeface="Comic Sans MS" panose="030F0702030302020204" pitchFamily="66" charset="0"/>
              </a:rPr>
              <a:t>/</a:t>
            </a:r>
            <a:r>
              <a:rPr lang="en-US" dirty="0" err="1" smtClean="0">
                <a:latin typeface="Comic Sans MS" panose="030F0702030302020204" pitchFamily="66" charset="0"/>
              </a:rPr>
              <a:t>Benzimidazole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prodrugs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</a:p>
          <a:p>
            <a:pPr lvl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1162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b="1" dirty="0" err="1" smtClean="0">
                <a:solidFill>
                  <a:srgbClr val="00B0F0"/>
                </a:solidFill>
                <a:latin typeface="Comic Sans MS" pitchFamily="66" charset="0"/>
              </a:rPr>
              <a:t>Cambendazole</a:t>
            </a:r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  <a:t> (R, T)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: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 Mainly used to treat </a:t>
            </a:r>
            <a:r>
              <a:rPr lang="en-US" dirty="0" smtClean="0">
                <a:solidFill>
                  <a:srgbClr val="92D050"/>
                </a:solidFill>
                <a:latin typeface="Comic Sans MS" pitchFamily="66" charset="0"/>
              </a:rPr>
              <a:t>pig and avian roundworms </a:t>
            </a:r>
            <a:r>
              <a:rPr lang="en-US" dirty="0" err="1" smtClean="0">
                <a:latin typeface="Comic Sans MS" pitchFamily="66" charset="0"/>
              </a:rPr>
              <a:t>embryotoxic</a:t>
            </a:r>
            <a:r>
              <a:rPr lang="en-US" dirty="0" smtClean="0">
                <a:latin typeface="Comic Sans MS" pitchFamily="66" charset="0"/>
              </a:rPr>
              <a:t> and </a:t>
            </a:r>
            <a:r>
              <a:rPr lang="en-US" dirty="0" err="1" smtClean="0">
                <a:latin typeface="Comic Sans MS" pitchFamily="66" charset="0"/>
              </a:rPr>
              <a:t>teratogenic</a:t>
            </a:r>
            <a:r>
              <a:rPr lang="en-US" dirty="0" smtClean="0">
                <a:latin typeface="Comic Sans MS" pitchFamily="66" charset="0"/>
              </a:rPr>
              <a:t>. </a:t>
            </a:r>
          </a:p>
          <a:p>
            <a:pPr algn="just">
              <a:buNone/>
            </a:pPr>
            <a:endParaRPr lang="en-US" b="1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pPr algn="just">
              <a:buNone/>
            </a:pPr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  <a:t>Fenbendazole (R, T, LF):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 No </a:t>
            </a:r>
            <a:r>
              <a:rPr lang="en-US" dirty="0" err="1" smtClean="0">
                <a:latin typeface="Comic Sans MS" pitchFamily="66" charset="0"/>
              </a:rPr>
              <a:t>embryotoxicity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 For </a:t>
            </a:r>
            <a:r>
              <a:rPr lang="en-US" dirty="0" smtClean="0">
                <a:solidFill>
                  <a:srgbClr val="92D050"/>
                </a:solidFill>
                <a:latin typeface="Comic Sans MS" pitchFamily="66" charset="0"/>
              </a:rPr>
              <a:t>Ascarids in horses and swine and </a:t>
            </a:r>
            <a:r>
              <a:rPr lang="en-US" dirty="0" err="1" smtClean="0">
                <a:solidFill>
                  <a:srgbClr val="92D050"/>
                </a:solidFill>
                <a:latin typeface="Comic Sans MS" pitchFamily="66" charset="0"/>
              </a:rPr>
              <a:t>Moniezia</a:t>
            </a:r>
            <a:r>
              <a:rPr lang="en-US" dirty="0" smtClean="0">
                <a:solidFill>
                  <a:srgbClr val="92D050"/>
                </a:solidFill>
                <a:latin typeface="Comic Sans MS" pitchFamily="66" charset="0"/>
              </a:rPr>
              <a:t> in ruminants </a:t>
            </a:r>
            <a:r>
              <a:rPr lang="en-US" dirty="0" smtClean="0">
                <a:latin typeface="Comic Sans MS" pitchFamily="66" charset="0"/>
              </a:rPr>
              <a:t>@ 10mg/kg. 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Effective against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GI nematodes and lungworms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Embrytoxic</a:t>
            </a:r>
            <a:r>
              <a:rPr lang="en-US" dirty="0" smtClean="0">
                <a:latin typeface="Comic Sans MS" pitchFamily="66" charset="0"/>
              </a:rPr>
              <a:t> and </a:t>
            </a:r>
            <a:r>
              <a:rPr lang="en-US" dirty="0" err="1" smtClean="0">
                <a:latin typeface="Comic Sans MS" pitchFamily="66" charset="0"/>
              </a:rPr>
              <a:t>teratogenic</a:t>
            </a:r>
            <a:r>
              <a:rPr lang="en-US" dirty="0" smtClean="0">
                <a:latin typeface="Comic Sans MS" pitchFamily="66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  <a:t>Flubendazole (R): </a:t>
            </a:r>
          </a:p>
          <a:p>
            <a:r>
              <a:rPr lang="en-US" dirty="0" smtClean="0">
                <a:latin typeface="Comic Sans MS" pitchFamily="66" charset="0"/>
              </a:rPr>
              <a:t>Mainly used to treat 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pig roundworms, tape worms</a:t>
            </a:r>
            <a:r>
              <a:rPr lang="en-US" dirty="0" smtClean="0">
                <a:latin typeface="Comic Sans MS" pitchFamily="66" charset="0"/>
              </a:rPr>
              <a:t> (including larvae).</a:t>
            </a:r>
          </a:p>
          <a:p>
            <a:r>
              <a:rPr lang="en-US" dirty="0" smtClean="0">
                <a:solidFill>
                  <a:srgbClr val="92D050"/>
                </a:solidFill>
                <a:latin typeface="Comic Sans MS" pitchFamily="66" charset="0"/>
              </a:rPr>
              <a:t>It has some </a:t>
            </a:r>
            <a:r>
              <a:rPr lang="en-US" dirty="0" err="1" smtClean="0">
                <a:solidFill>
                  <a:srgbClr val="92D050"/>
                </a:solidFill>
                <a:latin typeface="Comic Sans MS" pitchFamily="66" charset="0"/>
              </a:rPr>
              <a:t>antifilarial</a:t>
            </a:r>
            <a:r>
              <a:rPr lang="en-US" dirty="0" smtClean="0">
                <a:solidFill>
                  <a:srgbClr val="92D050"/>
                </a:solidFill>
                <a:latin typeface="Comic Sans MS" pitchFamily="66" charset="0"/>
              </a:rPr>
              <a:t> activity. </a:t>
            </a:r>
          </a:p>
          <a:p>
            <a:r>
              <a:rPr lang="en-US" dirty="0" smtClean="0">
                <a:latin typeface="Comic Sans MS" pitchFamily="66" charset="0"/>
              </a:rPr>
              <a:t>No </a:t>
            </a:r>
            <a:r>
              <a:rPr lang="en-US" dirty="0" err="1" smtClean="0">
                <a:latin typeface="Comic Sans MS" pitchFamily="66" charset="0"/>
              </a:rPr>
              <a:t>embryotoxicity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  <a:t>Oxfendazole (R, T, FL):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</a:p>
          <a:p>
            <a:r>
              <a:rPr lang="en-US" dirty="0" smtClean="0">
                <a:latin typeface="Comic Sans MS" pitchFamily="66" charset="0"/>
              </a:rPr>
              <a:t>Oxfendazole is the 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sulfoxide metabolite of fenbendazole </a:t>
            </a:r>
            <a:r>
              <a:rPr lang="en-US" dirty="0" smtClean="0">
                <a:latin typeface="Comic Sans MS" pitchFamily="66" charset="0"/>
              </a:rPr>
              <a:t>and responsible for the activity of both these </a:t>
            </a:r>
            <a:r>
              <a:rPr lang="en-US" dirty="0" err="1" smtClean="0">
                <a:latin typeface="Comic Sans MS" pitchFamily="66" charset="0"/>
              </a:rPr>
              <a:t>anthelmintics</a:t>
            </a:r>
            <a:r>
              <a:rPr lang="en-US" dirty="0" smtClean="0">
                <a:latin typeface="Comic Sans MS" pitchFamily="66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0285"/>
            <a:ext cx="10515600" cy="483667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  <a:t>Oxibendazole (R):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</a:p>
          <a:p>
            <a:r>
              <a:rPr lang="en-US" u="sng" dirty="0" smtClean="0">
                <a:solidFill>
                  <a:srgbClr val="FF0000"/>
                </a:solidFill>
                <a:latin typeface="Comic Sans MS" pitchFamily="66" charset="0"/>
              </a:rPr>
              <a:t>Usually employed as horse anthelmintic. </a:t>
            </a:r>
          </a:p>
          <a:p>
            <a:r>
              <a:rPr lang="en-US" dirty="0" smtClean="0">
                <a:latin typeface="Comic Sans MS" pitchFamily="66" charset="0"/>
              </a:rPr>
              <a:t>No </a:t>
            </a:r>
            <a:r>
              <a:rPr lang="en-US" dirty="0" err="1" smtClean="0">
                <a:latin typeface="Comic Sans MS" pitchFamily="66" charset="0"/>
              </a:rPr>
              <a:t>teratogenic</a:t>
            </a:r>
            <a:r>
              <a:rPr lang="en-US" dirty="0" smtClean="0">
                <a:latin typeface="Comic Sans MS" pitchFamily="66" charset="0"/>
              </a:rPr>
              <a:t> or mutagenic effects. </a:t>
            </a:r>
          </a:p>
          <a:p>
            <a:r>
              <a:rPr lang="en-US" dirty="0" smtClean="0">
                <a:latin typeface="Comic Sans MS" pitchFamily="66" charset="0"/>
              </a:rPr>
              <a:t>Mainly used in sheep.</a:t>
            </a:r>
          </a:p>
          <a:p>
            <a:r>
              <a:rPr lang="en-US" dirty="0" smtClean="0">
                <a:latin typeface="Comic Sans MS" pitchFamily="66" charset="0"/>
              </a:rPr>
              <a:t>It is an </a:t>
            </a:r>
            <a:r>
              <a:rPr lang="en-US" dirty="0" err="1" smtClean="0">
                <a:latin typeface="Comic Sans MS" pitchFamily="66" charset="0"/>
              </a:rPr>
              <a:t>antitrematodal</a:t>
            </a:r>
            <a:r>
              <a:rPr lang="en-US" dirty="0" smtClean="0">
                <a:latin typeface="Comic Sans MS" pitchFamily="66" charset="0"/>
              </a:rPr>
              <a:t> drug. 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b="1" dirty="0" err="1" smtClean="0">
                <a:solidFill>
                  <a:srgbClr val="00B0F0"/>
                </a:solidFill>
                <a:latin typeface="Comic Sans MS" pitchFamily="66" charset="0"/>
              </a:rPr>
              <a:t>Luxabendazole</a:t>
            </a:r>
            <a:r>
              <a:rPr lang="en-IN" b="1" dirty="0" smtClean="0">
                <a:solidFill>
                  <a:srgbClr val="00B0F0"/>
                </a:solidFill>
                <a:latin typeface="Comic Sans MS" pitchFamily="66" charset="0"/>
              </a:rPr>
              <a:t> (R, FL): </a:t>
            </a:r>
          </a:p>
          <a:p>
            <a:r>
              <a:rPr lang="en-IN" dirty="0" smtClean="0">
                <a:latin typeface="Comic Sans MS" pitchFamily="66" charset="0"/>
              </a:rPr>
              <a:t>No </a:t>
            </a:r>
            <a:r>
              <a:rPr lang="en-IN" dirty="0" err="1" smtClean="0">
                <a:latin typeface="Comic Sans MS" pitchFamily="66" charset="0"/>
              </a:rPr>
              <a:t>teratogenic</a:t>
            </a:r>
            <a:r>
              <a:rPr lang="en-IN" dirty="0" smtClean="0">
                <a:latin typeface="Comic Sans MS" pitchFamily="66" charset="0"/>
              </a:rPr>
              <a:t> or mutagenic effects. </a:t>
            </a:r>
          </a:p>
          <a:p>
            <a:r>
              <a:rPr lang="en-IN" dirty="0" smtClean="0">
                <a:latin typeface="Comic Sans MS" pitchFamily="66" charset="0"/>
              </a:rPr>
              <a:t>Mainly used in sheep.</a:t>
            </a:r>
            <a:endParaRPr lang="en-US" dirty="0" smtClean="0">
              <a:latin typeface="Comic Sans MS" pitchFamily="66" charset="0"/>
            </a:endParaRPr>
          </a:p>
          <a:p>
            <a:r>
              <a:rPr lang="en-IN" dirty="0" smtClean="0">
                <a:latin typeface="Comic Sans MS" pitchFamily="66" charset="0"/>
              </a:rPr>
              <a:t>Dosage: Oral: 7.5 mg/kg (10 mg/kg for flukes).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IN" b="1" dirty="0" smtClean="0">
                <a:solidFill>
                  <a:srgbClr val="00B0F0"/>
                </a:solidFill>
                <a:latin typeface="Comic Sans MS" pitchFamily="66" charset="0"/>
              </a:rPr>
              <a:t>Triclabendazole (FL): 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It is an antitrematodal drug. </a:t>
            </a:r>
            <a:endParaRPr lang="en-US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 smtClean="0">
                <a:latin typeface="Comic Sans MS" pitchFamily="66" charset="0"/>
              </a:rPr>
              <a:t>Administration: Benzimidazoles are administered only orally as drench, or as powder or granules in feed. </a:t>
            </a:r>
            <a:endParaRPr lang="en-US" dirty="0" smtClean="0">
              <a:latin typeface="Comic Sans MS" pitchFamily="66" charset="0"/>
            </a:endParaRP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err="1" smtClean="0">
                <a:latin typeface="Comic Sans MS" pitchFamily="66" charset="0"/>
              </a:rPr>
              <a:t>Parbendazole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cambendazole</a:t>
            </a:r>
            <a:r>
              <a:rPr lang="en-US" dirty="0" smtClean="0">
                <a:latin typeface="Comic Sans MS" pitchFamily="66" charset="0"/>
              </a:rPr>
              <a:t> and </a:t>
            </a:r>
            <a:r>
              <a:rPr lang="en-US" dirty="0" err="1" smtClean="0">
                <a:latin typeface="Comic Sans MS" pitchFamily="66" charset="0"/>
              </a:rPr>
              <a:t>albendazole</a:t>
            </a:r>
            <a:r>
              <a:rPr lang="en-US" dirty="0" smtClean="0">
                <a:latin typeface="Comic Sans MS" pitchFamily="66" charset="0"/>
              </a:rPr>
              <a:t> produce a </a:t>
            </a:r>
            <a:r>
              <a:rPr lang="en-US" dirty="0" err="1" smtClean="0">
                <a:latin typeface="Comic Sans MS" pitchFamily="66" charset="0"/>
              </a:rPr>
              <a:t>teratogenic</a:t>
            </a:r>
            <a:r>
              <a:rPr lang="en-US" dirty="0" smtClean="0">
                <a:latin typeface="Comic Sans MS" pitchFamily="66" charset="0"/>
              </a:rPr>
              <a:t> effect when given to pregnant ewes in early pregnancy (first 45 days) and therefore these types of drugs are contraindicated during early pregnancy in sheep and cattle. </a:t>
            </a:r>
          </a:p>
          <a:p>
            <a:pPr algn="just"/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Mebendazole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, fenbendazole, oxfendazole, flubendazole,  </a:t>
            </a:r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luxabendazole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and </a:t>
            </a:r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thiophanate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are free from </a:t>
            </a:r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teratogenic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effects.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Comic Sans MS" pitchFamily="66" charset="0"/>
              </a:rPr>
              <a:t>Benzimidazole</a:t>
            </a:r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 Pro-Drugs</a:t>
            </a:r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>
                <a:latin typeface="Comic Sans MS" pitchFamily="66" charset="0"/>
              </a:rPr>
              <a:t>These compounds are </a:t>
            </a:r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metabolised in vivo to produce </a:t>
            </a:r>
            <a:r>
              <a:rPr lang="en-IN" dirty="0" err="1" smtClean="0">
                <a:solidFill>
                  <a:srgbClr val="00B0F0"/>
                </a:solidFill>
                <a:latin typeface="Comic Sans MS" pitchFamily="66" charset="0"/>
              </a:rPr>
              <a:t>benzimidazoles</a:t>
            </a:r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IN" dirty="0" smtClean="0">
                <a:latin typeface="Comic Sans MS" pitchFamily="66" charset="0"/>
              </a:rPr>
              <a:t>and need to be administered at doses high enough to produce sufficient active metabolites.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 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Their mode of action, pharmacokinetics and spectrum of activity are similar to those of </a:t>
            </a:r>
            <a:r>
              <a:rPr lang="en-IN" dirty="0" err="1" smtClean="0">
                <a:latin typeface="Comic Sans MS" pitchFamily="66" charset="0"/>
              </a:rPr>
              <a:t>benzimidazoles</a:t>
            </a:r>
            <a:r>
              <a:rPr lang="en-IN" dirty="0" smtClean="0">
                <a:latin typeface="Comic Sans MS" pitchFamily="66" charset="0"/>
              </a:rPr>
              <a:t>. 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These drugs are: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mic Sans MS" pitchFamily="66" charset="0"/>
              </a:rPr>
              <a:t>Febantel</a:t>
            </a:r>
            <a:r>
              <a:rPr lang="en-IN" b="1" dirty="0" smtClean="0">
                <a:solidFill>
                  <a:srgbClr val="0070C0"/>
                </a:solidFill>
                <a:latin typeface="Comic Sans MS" pitchFamily="66" charset="0"/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latin typeface="Comic Sans MS" pitchFamily="66" charset="0"/>
              </a:rPr>
              <a:t>Netobimin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latin typeface="Comic Sans MS" pitchFamily="66" charset="0"/>
              </a:rPr>
              <a:t>Thiophanate</a:t>
            </a:r>
            <a:endParaRPr lang="en-US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just"/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8175"/>
            <a:ext cx="10515600" cy="4648788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b="1" dirty="0" err="1" smtClean="0">
                <a:solidFill>
                  <a:srgbClr val="0070C0"/>
                </a:solidFill>
                <a:latin typeface="Comic Sans MS" pitchFamily="66" charset="0"/>
              </a:rPr>
              <a:t>Febantel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 (R):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It is a precursor of fenbendazole. Effective against GI nematodes. </a:t>
            </a:r>
          </a:p>
          <a:p>
            <a:pPr algn="just">
              <a:buNone/>
            </a:pPr>
            <a:r>
              <a:rPr lang="en-US" b="1" dirty="0" err="1" smtClean="0">
                <a:solidFill>
                  <a:srgbClr val="0070C0"/>
                </a:solidFill>
                <a:latin typeface="Comic Sans MS" pitchFamily="66" charset="0"/>
              </a:rPr>
              <a:t>Netobimin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 (R,T,FL):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It is a pro drug of </a:t>
            </a:r>
            <a:r>
              <a:rPr lang="en-US" dirty="0" err="1" smtClean="0">
                <a:latin typeface="Comic Sans MS" pitchFamily="66" charset="0"/>
              </a:rPr>
              <a:t>albendazole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Effective against GI nematodes, their larvae, tapeworms and flukes. 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en-US" b="1" dirty="0" err="1" smtClean="0">
                <a:solidFill>
                  <a:srgbClr val="0070C0"/>
                </a:solidFill>
                <a:latin typeface="Comic Sans MS" pitchFamily="66" charset="0"/>
              </a:rPr>
              <a:t>Thiophanate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 (R):</a:t>
            </a:r>
          </a:p>
          <a:p>
            <a:pPr algn="just"/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It products the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metabolite </a:t>
            </a:r>
            <a:r>
              <a:rPr lang="en-US" dirty="0" err="1" smtClean="0">
                <a:solidFill>
                  <a:srgbClr val="00B050"/>
                </a:solidFill>
                <a:latin typeface="Comic Sans MS" pitchFamily="66" charset="0"/>
              </a:rPr>
              <a:t>lobendazole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.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 Active against most nematodes of farm animals. 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Only orally as drench, or as powder or granules in feed.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Summary</a:t>
            </a:r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>
                <a:latin typeface="Comic Sans MS" pitchFamily="66" charset="0"/>
              </a:rPr>
              <a:t>Mebendazole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fenbendazole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oxfendazole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flubendazole</a:t>
            </a:r>
            <a:r>
              <a:rPr lang="en-US" dirty="0" smtClean="0">
                <a:latin typeface="Comic Sans MS" pitchFamily="66" charset="0"/>
              </a:rPr>
              <a:t>,  </a:t>
            </a:r>
            <a:r>
              <a:rPr lang="en-US" dirty="0" err="1" smtClean="0">
                <a:latin typeface="Comic Sans MS" pitchFamily="66" charset="0"/>
              </a:rPr>
              <a:t>luxabendazole</a:t>
            </a:r>
            <a:r>
              <a:rPr lang="en-US" dirty="0" smtClean="0">
                <a:latin typeface="Comic Sans MS" pitchFamily="66" charset="0"/>
              </a:rPr>
              <a:t> and </a:t>
            </a:r>
            <a:r>
              <a:rPr lang="en-US" dirty="0" err="1" smtClean="0">
                <a:latin typeface="Comic Sans MS" pitchFamily="66" charset="0"/>
              </a:rPr>
              <a:t>thiophanate</a:t>
            </a:r>
            <a:r>
              <a:rPr lang="en-US" dirty="0" smtClean="0">
                <a:latin typeface="Comic Sans MS" pitchFamily="66" charset="0"/>
              </a:rPr>
              <a:t> are free from </a:t>
            </a:r>
            <a:r>
              <a:rPr lang="en-US" dirty="0" err="1" smtClean="0">
                <a:latin typeface="Comic Sans MS" pitchFamily="66" charset="0"/>
              </a:rPr>
              <a:t>teratogenic</a:t>
            </a:r>
            <a:r>
              <a:rPr lang="en-US" dirty="0" smtClean="0">
                <a:latin typeface="Comic Sans MS" pitchFamily="66" charset="0"/>
              </a:rPr>
              <a:t> effects.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  <a:t>Oxibendazole--</a:t>
            </a:r>
            <a:r>
              <a:rPr lang="en-US" dirty="0" smtClean="0">
                <a:latin typeface="Comic Sans MS" pitchFamily="66" charset="0"/>
              </a:rPr>
              <a:t>Usually employed as horse </a:t>
            </a:r>
            <a:r>
              <a:rPr lang="en-US" dirty="0" err="1" smtClean="0">
                <a:latin typeface="Comic Sans MS" pitchFamily="66" charset="0"/>
              </a:rPr>
              <a:t>anthelmintic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IN" b="1" dirty="0" smtClean="0">
                <a:solidFill>
                  <a:srgbClr val="00B0F0"/>
                </a:solidFill>
                <a:latin typeface="Comic Sans MS" pitchFamily="66" charset="0"/>
              </a:rPr>
              <a:t>Triclabendazole (FL</a:t>
            </a:r>
            <a:r>
              <a:rPr lang="en-IN" b="1" dirty="0" smtClean="0">
                <a:latin typeface="Comic Sans MS" pitchFamily="66" charset="0"/>
              </a:rPr>
              <a:t>): </a:t>
            </a:r>
            <a:r>
              <a:rPr lang="en-IN" dirty="0" smtClean="0">
                <a:latin typeface="Comic Sans MS" pitchFamily="66" charset="0"/>
              </a:rPr>
              <a:t>It is an </a:t>
            </a:r>
            <a:r>
              <a:rPr lang="en-IN" dirty="0" err="1" smtClean="0">
                <a:latin typeface="Comic Sans MS" pitchFamily="66" charset="0"/>
              </a:rPr>
              <a:t>antitrematodal</a:t>
            </a:r>
            <a:r>
              <a:rPr lang="en-IN" dirty="0" smtClean="0">
                <a:latin typeface="Comic Sans MS" pitchFamily="66" charset="0"/>
              </a:rPr>
              <a:t> drug. 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US" altLang="en-US" dirty="0" smtClean="0">
                <a:solidFill>
                  <a:srgbClr val="7030A0"/>
                </a:solidFill>
                <a:latin typeface="Comic Sans MS" pitchFamily="66" charset="0"/>
                <a:ea typeface="Calibri" panose="020F0502020204030204" pitchFamily="34" charset="0"/>
              </a:rPr>
              <a:t>Pink coloration of milk due to the presence of drug metabolites.</a:t>
            </a:r>
            <a:endParaRPr lang="en-US" dirty="0" smtClean="0">
              <a:latin typeface="Comic Sans MS" pitchFamily="66" charset="0"/>
            </a:endParaRPr>
          </a:p>
          <a:p>
            <a:pPr algn="just"/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en-IN" dirty="0"/>
          </a:p>
        </p:txBody>
      </p:sp>
      <p:pic>
        <p:nvPicPr>
          <p:cNvPr id="1026" name="Picture 2" descr="Veterinary antimicrobial resistance and antimicrobial us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382" y="2048608"/>
            <a:ext cx="10409826" cy="3947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923193" y="465992"/>
            <a:ext cx="10430607" cy="129167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Thank You</a:t>
            </a:r>
            <a:endParaRPr lang="en-IN" sz="8000" dirty="0"/>
          </a:p>
        </p:txBody>
      </p:sp>
    </p:spTree>
    <p:extLst>
      <p:ext uri="{BB962C8B-B14F-4D97-AF65-F5344CB8AC3E}">
        <p14:creationId xmlns:p14="http://schemas.microsoft.com/office/powerpoint/2010/main" val="2398333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Classification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latin typeface="Comic Sans MS" panose="030F0702030302020204" pitchFamily="66" charset="0"/>
              </a:rPr>
              <a:t>Simple heterocyclic compounds</a:t>
            </a:r>
          </a:p>
          <a:p>
            <a:pPr lvl="0"/>
            <a:r>
              <a:rPr lang="en-US" dirty="0" err="1" smtClean="0">
                <a:latin typeface="Comic Sans MS" panose="030F0702030302020204" pitchFamily="66" charset="0"/>
              </a:rPr>
              <a:t>Benzimidazoles</a:t>
            </a:r>
            <a:r>
              <a:rPr lang="en-US" dirty="0" smtClean="0">
                <a:latin typeface="Comic Sans MS" panose="030F0702030302020204" pitchFamily="66" charset="0"/>
              </a:rPr>
              <a:t>/</a:t>
            </a:r>
            <a:r>
              <a:rPr lang="en-US" dirty="0" err="1" smtClean="0">
                <a:latin typeface="Comic Sans MS" panose="030F0702030302020204" pitchFamily="66" charset="0"/>
              </a:rPr>
              <a:t>Benzimidazole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prodrugs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</a:p>
          <a:p>
            <a:pPr lvl="0"/>
            <a:r>
              <a:rPr lang="en-US" dirty="0" err="1" smtClean="0">
                <a:latin typeface="Comic Sans MS" panose="030F0702030302020204" pitchFamily="66" charset="0"/>
              </a:rPr>
              <a:t>Imidazothiazoles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</a:p>
          <a:p>
            <a:pPr lvl="0"/>
            <a:r>
              <a:rPr lang="en-US" dirty="0" smtClean="0">
                <a:latin typeface="Comic Sans MS" panose="030F0702030302020204" pitchFamily="66" charset="0"/>
              </a:rPr>
              <a:t>Tetrahydrophyrimidines </a:t>
            </a:r>
          </a:p>
          <a:p>
            <a:pPr lvl="0"/>
            <a:r>
              <a:rPr lang="en-US" dirty="0" err="1" smtClean="0">
                <a:latin typeface="Comic Sans MS" panose="030F0702030302020204" pitchFamily="66" charset="0"/>
              </a:rPr>
              <a:t>Organophosphorous</a:t>
            </a:r>
            <a:r>
              <a:rPr lang="en-US" dirty="0" smtClean="0">
                <a:latin typeface="Comic Sans MS" panose="030F0702030302020204" pitchFamily="66" charset="0"/>
              </a:rPr>
              <a:t> compounds </a:t>
            </a:r>
          </a:p>
          <a:p>
            <a:pPr lvl="0"/>
            <a:r>
              <a:rPr lang="en-US" dirty="0" err="1" smtClean="0">
                <a:latin typeface="Comic Sans MS" panose="030F0702030302020204" pitchFamily="66" charset="0"/>
              </a:rPr>
              <a:t>Macrocyclic</a:t>
            </a:r>
            <a:r>
              <a:rPr lang="en-US" dirty="0" smtClean="0">
                <a:latin typeface="Comic Sans MS" panose="030F0702030302020204" pitchFamily="66" charset="0"/>
              </a:rPr>
              <a:t> lactones </a:t>
            </a:r>
          </a:p>
          <a:p>
            <a:pPr lvl="0"/>
            <a:r>
              <a:rPr lang="en-US" dirty="0" smtClean="0">
                <a:latin typeface="Comic Sans MS" panose="030F0702030302020204" pitchFamily="66" charset="0"/>
              </a:rPr>
              <a:t>Drugs used in the treatment of heartworm in dogs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Miscellaneous </a:t>
            </a:r>
            <a:r>
              <a:rPr lang="en-US" dirty="0" err="1" smtClean="0">
                <a:latin typeface="Comic Sans MS" panose="030F0702030302020204" pitchFamily="66" charset="0"/>
              </a:rPr>
              <a:t>antinematodal</a:t>
            </a:r>
            <a:r>
              <a:rPr lang="en-US" dirty="0" smtClean="0">
                <a:latin typeface="Comic Sans MS" panose="030F0702030302020204" pitchFamily="66" charset="0"/>
              </a:rPr>
              <a:t> compounds 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Simple Heterocyclic Compounds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8992"/>
            <a:ext cx="10820400" cy="4567971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Piperazine and its Derivatives: </a:t>
            </a:r>
          </a:p>
          <a:p>
            <a:pPr algn="just">
              <a:buNone/>
            </a:pPr>
            <a:r>
              <a:rPr lang="en-US" sz="2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Spectrum</a:t>
            </a:r>
          </a:p>
          <a:p>
            <a:pPr lvl="1" algn="just"/>
            <a:r>
              <a:rPr lang="en-US" sz="2000" dirty="0" smtClean="0">
                <a:latin typeface="Comic Sans MS" panose="030F0702030302020204" pitchFamily="66" charset="0"/>
              </a:rPr>
              <a:t>They are 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good for ascarid </a:t>
            </a:r>
            <a:r>
              <a:rPr lang="en-US" sz="2000" dirty="0" smtClean="0">
                <a:latin typeface="Comic Sans MS" panose="030F0702030302020204" pitchFamily="66" charset="0"/>
              </a:rPr>
              <a:t>and nodular worm infections of all the species of domestic animals 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(100% efficacy).</a:t>
            </a:r>
          </a:p>
          <a:p>
            <a:pPr lvl="1" algn="just"/>
            <a:r>
              <a:rPr lang="en-US" sz="2000" dirty="0">
                <a:latin typeface="Comic Sans MS" panose="030F0702030302020204" pitchFamily="66" charset="0"/>
              </a:rPr>
              <a:t>M</a:t>
            </a:r>
            <a:r>
              <a:rPr lang="en-US" sz="2000" dirty="0" smtClean="0">
                <a:latin typeface="Comic Sans MS" panose="030F0702030302020204" pitchFamily="66" charset="0"/>
              </a:rPr>
              <a:t>oderate for pinworm (</a:t>
            </a:r>
            <a:r>
              <a:rPr lang="en-US" sz="2000" dirty="0" err="1" smtClean="0">
                <a:latin typeface="Comic Sans MS" panose="030F0702030302020204" pitchFamily="66" charset="0"/>
              </a:rPr>
              <a:t>Oxyuris</a:t>
            </a:r>
            <a:r>
              <a:rPr lang="en-US" sz="2000" dirty="0" smtClean="0">
                <a:latin typeface="Comic Sans MS" panose="030F0702030302020204" pitchFamily="66" charset="0"/>
              </a:rPr>
              <a:t> sp.) infections, variable effect on other worms like hookworms and stronglyes.</a:t>
            </a:r>
          </a:p>
          <a:p>
            <a:pPr lvl="1" algn="just"/>
            <a:r>
              <a:rPr lang="en-US" sz="2000" dirty="0">
                <a:latin typeface="Comic Sans MS" panose="030F0702030302020204" pitchFamily="66" charset="0"/>
              </a:rPr>
              <a:t>N</a:t>
            </a:r>
            <a:r>
              <a:rPr lang="en-US" sz="2000" dirty="0" smtClean="0">
                <a:latin typeface="Comic Sans MS" panose="030F0702030302020204" pitchFamily="66" charset="0"/>
              </a:rPr>
              <a:t>o effect on whipworms (</a:t>
            </a:r>
            <a:r>
              <a:rPr lang="en-US" sz="2000" dirty="0" err="1" smtClean="0">
                <a:latin typeface="Comic Sans MS" panose="030F0702030302020204" pitchFamily="66" charset="0"/>
              </a:rPr>
              <a:t>Trichuris</a:t>
            </a:r>
            <a:r>
              <a:rPr lang="en-US" sz="2000" dirty="0" smtClean="0">
                <a:latin typeface="Comic Sans MS" panose="030F0702030302020204" pitchFamily="66" charset="0"/>
              </a:rPr>
              <a:t> sp), tapeworms and flukes. </a:t>
            </a:r>
            <a:endParaRPr lang="en-US" sz="2000" dirty="0">
              <a:latin typeface="Comic Sans MS" panose="030F0702030302020204" pitchFamily="66" charset="0"/>
            </a:endParaRPr>
          </a:p>
          <a:p>
            <a:pPr marL="0" lvl="1" indent="0" algn="just">
              <a:spcBef>
                <a:spcPts val="1000"/>
              </a:spcBef>
              <a:buNone/>
            </a:pPr>
            <a:r>
              <a:rPr lang="en-US" dirty="0">
                <a:solidFill>
                  <a:srgbClr val="92D050"/>
                </a:solidFill>
                <a:latin typeface="Comic Sans MS" panose="030F0702030302020204" pitchFamily="66" charset="0"/>
              </a:rPr>
              <a:t>Chemistry</a:t>
            </a:r>
            <a:r>
              <a:rPr lang="en-US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: </a:t>
            </a:r>
          </a:p>
          <a:p>
            <a:pPr marL="800100" lvl="2" indent="-342900" algn="just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en-US" dirty="0" smtClean="0">
                <a:latin typeface="Comic Sans MS" panose="030F0702030302020204" pitchFamily="66" charset="0"/>
              </a:rPr>
              <a:t>Strong base, absorb atmospheric water, stored- container should be tightly closed and protected from light.</a:t>
            </a:r>
          </a:p>
          <a:p>
            <a:pPr marL="800100" lvl="2" indent="-342900" algn="just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en-US" dirty="0" smtClean="0">
                <a:latin typeface="Comic Sans MS" panose="030F0702030302020204" pitchFamily="66" charset="0"/>
              </a:rPr>
              <a:t>It forms </a:t>
            </a:r>
            <a:r>
              <a:rPr lang="en-US" dirty="0" err="1" smtClean="0">
                <a:latin typeface="Comic Sans MS" panose="030F0702030302020204" pitchFamily="66" charset="0"/>
              </a:rPr>
              <a:t>hexahydrate</a:t>
            </a:r>
            <a:r>
              <a:rPr lang="en-US" dirty="0" smtClean="0">
                <a:latin typeface="Comic Sans MS" panose="030F0702030302020204" pitchFamily="66" charset="0"/>
              </a:rPr>
              <a:t> of </a:t>
            </a:r>
            <a:r>
              <a:rPr lang="en-US" dirty="0" err="1" smtClean="0">
                <a:latin typeface="Comic Sans MS" panose="030F0702030302020204" pitchFamily="66" charset="0"/>
              </a:rPr>
              <a:t>piperazine</a:t>
            </a:r>
            <a:r>
              <a:rPr lang="en-US" dirty="0" smtClean="0">
                <a:latin typeface="Comic Sans MS" panose="030F0702030302020204" pitchFamily="66" charset="0"/>
              </a:rPr>
              <a:t> with moisture.</a:t>
            </a:r>
          </a:p>
          <a:p>
            <a:pPr marL="800100" lvl="2" indent="-342900" algn="just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en-US" dirty="0" smtClean="0">
                <a:latin typeface="Comic Sans MS" panose="030F0702030302020204" pitchFamily="66" charset="0"/>
              </a:rPr>
              <a:t>Available in forms of </a:t>
            </a:r>
            <a:r>
              <a:rPr lang="en-US" dirty="0" err="1" smtClean="0">
                <a:latin typeface="Comic Sans MS" panose="030F0702030302020204" pitchFamily="66" charset="0"/>
              </a:rPr>
              <a:t>adepate</a:t>
            </a:r>
            <a:r>
              <a:rPr lang="en-US" dirty="0" smtClean="0">
                <a:latin typeface="Comic Sans MS" panose="030F0702030302020204" pitchFamily="66" charset="0"/>
              </a:rPr>
              <a:t>, citrate, phosphate, </a:t>
            </a:r>
            <a:r>
              <a:rPr lang="en-US" dirty="0" err="1" smtClean="0">
                <a:latin typeface="Comic Sans MS" panose="030F0702030302020204" pitchFamily="66" charset="0"/>
              </a:rPr>
              <a:t>sulphate</a:t>
            </a:r>
            <a:r>
              <a:rPr lang="en-US" dirty="0" smtClean="0">
                <a:latin typeface="Comic Sans MS" panose="030F0702030302020204" pitchFamily="66" charset="0"/>
              </a:rPr>
              <a:t>, </a:t>
            </a:r>
            <a:r>
              <a:rPr lang="en-US" dirty="0" err="1" smtClean="0">
                <a:latin typeface="Comic Sans MS" panose="030F0702030302020204" pitchFamily="66" charset="0"/>
              </a:rPr>
              <a:t>tartarate</a:t>
            </a:r>
            <a:r>
              <a:rPr lang="en-US" dirty="0" smtClean="0">
                <a:latin typeface="Comic Sans MS" panose="030F0702030302020204" pitchFamily="66" charset="0"/>
              </a:rPr>
              <a:t> and hydrochloride.</a:t>
            </a:r>
          </a:p>
          <a:p>
            <a:pPr marL="800100" lvl="2" indent="-342900" algn="just">
              <a:spcBef>
                <a:spcPts val="1000"/>
              </a:spcBef>
              <a:buFont typeface="Courier New" panose="02070309020205020404" pitchFamily="49" charset="0"/>
              <a:buChar char="o"/>
            </a:pPr>
            <a:endParaRPr lang="en-US" dirty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3507780" y="2516862"/>
            <a:ext cx="329184" cy="2682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2162" y="1561856"/>
            <a:ext cx="10515600" cy="476860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MOA: </a:t>
            </a:r>
          </a:p>
          <a:p>
            <a:pPr lvl="1" algn="just"/>
            <a:r>
              <a:rPr lang="en-US" dirty="0">
                <a:latin typeface="Comic Sans MS" panose="030F0702030302020204" pitchFamily="66" charset="0"/>
              </a:rPr>
              <a:t>Producing a competitive or non-depolarizing type of neuromuscular blockade like </a:t>
            </a:r>
            <a:r>
              <a:rPr lang="en-US" dirty="0" smtClean="0">
                <a:latin typeface="Comic Sans MS" panose="030F0702030302020204" pitchFamily="66" charset="0"/>
              </a:rPr>
              <a:t>curare</a:t>
            </a:r>
            <a:r>
              <a:rPr lang="en-US" dirty="0">
                <a:latin typeface="Comic Sans MS" panose="030F0702030302020204" pitchFamily="66" charset="0"/>
              </a:rPr>
              <a:t>. </a:t>
            </a:r>
          </a:p>
          <a:p>
            <a:pPr lvl="1" algn="just"/>
            <a:r>
              <a:rPr lang="en-US" dirty="0">
                <a:latin typeface="Comic Sans MS" panose="030F0702030302020204" pitchFamily="66" charset="0"/>
              </a:rPr>
              <a:t>Blockage of succinic acid production by the worm. </a:t>
            </a:r>
          </a:p>
          <a:p>
            <a:pPr lvl="1" algn="just"/>
            <a:r>
              <a:rPr lang="en-US" dirty="0" smtClean="0">
                <a:latin typeface="Comic Sans MS" panose="030F0702030302020204" pitchFamily="66" charset="0"/>
              </a:rPr>
              <a:t>Reversible inhibition of neuromuscular transmission in the worm by acting like GABA.</a:t>
            </a:r>
          </a:p>
          <a:p>
            <a:pPr lvl="1" algn="just"/>
            <a:r>
              <a:rPr lang="en-US" dirty="0" smtClean="0">
                <a:latin typeface="Comic Sans MS" panose="030F0702030302020204" pitchFamily="66" charset="0"/>
              </a:rPr>
              <a:t>Results – flaccid paralysis – loss motility and ability to maintain position in     GIT-passively swept along with intestinal peristalsis.</a:t>
            </a:r>
          </a:p>
          <a:p>
            <a:pPr marL="228600" lvl="1">
              <a:spcBef>
                <a:spcPts val="1000"/>
              </a:spcBef>
              <a:buNone/>
            </a:pPr>
            <a:r>
              <a:rPr lang="en-US" dirty="0">
                <a:solidFill>
                  <a:srgbClr val="92D050"/>
                </a:solidFill>
                <a:latin typeface="Comic Sans MS" panose="030F0702030302020204" pitchFamily="66" charset="0"/>
              </a:rPr>
              <a:t>Administration</a:t>
            </a:r>
            <a:r>
              <a:rPr lang="en-US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:</a:t>
            </a:r>
          </a:p>
          <a:p>
            <a:pPr marL="800100" lvl="2" indent="-342900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en-US" dirty="0" smtClean="0">
                <a:latin typeface="Comic Sans MS" panose="030F0702030302020204" pitchFamily="66" charset="0"/>
              </a:rPr>
              <a:t>Orally-usually in feed and water over a 2-day period.</a:t>
            </a:r>
          </a:p>
          <a:p>
            <a:pPr marL="800100" lvl="2" indent="-342900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en-US" dirty="0" smtClean="0">
                <a:latin typeface="Comic Sans MS" panose="030F0702030302020204" pitchFamily="66" charset="0"/>
              </a:rPr>
              <a:t>Doses- large animal -110 mg/kg</a:t>
            </a:r>
          </a:p>
          <a:p>
            <a:pPr marL="457200" lvl="2" indent="0">
              <a:spcBef>
                <a:spcPts val="1000"/>
              </a:spcBef>
              <a:buNone/>
            </a:pPr>
            <a:r>
              <a:rPr lang="en-US" dirty="0">
                <a:latin typeface="Comic Sans MS" panose="030F0702030302020204" pitchFamily="66" charset="0"/>
              </a:rPr>
              <a:t>	 </a:t>
            </a:r>
            <a:r>
              <a:rPr lang="en-US" dirty="0" smtClean="0">
                <a:latin typeface="Comic Sans MS" panose="030F0702030302020204" pitchFamily="66" charset="0"/>
              </a:rPr>
              <a:t>         small animals – 45-65 mg/kg</a:t>
            </a:r>
          </a:p>
          <a:p>
            <a:pPr marL="457200" lvl="2" indent="0">
              <a:spcBef>
                <a:spcPts val="1000"/>
              </a:spcBef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457200" lvl="2" indent="0">
              <a:spcBef>
                <a:spcPts val="1000"/>
              </a:spcBef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457200" lvl="2" indent="0">
              <a:spcBef>
                <a:spcPts val="1000"/>
              </a:spcBef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Contraindications: </a:t>
            </a:r>
          </a:p>
          <a:p>
            <a:pPr lvl="1" algn="just"/>
            <a:r>
              <a:rPr lang="en-US" dirty="0" smtClean="0">
                <a:latin typeface="Comic Sans MS" panose="030F0702030302020204" pitchFamily="66" charset="0"/>
              </a:rPr>
              <a:t>In </a:t>
            </a:r>
            <a:r>
              <a:rPr lang="en-US" dirty="0">
                <a:latin typeface="Comic Sans MS" panose="030F0702030302020204" pitchFamily="66" charset="0"/>
              </a:rPr>
              <a:t>heavy ascarid infections, treatment with </a:t>
            </a:r>
            <a:r>
              <a:rPr lang="en-US" dirty="0" err="1">
                <a:latin typeface="Comic Sans MS" panose="030F0702030302020204" pitchFamily="66" charset="0"/>
              </a:rPr>
              <a:t>piperazine</a:t>
            </a:r>
            <a:r>
              <a:rPr lang="en-US" dirty="0">
                <a:latin typeface="Comic Sans MS" panose="030F0702030302020204" pitchFamily="66" charset="0"/>
              </a:rPr>
              <a:t> or OP compounds results in </a:t>
            </a:r>
            <a:r>
              <a:rPr lang="en-US" dirty="0">
                <a:solidFill>
                  <a:srgbClr val="0070C0"/>
                </a:solidFill>
                <a:latin typeface="Comic Sans MS" panose="030F0702030302020204" pitchFamily="66" charset="0"/>
              </a:rPr>
              <a:t>intestinal blockade and rupture </a:t>
            </a:r>
            <a:r>
              <a:rPr lang="en-US" dirty="0">
                <a:latin typeface="Comic Sans MS" panose="030F0702030302020204" pitchFamily="66" charset="0"/>
              </a:rPr>
              <a:t>due to expulsion of large masses of worm simultaneously. </a:t>
            </a:r>
          </a:p>
          <a:p>
            <a:pPr lvl="1" algn="just"/>
            <a:r>
              <a:rPr lang="en-US" dirty="0" err="1" smtClean="0">
                <a:latin typeface="Comic Sans MS" panose="030F0702030302020204" pitchFamily="66" charset="0"/>
              </a:rPr>
              <a:t>Benzimidazoles</a:t>
            </a:r>
            <a:r>
              <a:rPr lang="en-US" dirty="0" smtClean="0">
                <a:latin typeface="Comic Sans MS" panose="030F0702030302020204" pitchFamily="66" charset="0"/>
              </a:rPr>
              <a:t> are preferred in such cases- </a:t>
            </a:r>
            <a:r>
              <a:rPr lang="en-US" dirty="0">
                <a:latin typeface="Comic Sans MS" panose="030F0702030302020204" pitchFamily="66" charset="0"/>
              </a:rPr>
              <a:t>because the death of worms is slow and expulsion is delayed.</a:t>
            </a:r>
          </a:p>
          <a:p>
            <a:pPr lvl="1" algn="just"/>
            <a:r>
              <a:rPr lang="en-US" dirty="0" err="1">
                <a:latin typeface="Comic Sans MS" panose="030F0702030302020204" pitchFamily="66" charset="0"/>
              </a:rPr>
              <a:t>Piperazine</a:t>
            </a:r>
            <a:r>
              <a:rPr lang="en-US" dirty="0">
                <a:latin typeface="Comic Sans MS" panose="030F0702030302020204" pitchFamily="66" charset="0"/>
              </a:rPr>
              <a:t> and </a:t>
            </a:r>
            <a:r>
              <a:rPr lang="en-US" dirty="0" err="1">
                <a:latin typeface="Comic Sans MS" panose="030F0702030302020204" pitchFamily="66" charset="0"/>
              </a:rPr>
              <a:t>oxantel</a:t>
            </a:r>
            <a:r>
              <a:rPr lang="en-US" dirty="0">
                <a:latin typeface="Comic Sans MS" panose="030F0702030302020204" pitchFamily="66" charset="0"/>
              </a:rPr>
              <a:t> are mutually antagonistic.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72118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494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6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Phenothiazine: </a:t>
            </a:r>
          </a:p>
          <a:p>
            <a:pPr algn="just"/>
            <a:r>
              <a:rPr lang="en-IN" sz="2400" dirty="0">
                <a:latin typeface="Comic Sans MS" panose="030F0702030302020204" pitchFamily="66" charset="0"/>
              </a:rPr>
              <a:t>It was synthesized in 1885 and </a:t>
            </a:r>
            <a:r>
              <a:rPr lang="en-IN" sz="2400" dirty="0" smtClean="0">
                <a:latin typeface="Comic Sans MS" panose="030F0702030302020204" pitchFamily="66" charset="0"/>
              </a:rPr>
              <a:t>its</a:t>
            </a:r>
            <a:r>
              <a:rPr lang="en-IN" sz="2400" dirty="0">
                <a:latin typeface="Comic Sans MS" panose="030F0702030302020204" pitchFamily="66" charset="0"/>
              </a:rPr>
              <a:t> </a:t>
            </a:r>
            <a:r>
              <a:rPr lang="en-IN" sz="2400" dirty="0" smtClean="0">
                <a:latin typeface="Comic Sans MS" panose="030F0702030302020204" pitchFamily="66" charset="0"/>
              </a:rPr>
              <a:t>anthelmintic activity was detected in 1938.</a:t>
            </a:r>
          </a:p>
          <a:p>
            <a:pPr algn="just"/>
            <a:r>
              <a:rPr lang="en-IN" sz="2400" dirty="0">
                <a:latin typeface="Comic Sans MS" panose="030F0702030302020204" pitchFamily="66" charset="0"/>
              </a:rPr>
              <a:t>O</a:t>
            </a:r>
            <a:r>
              <a:rPr lang="en-IN" sz="2400" dirty="0" smtClean="0">
                <a:latin typeface="Comic Sans MS" panose="030F0702030302020204" pitchFamily="66" charset="0"/>
              </a:rPr>
              <a:t>ne </a:t>
            </a:r>
            <a:r>
              <a:rPr lang="en-IN" sz="2400" dirty="0">
                <a:latin typeface="Comic Sans MS" panose="030F0702030302020204" pitchFamily="66" charset="0"/>
              </a:rPr>
              <a:t>of the early drugs with a wide range of activity </a:t>
            </a:r>
            <a:r>
              <a:rPr lang="en-IN" sz="2400" dirty="0" smtClean="0">
                <a:latin typeface="Comic Sans MS" panose="030F0702030302020204" pitchFamily="66" charset="0"/>
              </a:rPr>
              <a:t>against </a:t>
            </a:r>
            <a:r>
              <a:rPr lang="en-IN" sz="2400" dirty="0">
                <a:latin typeface="Comic Sans MS" panose="030F0702030302020204" pitchFamily="66" charset="0"/>
              </a:rPr>
              <a:t>gastrointestinal </a:t>
            </a:r>
            <a:r>
              <a:rPr lang="en-IN" sz="2400" dirty="0" smtClean="0">
                <a:latin typeface="Comic Sans MS" panose="030F0702030302020204" pitchFamily="66" charset="0"/>
              </a:rPr>
              <a:t>nematodes. </a:t>
            </a:r>
          </a:p>
          <a:p>
            <a:pPr algn="just"/>
            <a:r>
              <a:rPr lang="en-IN" sz="2400" dirty="0" smtClean="0">
                <a:latin typeface="Comic Sans MS" panose="030F0702030302020204" pitchFamily="66" charset="0"/>
              </a:rPr>
              <a:t>It </a:t>
            </a:r>
            <a:r>
              <a:rPr lang="en-IN" sz="2400" dirty="0">
                <a:latin typeface="Comic Sans MS" panose="030F0702030302020204" pitchFamily="66" charset="0"/>
              </a:rPr>
              <a:t>was extensively used in cattle, sheep, goats, horses and </a:t>
            </a:r>
            <a:r>
              <a:rPr lang="en-IN" sz="2400" dirty="0" smtClean="0">
                <a:latin typeface="Comic Sans MS" panose="030F0702030302020204" pitchFamily="66" charset="0"/>
              </a:rPr>
              <a:t>chickens.</a:t>
            </a:r>
          </a:p>
          <a:p>
            <a:pPr algn="just"/>
            <a:r>
              <a:rPr lang="en-IN" sz="2400" dirty="0" smtClean="0">
                <a:latin typeface="Comic Sans MS" panose="030F0702030302020204" pitchFamily="66" charset="0"/>
              </a:rPr>
              <a:t>Development </a:t>
            </a:r>
            <a:r>
              <a:rPr lang="en-IN" sz="2400" dirty="0">
                <a:latin typeface="Comic Sans MS" panose="030F0702030302020204" pitchFamily="66" charset="0"/>
              </a:rPr>
              <a:t>of truly broad-spectrum anthelmintics in 1960 has reduced the use of phenothiazine. </a:t>
            </a:r>
            <a:endParaRPr lang="en-US" sz="2400" b="1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sz="2400" dirty="0" smtClean="0">
                <a:latin typeface="Comic Sans MS" panose="030F0702030302020204" pitchFamily="66" charset="0"/>
              </a:rPr>
              <a:t>It is now primary used in </a:t>
            </a:r>
            <a:r>
              <a:rPr lang="en-US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continuous low level feeding </a:t>
            </a:r>
            <a:r>
              <a:rPr lang="en-US" sz="2400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programme</a:t>
            </a:r>
            <a:r>
              <a:rPr lang="en-US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for ruminants</a:t>
            </a:r>
            <a:r>
              <a:rPr lang="en-US" sz="2400" dirty="0" smtClean="0">
                <a:latin typeface="Comic Sans MS" panose="030F0702030302020204" pitchFamily="66" charset="0"/>
              </a:rPr>
              <a:t> and for formulation of mixtures with other drugs for broader spectrum. </a:t>
            </a:r>
          </a:p>
          <a:p>
            <a:pPr algn="just"/>
            <a:r>
              <a:rPr lang="en-IN" sz="2400" dirty="0">
                <a:latin typeface="Comic Sans MS" panose="030F0702030302020204" pitchFamily="66" charset="0"/>
              </a:rPr>
              <a:t>It is still used in horses</a:t>
            </a:r>
            <a:r>
              <a:rPr lang="en-IN" sz="2400" dirty="0" smtClean="0">
                <a:latin typeface="Comic Sans MS" panose="030F0702030302020204" pitchFamily="66" charset="0"/>
              </a:rPr>
              <a:t>.</a:t>
            </a:r>
          </a:p>
          <a:p>
            <a:pPr algn="just"/>
            <a:r>
              <a:rPr lang="en-IN" sz="2400" dirty="0" smtClean="0">
                <a:latin typeface="Comic Sans MS" panose="030F0702030302020204" pitchFamily="66" charset="0"/>
              </a:rPr>
              <a:t>Its </a:t>
            </a:r>
            <a:r>
              <a:rPr lang="en-IN" sz="2400" dirty="0">
                <a:latin typeface="Comic Sans MS" panose="030F0702030302020204" pitchFamily="66" charset="0"/>
              </a:rPr>
              <a:t>toxicity has limited its use in swine and </a:t>
            </a:r>
            <a:r>
              <a:rPr lang="en-IN" sz="2400" dirty="0" smtClean="0">
                <a:latin typeface="Comic Sans MS" panose="030F0702030302020204" pitchFamily="66" charset="0"/>
              </a:rPr>
              <a:t>totally </a:t>
            </a:r>
            <a:r>
              <a:rPr lang="en-IN" sz="2400" dirty="0">
                <a:latin typeface="Comic Sans MS" panose="030F0702030302020204" pitchFamily="66" charset="0"/>
              </a:rPr>
              <a:t>prevented its use in dog, cat and human.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469985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Spectrum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US" sz="2200" dirty="0" smtClean="0">
                <a:latin typeface="Comic Sans MS" panose="030F0702030302020204" pitchFamily="66" charset="0"/>
              </a:rPr>
              <a:t>The </a:t>
            </a:r>
            <a:r>
              <a:rPr lang="en-US" sz="2200" dirty="0">
                <a:latin typeface="Comic Sans MS" panose="030F0702030302020204" pitchFamily="66" charset="0"/>
              </a:rPr>
              <a:t>drug possesses good anthelmintic activity against </a:t>
            </a:r>
            <a:endParaRPr lang="en-US" sz="2200" dirty="0" smtClean="0">
              <a:latin typeface="Comic Sans MS" panose="030F0702030302020204" pitchFamily="66" charset="0"/>
            </a:endParaRPr>
          </a:p>
          <a:p>
            <a:pPr lvl="1" algn="just"/>
            <a:r>
              <a:rPr lang="en-US" sz="2200" dirty="0">
                <a:latin typeface="Comic Sans MS" panose="030F0702030302020204" pitchFamily="66" charset="0"/>
              </a:rPr>
              <a:t>S</a:t>
            </a:r>
            <a:r>
              <a:rPr lang="en-US" sz="2200" dirty="0" smtClean="0">
                <a:latin typeface="Comic Sans MS" panose="030F0702030302020204" pitchFamily="66" charset="0"/>
              </a:rPr>
              <a:t>tomach </a:t>
            </a:r>
            <a:r>
              <a:rPr lang="en-US" sz="2200" dirty="0">
                <a:latin typeface="Comic Sans MS" panose="030F0702030302020204" pitchFamily="66" charset="0"/>
              </a:rPr>
              <a:t>worms of ruminants (</a:t>
            </a:r>
            <a:r>
              <a:rPr lang="en-US" sz="2200" i="1" dirty="0" smtClean="0">
                <a:latin typeface="Comic Sans MS" panose="030F0702030302020204" pitchFamily="66" charset="0"/>
              </a:rPr>
              <a:t>H. </a:t>
            </a:r>
            <a:r>
              <a:rPr lang="en-US" sz="2200" i="1" dirty="0" err="1">
                <a:latin typeface="Comic Sans MS" panose="030F0702030302020204" pitchFamily="66" charset="0"/>
              </a:rPr>
              <a:t>contortus</a:t>
            </a:r>
            <a:r>
              <a:rPr lang="en-US" sz="2200" i="1" dirty="0">
                <a:latin typeface="Comic Sans MS" panose="030F0702030302020204" pitchFamily="66" charset="0"/>
              </a:rPr>
              <a:t>, </a:t>
            </a:r>
            <a:r>
              <a:rPr lang="en-US" sz="2200" i="1" dirty="0" err="1">
                <a:latin typeface="Comic Sans MS" panose="030F0702030302020204" pitchFamily="66" charset="0"/>
              </a:rPr>
              <a:t>Ostertagia</a:t>
            </a:r>
            <a:r>
              <a:rPr lang="en-US" sz="2200" i="1" dirty="0">
                <a:latin typeface="Comic Sans MS" panose="030F0702030302020204" pitchFamily="66" charset="0"/>
              </a:rPr>
              <a:t> </a:t>
            </a:r>
            <a:r>
              <a:rPr lang="en-US" sz="2200" dirty="0">
                <a:latin typeface="Comic Sans MS" panose="030F0702030302020204" pitchFamily="66" charset="0"/>
              </a:rPr>
              <a:t>spp., </a:t>
            </a:r>
            <a:r>
              <a:rPr lang="en-US" sz="2200" dirty="0" err="1">
                <a:latin typeface="Comic Sans MS" panose="030F0702030302020204" pitchFamily="66" charset="0"/>
              </a:rPr>
              <a:t>Trichostrongylus</a:t>
            </a:r>
            <a:r>
              <a:rPr lang="en-US" sz="2200" dirty="0">
                <a:latin typeface="Comic Sans MS" panose="030F0702030302020204" pitchFamily="66" charset="0"/>
              </a:rPr>
              <a:t> </a:t>
            </a:r>
            <a:r>
              <a:rPr lang="en-US" sz="2200" dirty="0" err="1" smtClean="0">
                <a:latin typeface="Comic Sans MS" panose="030F0702030302020204" pitchFamily="66" charset="0"/>
              </a:rPr>
              <a:t>axei</a:t>
            </a:r>
            <a:r>
              <a:rPr lang="en-US" sz="2200" dirty="0" smtClean="0">
                <a:latin typeface="Comic Sans MS" panose="030F0702030302020204" pitchFamily="66" charset="0"/>
              </a:rPr>
              <a:t>), </a:t>
            </a:r>
          </a:p>
          <a:p>
            <a:pPr lvl="1" algn="just"/>
            <a:r>
              <a:rPr lang="en-US" sz="2200" dirty="0">
                <a:latin typeface="Comic Sans MS" panose="030F0702030302020204" pitchFamily="66" charset="0"/>
              </a:rPr>
              <a:t>N</a:t>
            </a:r>
            <a:r>
              <a:rPr lang="en-US" sz="2200" dirty="0" smtClean="0">
                <a:latin typeface="Comic Sans MS" panose="030F0702030302020204" pitchFamily="66" charset="0"/>
              </a:rPr>
              <a:t>odular </a:t>
            </a:r>
            <a:r>
              <a:rPr lang="en-US" sz="2200" dirty="0">
                <a:latin typeface="Comic Sans MS" panose="030F0702030302020204" pitchFamily="66" charset="0"/>
              </a:rPr>
              <a:t>worms (</a:t>
            </a:r>
            <a:r>
              <a:rPr lang="en-US" sz="2200" dirty="0" err="1">
                <a:latin typeface="Comic Sans MS" panose="030F0702030302020204" pitchFamily="66" charset="0"/>
              </a:rPr>
              <a:t>Oesophagostomum</a:t>
            </a:r>
            <a:r>
              <a:rPr lang="en-US" sz="2200" dirty="0">
                <a:latin typeface="Comic Sans MS" panose="030F0702030302020204" pitchFamily="66" charset="0"/>
              </a:rPr>
              <a:t> spp.) of ruminants and swine, hookworms (</a:t>
            </a:r>
            <a:r>
              <a:rPr lang="en-US" sz="2200" dirty="0" err="1">
                <a:latin typeface="Comic Sans MS" panose="030F0702030302020204" pitchFamily="66" charset="0"/>
              </a:rPr>
              <a:t>Bunostomum</a:t>
            </a:r>
            <a:r>
              <a:rPr lang="en-US" sz="2200" dirty="0">
                <a:latin typeface="Comic Sans MS" panose="030F0702030302020204" pitchFamily="66" charset="0"/>
              </a:rPr>
              <a:t>) and </a:t>
            </a:r>
            <a:r>
              <a:rPr lang="en-US" sz="2200" dirty="0" smtClean="0">
                <a:latin typeface="Comic Sans MS" panose="030F0702030302020204" pitchFamily="66" charset="0"/>
              </a:rPr>
              <a:t>Small </a:t>
            </a:r>
            <a:r>
              <a:rPr lang="en-US" sz="2200" dirty="0">
                <a:latin typeface="Comic Sans MS" panose="030F0702030302020204" pitchFamily="66" charset="0"/>
              </a:rPr>
              <a:t>intestinal nematodes. </a:t>
            </a:r>
            <a:endParaRPr lang="en-US" sz="2200" dirty="0" smtClean="0">
              <a:latin typeface="Comic Sans MS" panose="030F0702030302020204" pitchFamily="66" charset="0"/>
            </a:endParaRPr>
          </a:p>
          <a:p>
            <a:pPr lvl="1" algn="just"/>
            <a:r>
              <a:rPr lang="en-US" sz="2200" dirty="0">
                <a:latin typeface="Comic Sans MS" panose="030F0702030302020204" pitchFamily="66" charset="0"/>
              </a:rPr>
              <a:t>Despite the greater sensitivity of horses than ruminants to phenothiazine poisoning, the drug is still used in equine because of </a:t>
            </a:r>
            <a:r>
              <a:rPr lang="en-US" sz="2200" u="sng" dirty="0">
                <a:solidFill>
                  <a:srgbClr val="00B050"/>
                </a:solidFill>
                <a:latin typeface="Comic Sans MS" panose="030F0702030302020204" pitchFamily="66" charset="0"/>
              </a:rPr>
              <a:t>its excellent efficacy against </a:t>
            </a:r>
            <a:r>
              <a:rPr lang="en-US" sz="2200" u="sng" dirty="0" err="1">
                <a:solidFill>
                  <a:srgbClr val="00B050"/>
                </a:solidFill>
                <a:latin typeface="Comic Sans MS" panose="030F0702030302020204" pitchFamily="66" charset="0"/>
              </a:rPr>
              <a:t>Strongyles</a:t>
            </a:r>
            <a:r>
              <a:rPr lang="en-US" sz="2200" dirty="0">
                <a:latin typeface="Comic Sans MS" panose="030F0702030302020204" pitchFamily="66" charset="0"/>
              </a:rPr>
              <a:t>. </a:t>
            </a:r>
          </a:p>
          <a:p>
            <a:pPr lvl="1" algn="just"/>
            <a:r>
              <a:rPr lang="en-US" sz="2200" dirty="0">
                <a:latin typeface="Comic Sans MS" panose="030F0702030302020204" pitchFamily="66" charset="0"/>
              </a:rPr>
              <a:t>The drug is ineffective against equine ascarids and bots</a:t>
            </a:r>
            <a:r>
              <a:rPr lang="en-US" sz="2200" dirty="0" smtClean="0">
                <a:latin typeface="Comic Sans MS" panose="030F0702030302020204" pitchFamily="66" charset="0"/>
              </a:rPr>
              <a:t>.</a:t>
            </a:r>
          </a:p>
          <a:p>
            <a:pPr lvl="1" algn="just"/>
            <a:r>
              <a:rPr lang="en-US" sz="2200" dirty="0">
                <a:latin typeface="Comic Sans MS" panose="030F0702030302020204" pitchFamily="66" charset="0"/>
              </a:rPr>
              <a:t>The drug </a:t>
            </a:r>
            <a:r>
              <a:rPr lang="en-US" sz="2200" dirty="0" smtClean="0">
                <a:latin typeface="Comic Sans MS" panose="030F0702030302020204" pitchFamily="66" charset="0"/>
              </a:rPr>
              <a:t>is </a:t>
            </a:r>
            <a:r>
              <a:rPr lang="en-US" sz="2200" dirty="0">
                <a:latin typeface="Comic Sans MS" panose="030F0702030302020204" pitchFamily="66" charset="0"/>
              </a:rPr>
              <a:t>effective against </a:t>
            </a:r>
            <a:r>
              <a:rPr lang="en-US" sz="2200" dirty="0" smtClean="0">
                <a:latin typeface="Comic Sans MS" panose="030F0702030302020204" pitchFamily="66" charset="0"/>
              </a:rPr>
              <a:t>Caecal </a:t>
            </a:r>
            <a:r>
              <a:rPr lang="en-US" sz="2200" dirty="0">
                <a:latin typeface="Comic Sans MS" panose="030F0702030302020204" pitchFamily="66" charset="0"/>
              </a:rPr>
              <a:t>worm of chickens and turkeys </a:t>
            </a:r>
            <a:r>
              <a:rPr lang="en-US" sz="2200" dirty="0" err="1">
                <a:latin typeface="Comic Sans MS" panose="030F0702030302020204" pitchFamily="66" charset="0"/>
              </a:rPr>
              <a:t>gallinarum</a:t>
            </a:r>
            <a:r>
              <a:rPr lang="en-US" sz="2200" dirty="0">
                <a:latin typeface="Comic Sans MS" panose="030F0702030302020204" pitchFamily="66" charset="0"/>
              </a:rPr>
              <a:t>. </a:t>
            </a:r>
          </a:p>
          <a:p>
            <a:pPr lvl="1" algn="just"/>
            <a:r>
              <a:rPr lang="en-US" sz="2200" dirty="0">
                <a:latin typeface="Comic Sans MS" panose="030F0702030302020204" pitchFamily="66" charset="0"/>
              </a:rPr>
              <a:t>The drug is not effective against parasitic larval stages or immature adult worms of any of the ruminant parasites </a:t>
            </a:r>
            <a:r>
              <a:rPr lang="en-US" sz="2200" u="sng" dirty="0">
                <a:solidFill>
                  <a:srgbClr val="00B0F0"/>
                </a:solidFill>
                <a:latin typeface="Comic Sans MS" panose="030F0702030302020204" pitchFamily="66" charset="0"/>
              </a:rPr>
              <a:t>except immature forms of Haemonchus</a:t>
            </a:r>
            <a:r>
              <a:rPr lang="en-US" sz="2200" dirty="0">
                <a:latin typeface="Comic Sans MS" panose="030F0702030302020204" pitchFamily="66" charset="0"/>
              </a:rPr>
              <a:t>. </a:t>
            </a:r>
          </a:p>
          <a:p>
            <a:pPr lvl="1" algn="just"/>
            <a:r>
              <a:rPr lang="en-US" sz="2200" dirty="0">
                <a:latin typeface="Comic Sans MS" panose="030F0702030302020204" pitchFamily="66" charset="0"/>
              </a:rPr>
              <a:t>It has no action against flukes and tapeworms.</a:t>
            </a:r>
          </a:p>
          <a:p>
            <a:endParaRPr lang="en-IN" dirty="0"/>
          </a:p>
        </p:txBody>
      </p:sp>
      <p:sp>
        <p:nvSpPr>
          <p:cNvPr id="4" name="5-Point Star 3"/>
          <p:cNvSpPr/>
          <p:nvPr/>
        </p:nvSpPr>
        <p:spPr>
          <a:xfrm>
            <a:off x="5424854" y="5380893"/>
            <a:ext cx="149469" cy="9671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8834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dirty="0">
                <a:solidFill>
                  <a:srgbClr val="00B050"/>
                </a:solidFill>
                <a:latin typeface="Comic Sans MS" panose="030F0702030302020204" pitchFamily="66" charset="0"/>
              </a:rPr>
              <a:t>Mode of action: </a:t>
            </a:r>
            <a:endParaRPr lang="en-IN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The </a:t>
            </a:r>
            <a:r>
              <a:rPr lang="en-IN" dirty="0">
                <a:latin typeface="Comic Sans MS" panose="030F0702030302020204" pitchFamily="66" charset="0"/>
              </a:rPr>
              <a:t>exact mechanism by which phenothiazine destroys the worm is not known, but be due to</a:t>
            </a:r>
            <a:r>
              <a:rPr lang="en-IN" dirty="0" smtClean="0">
                <a:latin typeface="Comic Sans MS" panose="030F0702030302020204" pitchFamily="66" charset="0"/>
              </a:rPr>
              <a:t>:</a:t>
            </a:r>
          </a:p>
          <a:p>
            <a:pPr marL="0" indent="0" algn="just">
              <a:buNone/>
            </a:pPr>
            <a:endParaRPr lang="en-IN" dirty="0">
              <a:latin typeface="Comic Sans MS" panose="030F0702030302020204" pitchFamily="66" charset="0"/>
            </a:endParaRPr>
          </a:p>
          <a:p>
            <a:pPr lvl="1" algn="just" fontAlgn="base">
              <a:buFont typeface="Courier New" panose="02070309020205020404" pitchFamily="49" charset="0"/>
              <a:buChar char="o"/>
            </a:pPr>
            <a:r>
              <a:rPr lang="en-IN" dirty="0">
                <a:solidFill>
                  <a:srgbClr val="0070C0"/>
                </a:solidFill>
                <a:latin typeface="Comic Sans MS" panose="030F0702030302020204" pitchFamily="66" charset="0"/>
              </a:rPr>
              <a:t>Inhibition of certain vital enzymes </a:t>
            </a:r>
            <a:r>
              <a:rPr lang="en-IN" dirty="0">
                <a:latin typeface="Comic Sans MS" panose="030F0702030302020204" pitchFamily="66" charset="0"/>
              </a:rPr>
              <a:t>(</a:t>
            </a:r>
            <a:r>
              <a:rPr lang="en-IN" dirty="0" err="1">
                <a:latin typeface="Comic Sans MS" panose="030F0702030302020204" pitchFamily="66" charset="0"/>
              </a:rPr>
              <a:t>succinoxidase</a:t>
            </a:r>
            <a:r>
              <a:rPr lang="en-IN" dirty="0">
                <a:latin typeface="Comic Sans MS" panose="030F0702030302020204" pitchFamily="66" charset="0"/>
              </a:rPr>
              <a:t>, glyoxalase, cholinesterase etc.) in the </a:t>
            </a:r>
            <a:r>
              <a:rPr lang="en-IN" dirty="0" smtClean="0">
                <a:latin typeface="Comic Sans MS" panose="030F0702030302020204" pitchFamily="66" charset="0"/>
              </a:rPr>
              <a:t>tissue, </a:t>
            </a:r>
            <a:r>
              <a:rPr lang="en-IN" dirty="0">
                <a:latin typeface="Comic Sans MS" panose="030F0702030302020204" pitchFamily="66" charset="0"/>
              </a:rPr>
              <a:t>cells of the parasites</a:t>
            </a:r>
            <a:r>
              <a:rPr lang="en-IN" dirty="0" smtClean="0">
                <a:latin typeface="Comic Sans MS" panose="030F0702030302020204" pitchFamily="66" charset="0"/>
              </a:rPr>
              <a:t>.</a:t>
            </a:r>
          </a:p>
          <a:p>
            <a:pPr marL="457200" lvl="1" indent="0" algn="just" fontAlgn="base">
              <a:buNone/>
            </a:pPr>
            <a:endParaRPr lang="en-IN" dirty="0">
              <a:latin typeface="Comic Sans MS" panose="030F0702030302020204" pitchFamily="66" charset="0"/>
            </a:endParaRPr>
          </a:p>
          <a:p>
            <a:pPr lvl="1" algn="just" fontAlgn="base">
              <a:buFont typeface="Courier New" panose="02070309020205020404" pitchFamily="49" charset="0"/>
              <a:buChar char="o"/>
            </a:pPr>
            <a:r>
              <a:rPr lang="en-IN" dirty="0">
                <a:latin typeface="Comic Sans MS" panose="030F0702030302020204" pitchFamily="66" charset="0"/>
              </a:rPr>
              <a:t>The drug affect the </a:t>
            </a:r>
            <a:r>
              <a:rPr lang="en-IN" dirty="0">
                <a:solidFill>
                  <a:srgbClr val="FFC000"/>
                </a:solidFill>
                <a:latin typeface="Comic Sans MS" panose="030F0702030302020204" pitchFamily="66" charset="0"/>
              </a:rPr>
              <a:t>parasites reproduction </a:t>
            </a:r>
            <a:r>
              <a:rPr lang="en-IN" dirty="0">
                <a:latin typeface="Comic Sans MS" panose="030F0702030302020204" pitchFamily="66" charset="0"/>
              </a:rPr>
              <a:t>and low level of feeding of the drug to animals </a:t>
            </a:r>
            <a:r>
              <a:rPr lang="en-IN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inhibit the egg production of the parasite </a:t>
            </a:r>
            <a:r>
              <a:rPr lang="en-IN" dirty="0" smtClean="0">
                <a:latin typeface="Comic Sans MS" panose="030F0702030302020204" pitchFamily="66" charset="0"/>
              </a:rPr>
              <a:t>remaining in the </a:t>
            </a:r>
            <a:r>
              <a:rPr lang="en-IN" dirty="0" err="1" smtClean="0">
                <a:latin typeface="Comic Sans MS" panose="030F0702030302020204" pitchFamily="66" charset="0"/>
              </a:rPr>
              <a:t>Gl</a:t>
            </a:r>
            <a:r>
              <a:rPr lang="en-IN" dirty="0" smtClean="0">
                <a:latin typeface="Comic Sans MS" panose="030F0702030302020204" pitchFamily="66" charset="0"/>
              </a:rPr>
              <a:t> tract of the host.</a:t>
            </a:r>
          </a:p>
          <a:p>
            <a:pPr marL="457200" lvl="1" indent="0" algn="just" fontAlgn="base">
              <a:buNone/>
            </a:pPr>
            <a:r>
              <a:rPr lang="en-IN" dirty="0" smtClean="0">
                <a:latin typeface="Comic Sans MS" panose="030F0702030302020204" pitchFamily="66" charset="0"/>
              </a:rPr>
              <a:t> </a:t>
            </a:r>
          </a:p>
          <a:p>
            <a:pPr lvl="1" algn="just" fontAlgn="base">
              <a:buFont typeface="Courier New" panose="02070309020205020404" pitchFamily="49" charset="0"/>
              <a:buChar char="o"/>
            </a:pPr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Ultimately </a:t>
            </a:r>
            <a:r>
              <a:rPr lang="en-IN" dirty="0">
                <a:solidFill>
                  <a:srgbClr val="FF0000"/>
                </a:solidFill>
                <a:latin typeface="Comic Sans MS" panose="030F0702030302020204" pitchFamily="66" charset="0"/>
              </a:rPr>
              <a:t>reduce pasture contamination by the helminth eggs, </a:t>
            </a:r>
            <a:r>
              <a:rPr lang="en-IN" dirty="0">
                <a:latin typeface="Comic Sans MS" panose="030F0702030302020204" pitchFamily="66" charset="0"/>
              </a:rPr>
              <a:t>forms the basis of control measure in cattle </a:t>
            </a:r>
            <a:r>
              <a:rPr lang="en-IN" dirty="0" smtClean="0">
                <a:latin typeface="Comic Sans MS" panose="030F0702030302020204" pitchFamily="66" charset="0"/>
              </a:rPr>
              <a:t>and </a:t>
            </a:r>
            <a:r>
              <a:rPr lang="en-IN" dirty="0">
                <a:latin typeface="Comic Sans MS" panose="030F0702030302020204" pitchFamily="66" charset="0"/>
              </a:rPr>
              <a:t>sheep management</a:t>
            </a:r>
            <a:r>
              <a:rPr lang="en-IN" dirty="0" smtClean="0">
                <a:latin typeface="Comic Sans MS" panose="030F0702030302020204" pitchFamily="66" charset="0"/>
              </a:rPr>
              <a:t>.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1711</Words>
  <Application>Microsoft Office PowerPoint</Application>
  <PresentationFormat>Widescreen</PresentationFormat>
  <Paragraphs>201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Aharoni</vt:lpstr>
      <vt:lpstr>Arial</vt:lpstr>
      <vt:lpstr>Calibri</vt:lpstr>
      <vt:lpstr>Calibri Light</vt:lpstr>
      <vt:lpstr>Comic Sans MS</vt:lpstr>
      <vt:lpstr>Courier New</vt:lpstr>
      <vt:lpstr>Office Theme</vt:lpstr>
      <vt:lpstr>ANTHELMINTICS  Antinematodal drugs (Part -1) …………………………………………………………………………………………………………………………………………………………………………………………………………………………………………… Chemotherapy (VPT-411) (Lecture-20)</vt:lpstr>
      <vt:lpstr>Content of the chapter</vt:lpstr>
      <vt:lpstr>Classification </vt:lpstr>
      <vt:lpstr>Simple Heterocyclic Compounds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Pharmacokinetics</vt:lpstr>
      <vt:lpstr>PowerPoint Presentation</vt:lpstr>
      <vt:lpstr>PowerPoint Presentation</vt:lpstr>
      <vt:lpstr>PowerPoint Presentation</vt:lpstr>
      <vt:lpstr>PowerPoint Presentation</vt:lpstr>
      <vt:lpstr>Benzimidazoles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Benzimidazole Pro-Drugs</vt:lpstr>
      <vt:lpstr>PowerPoint Presentation</vt:lpstr>
      <vt:lpstr>Summary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Anjana</dc:creator>
  <cp:lastModifiedBy>Dr. Nirbhay Kumar</cp:lastModifiedBy>
  <cp:revision>74</cp:revision>
  <dcterms:created xsi:type="dcterms:W3CDTF">2020-11-13T10:31:15Z</dcterms:created>
  <dcterms:modified xsi:type="dcterms:W3CDTF">2020-12-25T11:11:10Z</dcterms:modified>
</cp:coreProperties>
</file>