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0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3A50-15AC-4C11-B1BF-DDFF873E803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94C39-2533-44E5-ADBD-8BD69F72E2A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9096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593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824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83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110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90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510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07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78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216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736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076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17E3-879A-49BA-8AB8-199683F6A903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40A1-F825-457E-90EF-D1ABDEA8991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031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909805"/>
            <a:ext cx="9143999" cy="175283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  <a:t>ANTHELMINTICS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US" sz="2700" b="1" dirty="0" smtClean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US" sz="4400" b="1" dirty="0">
                <a:solidFill>
                  <a:srgbClr val="C00000"/>
                </a:solidFill>
                <a:latin typeface="Comic Sans MS" pitchFamily="66" charset="0"/>
              </a:rPr>
              <a:t>Antinematodal </a:t>
            </a:r>
            <a:r>
              <a:rPr lang="en-US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drugs</a:t>
            </a:r>
            <a:r>
              <a:rPr lang="en-US" sz="49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sz="3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(Part 2)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Lecture-21)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282700"/>
            <a:ext cx="10223500" cy="51942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B0F0"/>
                </a:solidFill>
                <a:latin typeface="Comic Sans MS" pitchFamily="66" charset="0"/>
              </a:rPr>
              <a:t>Dichlorvos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It is effective against </a:t>
            </a:r>
          </a:p>
          <a:p>
            <a:pPr algn="just">
              <a:buNone/>
            </a:pPr>
            <a:r>
              <a:rPr lang="en-US" sz="2400" i="1" dirty="0" smtClean="0">
                <a:latin typeface="Comic Sans MS" panose="030F0702030302020204" pitchFamily="66" charset="0"/>
              </a:rPr>
              <a:t>		</a:t>
            </a:r>
            <a:r>
              <a:rPr lang="en-US" sz="2400" i="1" dirty="0" err="1" smtClean="0">
                <a:latin typeface="Comic Sans MS" panose="030F0702030302020204" pitchFamily="66" charset="0"/>
              </a:rPr>
              <a:t>Toxocara,Toxascaris</a:t>
            </a:r>
            <a:r>
              <a:rPr lang="en-US" sz="2400" i="1" dirty="0" smtClean="0">
                <a:latin typeface="Comic Sans MS" panose="030F0702030302020204" pitchFamily="66" charset="0"/>
              </a:rPr>
              <a:t>,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Ancylostoma</a:t>
            </a:r>
            <a:r>
              <a:rPr lang="en-US" sz="2400" i="1" dirty="0" smtClean="0">
                <a:latin typeface="Comic Sans MS" panose="030F0702030302020204" pitchFamily="66" charset="0"/>
              </a:rPr>
              <a:t>,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Unciaria</a:t>
            </a:r>
            <a:r>
              <a:rPr lang="en-US" sz="2400" i="1" dirty="0" smtClean="0">
                <a:latin typeface="Comic Sans MS" panose="030F0702030302020204" pitchFamily="66" charset="0"/>
              </a:rPr>
              <a:t>,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Oesophagostomum</a:t>
            </a:r>
            <a:r>
              <a:rPr lang="en-US" sz="2400" i="1" dirty="0" smtClean="0">
                <a:latin typeface="Comic Sans MS" panose="030F0702030302020204" pitchFamily="66" charset="0"/>
              </a:rPr>
              <a:t> 	</a:t>
            </a:r>
            <a:r>
              <a:rPr lang="en-US" sz="2400" dirty="0" smtClean="0">
                <a:latin typeface="Comic Sans MS" panose="030F0702030302020204" pitchFamily="66" charset="0"/>
              </a:rPr>
              <a:t>spp., </a:t>
            </a:r>
            <a:r>
              <a:rPr lang="en-US" sz="2400" dirty="0" err="1" smtClean="0">
                <a:latin typeface="Comic Sans MS" panose="030F0702030302020204" pitchFamily="66" charset="0"/>
              </a:rPr>
              <a:t>Ascaris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suis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Trichuris</a:t>
            </a:r>
            <a:r>
              <a:rPr lang="en-US" sz="2400" dirty="0" smtClean="0">
                <a:latin typeface="Comic Sans MS" panose="030F0702030302020204" pitchFamily="66" charset="0"/>
              </a:rPr>
              <a:t>  </a:t>
            </a:r>
            <a:r>
              <a:rPr lang="en-US" sz="2400" dirty="0" err="1" smtClean="0">
                <a:latin typeface="Comic Sans MS" panose="030F0702030302020204" pitchFamily="66" charset="0"/>
              </a:rPr>
              <a:t>suis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Parascaris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equorum</a:t>
            </a:r>
            <a:r>
              <a:rPr lang="en-US" sz="2400" dirty="0" smtClean="0">
                <a:latin typeface="Comic Sans MS" panose="030F0702030302020204" pitchFamily="66" charset="0"/>
              </a:rPr>
              <a:t>, small 	</a:t>
            </a:r>
            <a:r>
              <a:rPr lang="en-US" sz="2400" dirty="0" err="1" smtClean="0">
                <a:latin typeface="Comic Sans MS" panose="030F0702030302020204" pitchFamily="66" charset="0"/>
              </a:rPr>
              <a:t>Strongyles</a:t>
            </a:r>
            <a:r>
              <a:rPr lang="en-US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err="1" smtClean="0">
                <a:latin typeface="Comic Sans MS" panose="030F0702030302020204" pitchFamily="66" charset="0"/>
              </a:rPr>
              <a:t>Oxyuris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equi</a:t>
            </a:r>
            <a:r>
              <a:rPr lang="en-US" sz="2400" dirty="0" smtClean="0">
                <a:latin typeface="Comic Sans MS" panose="030F0702030302020204" pitchFamily="66" charset="0"/>
              </a:rPr>
              <a:t>, and </a:t>
            </a:r>
            <a:r>
              <a:rPr lang="en-US" sz="2400" dirty="0" err="1" smtClean="0">
                <a:latin typeface="Comic Sans MS" panose="030F0702030302020204" pitchFamily="66" charset="0"/>
              </a:rPr>
              <a:t>Strongylus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vulgaris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 Valuable anthelmintic for dogs, cats, pigs and horses.</a:t>
            </a:r>
          </a:p>
          <a:p>
            <a:pPr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A chief advantage of </a:t>
            </a:r>
            <a:r>
              <a:rPr lang="en-IN" sz="2400" dirty="0" err="1" smtClean="0">
                <a:latin typeface="Comic Sans MS" panose="030F0702030302020204" pitchFamily="66" charset="0"/>
              </a:rPr>
              <a:t>dichlorvos</a:t>
            </a:r>
            <a:r>
              <a:rPr lang="en-IN" sz="2400" dirty="0" smtClean="0">
                <a:latin typeface="Comic Sans MS" panose="030F0702030302020204" pitchFamily="66" charset="0"/>
              </a:rPr>
              <a:t> over many broad-spectrum </a:t>
            </a:r>
            <a:r>
              <a:rPr lang="en-IN" sz="2400" dirty="0" err="1" smtClean="0">
                <a:latin typeface="Comic Sans MS" panose="030F0702030302020204" pitchFamily="66" charset="0"/>
              </a:rPr>
              <a:t>anthelmintics</a:t>
            </a:r>
            <a:r>
              <a:rPr lang="en-IN" sz="2400" dirty="0" smtClean="0">
                <a:latin typeface="Comic Sans MS" panose="030F0702030302020204" pitchFamily="66" charset="0"/>
              </a:rPr>
              <a:t> in dogs and swine is </a:t>
            </a:r>
            <a:r>
              <a:rPr lang="en-IN" sz="2400" u="sng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its efficacy against whipworms</a:t>
            </a:r>
            <a:r>
              <a:rPr lang="en-IN" sz="2400" dirty="0" smtClean="0">
                <a:latin typeface="Comic Sans MS" panose="030F0702030302020204" pitchFamily="66" charset="0"/>
              </a:rPr>
              <a:t>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It is not Effective against migrating hookworms and </a:t>
            </a:r>
            <a:r>
              <a:rPr lang="en-IN" sz="2400" dirty="0" err="1" smtClean="0">
                <a:latin typeface="Comic Sans MS" panose="030F0702030302020204" pitchFamily="66" charset="0"/>
              </a:rPr>
              <a:t>ascarid</a:t>
            </a:r>
            <a:r>
              <a:rPr lang="en-IN" sz="2400" dirty="0" smtClean="0">
                <a:latin typeface="Comic Sans MS" panose="030F0702030302020204" pitchFamily="66" charset="0"/>
              </a:rPr>
              <a:t> larvae and has on tapeworms.</a:t>
            </a:r>
          </a:p>
        </p:txBody>
      </p:sp>
    </p:spTree>
    <p:extLst>
      <p:ext uri="{BB962C8B-B14F-4D97-AF65-F5344CB8AC3E}">
        <p14:creationId xmlns:p14="http://schemas.microsoft.com/office/powerpoint/2010/main" val="3574792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rgbClr val="00B0F0"/>
                </a:solidFill>
                <a:latin typeface="Comic Sans MS" pitchFamily="66" charset="0"/>
              </a:rPr>
              <a:t>Haloxon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It is effective against the GI nematodes of horse, sheep, cattle and pig.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It is probably the safest OP anthelmintic in ruminants. 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00B0F0"/>
                </a:solidFill>
                <a:latin typeface="Comic Sans MS" pitchFamily="66" charset="0"/>
              </a:rPr>
              <a:t>Trichlorphon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: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It is a </a:t>
            </a:r>
            <a:r>
              <a:rPr lang="en-US" dirty="0" err="1" smtClean="0">
                <a:latin typeface="Comic Sans MS" pitchFamily="66" charset="0"/>
              </a:rPr>
              <a:t>prodrug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metabolises</a:t>
            </a:r>
            <a:r>
              <a:rPr lang="en-US" dirty="0" smtClean="0">
                <a:latin typeface="Comic Sans MS" pitchFamily="66" charset="0"/>
              </a:rPr>
              <a:t> rapidly to </a:t>
            </a:r>
            <a:r>
              <a:rPr lang="en-US" dirty="0" err="1" smtClean="0">
                <a:latin typeface="Comic Sans MS" pitchFamily="66" charset="0"/>
              </a:rPr>
              <a:t>dichlorvos</a:t>
            </a:r>
            <a:r>
              <a:rPr lang="en-US" dirty="0" smtClean="0">
                <a:latin typeface="Comic Sans MS" pitchFamily="66" charset="0"/>
              </a:rPr>
              <a:t> which is responsible for its therapeutic action.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It is used as an </a:t>
            </a:r>
            <a:r>
              <a:rPr lang="en-IN" u="sng" dirty="0" smtClean="0">
                <a:solidFill>
                  <a:srgbClr val="FFC000"/>
                </a:solidFill>
                <a:latin typeface="Comic Sans MS" pitchFamily="66" charset="0"/>
              </a:rPr>
              <a:t>insecticide (</a:t>
            </a:r>
            <a:r>
              <a:rPr lang="en-IN" u="sng" dirty="0" err="1" smtClean="0">
                <a:solidFill>
                  <a:srgbClr val="FFC000"/>
                </a:solidFill>
                <a:latin typeface="Comic Sans MS" pitchFamily="66" charset="0"/>
              </a:rPr>
              <a:t>Neguvon</a:t>
            </a:r>
            <a:r>
              <a:rPr lang="en-IN" u="sng" dirty="0" smtClean="0">
                <a:solidFill>
                  <a:srgbClr val="FFC000"/>
                </a:solidFill>
                <a:latin typeface="Comic Sans MS" pitchFamily="66" charset="0"/>
              </a:rPr>
              <a:t>) as well as </a:t>
            </a:r>
            <a:r>
              <a:rPr lang="en-IN" u="sng" dirty="0" err="1" smtClean="0">
                <a:solidFill>
                  <a:srgbClr val="FFC000"/>
                </a:solidFill>
                <a:latin typeface="Comic Sans MS" pitchFamily="66" charset="0"/>
              </a:rPr>
              <a:t>anthelmintic</a:t>
            </a:r>
            <a:r>
              <a:rPr lang="en-IN" u="sng" dirty="0" smtClean="0">
                <a:solidFill>
                  <a:srgbClr val="FFC000"/>
                </a:solidFill>
                <a:latin typeface="Comic Sans MS" pitchFamily="66" charset="0"/>
              </a:rPr>
              <a:t> in animals, principally in horses.</a:t>
            </a:r>
            <a:endParaRPr lang="en-US" u="sng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It is used for the treatment of Bots in horses, GI nematodes in cattle, </a:t>
            </a:r>
            <a:r>
              <a:rPr lang="en-US" i="1" dirty="0" smtClean="0">
                <a:latin typeface="Comic Sans MS" pitchFamily="66" charset="0"/>
              </a:rPr>
              <a:t>Haemonchus </a:t>
            </a:r>
            <a:r>
              <a:rPr lang="en-US" i="1" dirty="0" err="1" smtClean="0">
                <a:latin typeface="Comic Sans MS" pitchFamily="66" charset="0"/>
              </a:rPr>
              <a:t>contortus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i="1" dirty="0" err="1" smtClean="0">
                <a:latin typeface="Comic Sans MS" pitchFamily="66" charset="0"/>
              </a:rPr>
              <a:t>Oestrus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i="1" dirty="0" err="1" smtClean="0">
                <a:latin typeface="Comic Sans MS" pitchFamily="66" charset="0"/>
              </a:rPr>
              <a:t>ovis</a:t>
            </a:r>
            <a:r>
              <a:rPr lang="en-US" i="1" dirty="0" smtClean="0">
                <a:latin typeface="Comic Sans MS" pitchFamily="66" charset="0"/>
              </a:rPr>
              <a:t> (nasal grab) sheep and </a:t>
            </a:r>
            <a:r>
              <a:rPr lang="en-US" i="1" dirty="0" err="1" smtClean="0">
                <a:latin typeface="Comic Sans MS" pitchFamily="66" charset="0"/>
              </a:rPr>
              <a:t>Ascaris</a:t>
            </a:r>
            <a:r>
              <a:rPr lang="en-US" i="1" dirty="0" smtClean="0">
                <a:latin typeface="Comic Sans MS" pitchFamily="66" charset="0"/>
              </a:rPr>
              <a:t> in pigs. 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730752" y="4523232"/>
            <a:ext cx="353568" cy="2316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1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Naphtholphos</a:t>
            </a:r>
            <a:r>
              <a:rPr lang="en-US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: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Abomasum and small intestine, but it is ineffective against the parasites of large intestine of ruminants.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Oral administration provides anthelmintic activity in cattle and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pour-on method of application control warble fly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err="1" smtClean="0">
                <a:latin typeface="Comic Sans MS" panose="030F0702030302020204" pitchFamily="66" charset="0"/>
              </a:rPr>
              <a:t>Haemonchus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Cooperia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Bunostomum</a:t>
            </a:r>
            <a:r>
              <a:rPr lang="en-US" dirty="0" smtClean="0">
                <a:latin typeface="Comic Sans MS" panose="030F0702030302020204" pitchFamily="66" charset="0"/>
              </a:rPr>
              <a:t>, and </a:t>
            </a:r>
            <a:r>
              <a:rPr lang="en-US" dirty="0" err="1" smtClean="0">
                <a:latin typeface="Comic Sans MS" panose="030F0702030302020204" pitchFamily="66" charset="0"/>
              </a:rPr>
              <a:t>Trichostrongylus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Oesphagostomum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Capillaria</a:t>
            </a:r>
            <a:r>
              <a:rPr lang="en-US" dirty="0" smtClean="0">
                <a:latin typeface="Comic Sans MS" panose="030F0702030302020204" pitchFamily="66" charset="0"/>
              </a:rPr>
              <a:t> and lungworms.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11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Macrocyclic </a:t>
            </a:r>
            <a:r>
              <a:rPr lang="en-US" sz="4000" b="1" dirty="0" err="1" smtClean="0">
                <a:solidFill>
                  <a:srgbClr val="FF0000"/>
                </a:solidFill>
                <a:latin typeface="Comic Sans MS" pitchFamily="66" charset="0"/>
              </a:rPr>
              <a:t>lectones</a:t>
            </a:r>
            <a:endParaRPr lang="en-US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Avermectins</a:t>
            </a:r>
            <a:r>
              <a:rPr lang="en-US" sz="4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sz="2900" b="1" dirty="0" smtClean="0">
                <a:latin typeface="Comic Sans MS" pitchFamily="66" charset="0"/>
              </a:rPr>
              <a:t>Avermectins</a:t>
            </a:r>
            <a:r>
              <a:rPr lang="en-US" sz="2900" dirty="0" smtClean="0">
                <a:latin typeface="Comic Sans MS" pitchFamily="66" charset="0"/>
              </a:rPr>
              <a:t>  are a group of chemically related </a:t>
            </a:r>
            <a:r>
              <a:rPr lang="en-US" sz="2900" dirty="0" err="1" smtClean="0">
                <a:latin typeface="Comic Sans MS" pitchFamily="66" charset="0"/>
              </a:rPr>
              <a:t>anthelmintics</a:t>
            </a:r>
            <a:r>
              <a:rPr lang="en-US" sz="2900" dirty="0" smtClean="0">
                <a:latin typeface="Comic Sans MS" pitchFamily="66" charset="0"/>
              </a:rPr>
              <a:t> produced by the fermentation of </a:t>
            </a:r>
            <a:r>
              <a:rPr lang="en-US" sz="2900" dirty="0" err="1" smtClean="0">
                <a:latin typeface="Comic Sans MS" pitchFamily="66" charset="0"/>
              </a:rPr>
              <a:t>actionmycete</a:t>
            </a:r>
            <a:r>
              <a:rPr lang="en-US" sz="2900" dirty="0" smtClean="0">
                <a:latin typeface="Comic Sans MS" pitchFamily="66" charset="0"/>
              </a:rPr>
              <a:t>, </a:t>
            </a:r>
            <a:r>
              <a:rPr lang="en-US" sz="2900" dirty="0" err="1" smtClean="0">
                <a:latin typeface="Comic Sans MS" pitchFamily="66" charset="0"/>
              </a:rPr>
              <a:t>Stryptomyces</a:t>
            </a:r>
            <a:r>
              <a:rPr lang="en-US" sz="2900" dirty="0" smtClean="0">
                <a:latin typeface="Comic Sans MS" pitchFamily="66" charset="0"/>
              </a:rPr>
              <a:t> </a:t>
            </a:r>
            <a:r>
              <a:rPr lang="en-US" sz="2900" dirty="0" err="1" smtClean="0">
                <a:latin typeface="Comic Sans MS" pitchFamily="66" charset="0"/>
              </a:rPr>
              <a:t>avermitilis</a:t>
            </a:r>
            <a:r>
              <a:rPr lang="en-US" sz="2900" dirty="0" smtClean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en-US" sz="2900" dirty="0" smtClean="0">
              <a:latin typeface="Comic Sans MS" pitchFamily="66" charset="0"/>
            </a:endParaRPr>
          </a:p>
          <a:p>
            <a:pPr algn="just"/>
            <a:r>
              <a:rPr lang="en-US" sz="2900" dirty="0" smtClean="0">
                <a:latin typeface="Comic Sans MS" pitchFamily="66" charset="0"/>
              </a:rPr>
              <a:t>There are eight different components of </a:t>
            </a:r>
            <a:r>
              <a:rPr lang="en-US" sz="2900" dirty="0" err="1" smtClean="0">
                <a:latin typeface="Comic Sans MS" pitchFamily="66" charset="0"/>
              </a:rPr>
              <a:t>avermectins</a:t>
            </a:r>
            <a:r>
              <a:rPr lang="en-US" sz="2900" dirty="0" smtClean="0">
                <a:latin typeface="Comic Sans MS" pitchFamily="66" charset="0"/>
              </a:rPr>
              <a:t> namely A1a, A2a, B1a, B2a and A1b, A2b, B1b and B2b.</a:t>
            </a:r>
          </a:p>
          <a:p>
            <a:pPr algn="just"/>
            <a:r>
              <a:rPr lang="en-US" sz="2900" dirty="0" smtClean="0">
                <a:latin typeface="Comic Sans MS" pitchFamily="66" charset="0"/>
              </a:rPr>
              <a:t> Each of these components anthelmintic activity.</a:t>
            </a:r>
          </a:p>
          <a:p>
            <a:pPr marL="0" indent="0" algn="just">
              <a:buNone/>
            </a:pPr>
            <a:endParaRPr lang="en-US" sz="2900" dirty="0" smtClean="0">
              <a:latin typeface="Comic Sans MS" pitchFamily="66" charset="0"/>
            </a:endParaRPr>
          </a:p>
          <a:p>
            <a:pPr algn="just"/>
            <a:r>
              <a:rPr lang="en-IN" sz="3100" dirty="0" smtClean="0">
                <a:latin typeface="Comic Sans MS" panose="030F0702030302020204" pitchFamily="66" charset="0"/>
              </a:rPr>
              <a:t>The </a:t>
            </a:r>
            <a:r>
              <a:rPr lang="en-IN" sz="3100" dirty="0" err="1" smtClean="0">
                <a:latin typeface="Comic Sans MS" panose="030F0702030302020204" pitchFamily="66" charset="0"/>
              </a:rPr>
              <a:t>avermectins</a:t>
            </a:r>
            <a:r>
              <a:rPr lang="en-IN" sz="3100" dirty="0" smtClean="0">
                <a:latin typeface="Comic Sans MS" panose="030F0702030302020204" pitchFamily="66" charset="0"/>
              </a:rPr>
              <a:t> are also macrocyclic lactone derivatives, but in contrast to the macrolide or polyene antibiotics, they lack significant antibacterial or antifungal activity. </a:t>
            </a:r>
          </a:p>
          <a:p>
            <a:pPr marL="0" indent="0" algn="just">
              <a:buNone/>
            </a:pPr>
            <a:endParaRPr lang="en-IN" sz="31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3100" dirty="0" smtClean="0">
                <a:latin typeface="Comic Sans MS" panose="030F0702030302020204" pitchFamily="66" charset="0"/>
              </a:rPr>
              <a:t>The </a:t>
            </a:r>
            <a:r>
              <a:rPr lang="en-IN" sz="3100" dirty="0" err="1" smtClean="0">
                <a:latin typeface="Comic Sans MS" panose="030F0702030302020204" pitchFamily="66" charset="0"/>
              </a:rPr>
              <a:t>avermectins</a:t>
            </a:r>
            <a:r>
              <a:rPr lang="en-IN" sz="3100" dirty="0" smtClean="0">
                <a:latin typeface="Comic Sans MS" panose="030F0702030302020204" pitchFamily="66" charset="0"/>
              </a:rPr>
              <a:t> in commercial use are </a:t>
            </a:r>
            <a:r>
              <a:rPr lang="en-IN" sz="3100" dirty="0" err="1" smtClean="0">
                <a:latin typeface="Comic Sans MS" panose="030F0702030302020204" pitchFamily="66" charset="0"/>
              </a:rPr>
              <a:t>ivermectin</a:t>
            </a:r>
            <a:r>
              <a:rPr lang="en-IN" sz="3100" dirty="0" smtClean="0">
                <a:latin typeface="Comic Sans MS" panose="030F0702030302020204" pitchFamily="66" charset="0"/>
              </a:rPr>
              <a:t>, </a:t>
            </a:r>
            <a:r>
              <a:rPr lang="en-IN" sz="3100" dirty="0" err="1" smtClean="0">
                <a:latin typeface="Comic Sans MS" panose="030F0702030302020204" pitchFamily="66" charset="0"/>
              </a:rPr>
              <a:t>abamectin</a:t>
            </a:r>
            <a:r>
              <a:rPr lang="en-IN" sz="3100" dirty="0" smtClean="0">
                <a:latin typeface="Comic Sans MS" panose="030F0702030302020204" pitchFamily="66" charset="0"/>
              </a:rPr>
              <a:t> and </a:t>
            </a:r>
            <a:r>
              <a:rPr lang="en-IN" sz="3100" dirty="0" err="1" smtClean="0">
                <a:latin typeface="Comic Sans MS" panose="030F0702030302020204" pitchFamily="66" charset="0"/>
              </a:rPr>
              <a:t>doramectin</a:t>
            </a:r>
            <a:r>
              <a:rPr lang="en-IN" sz="3100" dirty="0" smtClean="0">
                <a:latin typeface="Comic Sans MS" panose="030F0702030302020204" pitchFamily="66" charset="0"/>
              </a:rPr>
              <a:t>.</a:t>
            </a:r>
            <a:endParaRPr lang="en-US" sz="31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59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Ivermectin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err="1" smtClean="0">
                <a:latin typeface="Comic Sans MS" pitchFamily="66" charset="0"/>
              </a:rPr>
              <a:t>Ivermectin</a:t>
            </a:r>
            <a:r>
              <a:rPr lang="en-US" dirty="0" smtClean="0">
                <a:latin typeface="Comic Sans MS" pitchFamily="66" charset="0"/>
              </a:rPr>
              <a:t> is a mixture comprising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80%</a:t>
            </a:r>
            <a:r>
              <a:rPr lang="en-US" dirty="0" smtClean="0">
                <a:latin typeface="Comic Sans MS" pitchFamily="66" charset="0"/>
              </a:rPr>
              <a:t> 22, 23 </a:t>
            </a:r>
            <a:r>
              <a:rPr lang="en-US" dirty="0" err="1" smtClean="0">
                <a:latin typeface="Comic Sans MS" pitchFamily="66" charset="0"/>
              </a:rPr>
              <a:t>dihydroavermectin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B1a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20%</a:t>
            </a:r>
            <a:r>
              <a:rPr lang="en-US" dirty="0" smtClean="0">
                <a:latin typeface="Comic Sans MS" pitchFamily="66" charset="0"/>
              </a:rPr>
              <a:t> 22, 23 </a:t>
            </a:r>
            <a:r>
              <a:rPr lang="en-US" dirty="0" err="1" smtClean="0">
                <a:latin typeface="Comic Sans MS" pitchFamily="66" charset="0"/>
              </a:rPr>
              <a:t>dihydroavermectin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B1b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pPr marL="0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It is a very potent </a:t>
            </a:r>
            <a:r>
              <a:rPr lang="en-US" dirty="0" err="1" smtClean="0">
                <a:latin typeface="Comic Sans MS" pitchFamily="66" charset="0"/>
              </a:rPr>
              <a:t>nematocide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ectoparasiticide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endectocide</a:t>
            </a:r>
            <a:r>
              <a:rPr lang="en-US" dirty="0" smtClean="0">
                <a:latin typeface="Comic Sans MS" pitchFamily="66" charset="0"/>
              </a:rPr>
              <a:t>) by oral and </a:t>
            </a:r>
            <a:r>
              <a:rPr lang="en-US" dirty="0" err="1" smtClean="0">
                <a:latin typeface="Comic Sans MS" pitchFamily="66" charset="0"/>
              </a:rPr>
              <a:t>parenteral</a:t>
            </a:r>
            <a:r>
              <a:rPr lang="en-US" dirty="0" smtClean="0">
                <a:latin typeface="Comic Sans MS" pitchFamily="66" charset="0"/>
              </a:rPr>
              <a:t> routes.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Dung of </a:t>
            </a:r>
            <a:r>
              <a:rPr lang="en-US" dirty="0" err="1" smtClean="0">
                <a:latin typeface="Comic Sans MS" pitchFamily="66" charset="0"/>
              </a:rPr>
              <a:t>ivermectin</a:t>
            </a:r>
            <a:r>
              <a:rPr lang="en-US" dirty="0" smtClean="0">
                <a:latin typeface="Comic Sans MS" pitchFamily="66" charset="0"/>
              </a:rPr>
              <a:t> treated animals does not decompose (ecological threat). </a:t>
            </a:r>
          </a:p>
          <a:p>
            <a:pPr marL="0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Cattle must not be treated within 21 days of slaughter. </a:t>
            </a:r>
          </a:p>
          <a:p>
            <a:pPr algn="just"/>
            <a:r>
              <a:rPr lang="en-US" dirty="0" err="1" smtClean="0">
                <a:latin typeface="Comic Sans MS" pitchFamily="66" charset="0"/>
              </a:rPr>
              <a:t>Ivermectin</a:t>
            </a:r>
            <a:r>
              <a:rPr lang="en-US" dirty="0" smtClean="0">
                <a:latin typeface="Comic Sans MS" pitchFamily="66" charset="0"/>
              </a:rPr>
              <a:t> should not be used in milk producing animals or in dairy cows for 28 days prior to calving. </a:t>
            </a:r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55094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Milbemycin</a:t>
            </a: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D: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a natural product of </a:t>
            </a:r>
            <a:r>
              <a:rPr lang="en-US" i="1" dirty="0" err="1" smtClean="0">
                <a:latin typeface="Comic Sans MS" panose="030F0702030302020204" pitchFamily="66" charset="0"/>
              </a:rPr>
              <a:t>Streptomyces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i="1" dirty="0" err="1" smtClean="0">
                <a:latin typeface="Comic Sans MS" panose="030F0702030302020204" pitchFamily="66" charset="0"/>
              </a:rPr>
              <a:t>hygroscopicus</a:t>
            </a:r>
            <a:r>
              <a:rPr lang="en-US" i="1" dirty="0" smtClean="0">
                <a:latin typeface="Comic Sans MS" panose="030F0702030302020204" pitchFamily="66" charset="0"/>
              </a:rPr>
              <a:t> sp. </a:t>
            </a:r>
            <a:r>
              <a:rPr lang="en-US" i="1" dirty="0" err="1" smtClean="0">
                <a:latin typeface="Comic Sans MS" panose="030F0702030302020204" pitchFamily="66" charset="0"/>
              </a:rPr>
              <a:t>Aureolacrimosus</a:t>
            </a:r>
            <a:r>
              <a:rPr lang="en-US" i="1" dirty="0" smtClean="0">
                <a:latin typeface="Comic Sans MS" panose="030F0702030302020204" pitchFamily="66" charset="0"/>
              </a:rPr>
              <a:t>, </a:t>
            </a:r>
            <a:r>
              <a:rPr lang="en-US" dirty="0" smtClean="0">
                <a:latin typeface="Comic Sans MS" panose="030F0702030302020204" pitchFamily="66" charset="0"/>
              </a:rPr>
              <a:t>and only used for treating dogs.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active orally against dog roundworms and prophylactic against heartworms at higher monthly doses.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Higher doses cause neurological  Collie breeds of dogs.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254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Milbemycin</a:t>
            </a:r>
            <a:r>
              <a:rPr lang="en-IN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oxime:</a:t>
            </a:r>
          </a:p>
          <a:p>
            <a:pPr algn="just"/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It is used is used as tablets orally in dogs at monthly intervals for  prevention of heart worm disease and to treat hookworms.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Dose: 0.5mg/kg once monthly.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IN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Moxidectin</a:t>
            </a:r>
            <a:r>
              <a:rPr lang="en-IN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: 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It is a </a:t>
            </a:r>
            <a:r>
              <a:rPr lang="en-IN" dirty="0" err="1" smtClean="0">
                <a:latin typeface="Comic Sans MS" panose="030F0702030302020204" pitchFamily="66" charset="0"/>
              </a:rPr>
              <a:t>semisynthetic</a:t>
            </a:r>
            <a:r>
              <a:rPr lang="en-IN" dirty="0" smtClean="0">
                <a:latin typeface="Comic Sans MS" panose="030F0702030302020204" pitchFamily="66" charset="0"/>
              </a:rPr>
              <a:t> derivative of </a:t>
            </a:r>
            <a:r>
              <a:rPr lang="en-IN" dirty="0" err="1" smtClean="0">
                <a:latin typeface="Comic Sans MS" panose="030F0702030302020204" pitchFamily="66" charset="0"/>
              </a:rPr>
              <a:t>milbemycin</a:t>
            </a:r>
            <a:r>
              <a:rPr lang="en-IN" dirty="0" smtClean="0">
                <a:latin typeface="Comic Sans MS" panose="030F0702030302020204" pitchFamily="66" charset="0"/>
              </a:rPr>
              <a:t> used for treating cattle.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It is administered SC cattle and has same broad spectrum of activity against roundworms and </a:t>
            </a:r>
            <a:r>
              <a:rPr lang="en-IN" dirty="0" err="1" smtClean="0">
                <a:latin typeface="Comic Sans MS" panose="030F0702030302020204" pitchFamily="66" charset="0"/>
              </a:rPr>
              <a:t>ectoparasites</a:t>
            </a:r>
            <a:r>
              <a:rPr lang="en-IN" dirty="0" smtClean="0">
                <a:latin typeface="Comic Sans MS" panose="030F0702030302020204" pitchFamily="66" charset="0"/>
              </a:rPr>
              <a:t> as </a:t>
            </a:r>
            <a:r>
              <a:rPr lang="en-IN" dirty="0" err="1" smtClean="0">
                <a:latin typeface="Comic Sans MS" panose="030F0702030302020204" pitchFamily="66" charset="0"/>
              </a:rPr>
              <a:t>ivermectin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 Dose: 0.2 mg/kg SC.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10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Drugs acting against Heartworms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300" b="1" dirty="0" smtClean="0">
                <a:solidFill>
                  <a:srgbClr val="FFC000"/>
                </a:solidFill>
                <a:latin typeface="Comic Sans MS" pitchFamily="66" charset="0"/>
              </a:rPr>
              <a:t>Elimination of adult heartworms:</a:t>
            </a:r>
            <a:endParaRPr lang="en-US" sz="3300" b="1" dirty="0" smtClean="0">
              <a:solidFill>
                <a:srgbClr val="FFC000"/>
              </a:solidFill>
            </a:endParaRPr>
          </a:p>
          <a:p>
            <a:pPr algn="just">
              <a:buNone/>
            </a:pPr>
            <a:endParaRPr lang="en-US" b="1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Thiacetarsamide sodium: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Chemically it is an arsenical compound and is the </a:t>
            </a:r>
            <a:r>
              <a:rPr lang="en-US" u="sng" dirty="0" smtClean="0">
                <a:latin typeface="Comic Sans MS" panose="030F0702030302020204" pitchFamily="66" charset="0"/>
              </a:rPr>
              <a:t>only drug used for the elimination of adult heartworms in dogs.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drug does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not affect the circulating </a:t>
            </a:r>
            <a:r>
              <a:rPr lang="en-US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microfilariae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Mode of action: The drug interferes with the energy production of the parasite by inhibition of </a:t>
            </a:r>
            <a:r>
              <a:rPr lang="en-IN" dirty="0" err="1" smtClean="0">
                <a:latin typeface="Comic Sans MS" panose="030F0702030302020204" pitchFamily="66" charset="0"/>
              </a:rPr>
              <a:t>glycolysis</a:t>
            </a:r>
            <a:r>
              <a:rPr lang="en-IN" dirty="0" smtClean="0">
                <a:latin typeface="Comic Sans MS" panose="030F0702030302020204" pitchFamily="66" charset="0"/>
              </a:rPr>
              <a:t>. 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31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Following four therapeutic doses of </a:t>
            </a:r>
            <a:r>
              <a:rPr lang="en-US" dirty="0" err="1" smtClean="0">
                <a:latin typeface="Comic Sans MS" panose="030F0702030302020204" pitchFamily="66" charset="0"/>
              </a:rPr>
              <a:t>thiacetarsamide</a:t>
            </a:r>
            <a:r>
              <a:rPr lang="en-US" dirty="0" smtClean="0">
                <a:latin typeface="Comic Sans MS" panose="030F0702030302020204" pitchFamily="66" charset="0"/>
              </a:rPr>
              <a:t>, adult worms die usually within 5-7 day and occasionally not until 14 days.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dead worms are swept out of the heart by the flowing blood and lodge in the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pulmonary artery</a:t>
            </a:r>
            <a:r>
              <a:rPr lang="en-US" dirty="0" smtClean="0">
                <a:latin typeface="Comic Sans MS" panose="030F0702030302020204" pitchFamily="66" charset="0"/>
              </a:rPr>
              <a:t>, especially in the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diaphragmatic lobes</a:t>
            </a:r>
            <a:r>
              <a:rPr lang="en-US" dirty="0" smtClean="0">
                <a:latin typeface="Comic Sans MS" panose="030F0702030302020204" pitchFamily="66" charset="0"/>
              </a:rPr>
              <a:t>, where phagocytosis of dead worms occur during the next 2-3 months.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To avoid embolism,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absolute rest </a:t>
            </a:r>
            <a:r>
              <a:rPr lang="en-US" dirty="0" smtClean="0">
                <a:latin typeface="Comic Sans MS" panose="030F0702030302020204" pitchFamily="66" charset="0"/>
              </a:rPr>
              <a:t>during the first two weeks is necessary. </a:t>
            </a:r>
          </a:p>
        </p:txBody>
      </p:sp>
    </p:spTree>
    <p:extLst>
      <p:ext uri="{BB962C8B-B14F-4D97-AF65-F5344CB8AC3E}">
        <p14:creationId xmlns:p14="http://schemas.microsoft.com/office/powerpoint/2010/main" val="1559653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drug is hepatotoxic and nephrotoxic therefore proper functioning of liver and kidney must be attained before starting treatment.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drug is highly irritating to subcutaneous tissues. So, during IV injection care must be taken to avoid perivascular leakage as it may result in local swelling and sloughing.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Injection of steroids into the area helps in reducing inflammation.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Symptoms of arsenic toxicity like persistent vomiting, icterus or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orange colored urine</a:t>
            </a:r>
            <a:r>
              <a:rPr lang="en-US" dirty="0" smtClean="0">
                <a:latin typeface="Comic Sans MS" panose="030F0702030302020204" pitchFamily="66" charset="0"/>
              </a:rPr>
              <a:t> may be seen and the toxicity can be treated with </a:t>
            </a:r>
            <a:r>
              <a:rPr lang="en-US" dirty="0" err="1" smtClean="0">
                <a:latin typeface="Comic Sans MS" panose="030F0702030302020204" pitchFamily="66" charset="0"/>
              </a:rPr>
              <a:t>dimcercaprol</a:t>
            </a:r>
            <a:r>
              <a:rPr lang="en-US" dirty="0" smtClean="0">
                <a:latin typeface="Comic Sans MS" panose="030F0702030302020204" pitchFamily="66" charset="0"/>
              </a:rPr>
              <a:t> @ 8.8mg/kg/day in 4 divided doses. 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838200" y="5064369"/>
            <a:ext cx="325316" cy="30773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761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382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Antinematodal drugs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Imidazothiazoles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Tetrahydrophyrimidines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OP Compounds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Macrocyclic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lectones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92D050"/>
                </a:solidFill>
                <a:latin typeface="Comic Sans MS" pitchFamily="66" charset="0"/>
              </a:rPr>
              <a:t>Drugs acting against Heartw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orms</a:t>
            </a: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			</a:t>
            </a: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85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Elimination of heartworm microfilariae: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Elimination of heartworm microfilariae is essential as they cause glomerular damage in kidney.</a:t>
            </a: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en-US" dirty="0" smtClean="0">
                <a:latin typeface="Comic Sans MS" panose="030F0702030302020204" pitchFamily="66" charset="0"/>
              </a:rPr>
              <a:t>he preventive drug, </a:t>
            </a:r>
            <a:r>
              <a:rPr lang="en-US" dirty="0" err="1" smtClean="0">
                <a:latin typeface="Comic Sans MS" panose="030F0702030302020204" pitchFamily="66" charset="0"/>
              </a:rPr>
              <a:t>diethylcarbamazine</a:t>
            </a:r>
            <a:r>
              <a:rPr lang="en-US" dirty="0" smtClean="0">
                <a:latin typeface="Comic Sans MS" panose="030F0702030302020204" pitchFamily="66" charset="0"/>
              </a:rPr>
              <a:t> is not safe for use in dogs until they are cleared of microfilariae.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Dithiazanine iodine: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they only drug used as a heartworm </a:t>
            </a:r>
            <a:r>
              <a:rPr lang="en-US" dirty="0" err="1" smtClean="0">
                <a:latin typeface="Comic Sans MS" panose="030F0702030302020204" pitchFamily="66" charset="0"/>
              </a:rPr>
              <a:t>microfilaricide</a:t>
            </a:r>
            <a:r>
              <a:rPr lang="en-US" dirty="0" smtClean="0">
                <a:latin typeface="Comic Sans MS" panose="030F0702030302020204" pitchFamily="66" charset="0"/>
              </a:rPr>
              <a:t> in dogs.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Dose: 6.6 mg/kg/day for 7-10 days as </a:t>
            </a:r>
            <a:r>
              <a:rPr lang="en-US" dirty="0" err="1" smtClean="0">
                <a:latin typeface="Comic Sans MS" panose="030F0702030302020204" pitchFamily="66" charset="0"/>
              </a:rPr>
              <a:t>microfilariaecide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should be given 6 months after the </a:t>
            </a:r>
            <a:r>
              <a:rPr lang="en-US" dirty="0" err="1" smtClean="0">
                <a:latin typeface="Comic Sans MS" panose="030F0702030302020204" pitchFamily="66" charset="0"/>
              </a:rPr>
              <a:t>adulticidal</a:t>
            </a:r>
            <a:r>
              <a:rPr lang="en-US" dirty="0" smtClean="0">
                <a:latin typeface="Comic Sans MS" panose="030F0702030302020204" pitchFamily="66" charset="0"/>
              </a:rPr>
              <a:t> drug. </a:t>
            </a:r>
          </a:p>
          <a:p>
            <a:pPr algn="just"/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87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 err="1" smtClean="0">
                <a:latin typeface="Comic Sans MS" panose="030F0702030302020204" pitchFamily="66" charset="0"/>
              </a:rPr>
              <a:t>adulticidal</a:t>
            </a:r>
            <a:r>
              <a:rPr lang="en-US" dirty="0" smtClean="0">
                <a:latin typeface="Comic Sans MS" panose="030F0702030302020204" pitchFamily="66" charset="0"/>
              </a:rPr>
              <a:t> drug is given at 6 months intervals @2.2 mg/kg IV twice for 2 days.</a:t>
            </a:r>
          </a:p>
          <a:p>
            <a:pPr marL="0" lv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lvl="0" algn="just"/>
            <a:r>
              <a:rPr lang="en-US" dirty="0" smtClean="0">
                <a:latin typeface="Comic Sans MS" panose="030F0702030302020204" pitchFamily="66" charset="0"/>
              </a:rPr>
              <a:t>Using </a:t>
            </a:r>
            <a:r>
              <a:rPr lang="en-US" dirty="0" err="1" smtClean="0">
                <a:latin typeface="Comic Sans MS" panose="030F0702030302020204" pitchFamily="66" charset="0"/>
              </a:rPr>
              <a:t>larvaecidal</a:t>
            </a:r>
            <a:r>
              <a:rPr lang="en-US" dirty="0" smtClean="0">
                <a:latin typeface="Comic Sans MS" panose="030F0702030302020204" pitchFamily="66" charset="0"/>
              </a:rPr>
              <a:t> drugs that kill the infective 3</a:t>
            </a:r>
            <a:r>
              <a:rPr lang="en-US" baseline="30000" dirty="0" smtClean="0">
                <a:latin typeface="Comic Sans MS" panose="030F0702030302020204" pitchFamily="66" charset="0"/>
              </a:rPr>
              <a:t>rd</a:t>
            </a:r>
            <a:r>
              <a:rPr lang="en-US" dirty="0" smtClean="0">
                <a:latin typeface="Comic Sans MS" panose="030F0702030302020204" pitchFamily="66" charset="0"/>
              </a:rPr>
              <a:t> stage or developing 4</a:t>
            </a:r>
            <a:r>
              <a:rPr lang="en-US" baseline="30000" dirty="0" smtClean="0">
                <a:latin typeface="Comic Sans MS" panose="030F0702030302020204" pitchFamily="66" charset="0"/>
              </a:rPr>
              <a:t>th</a:t>
            </a:r>
            <a:r>
              <a:rPr lang="en-US" dirty="0" smtClean="0">
                <a:latin typeface="Comic Sans MS" panose="030F0702030302020204" pitchFamily="66" charset="0"/>
              </a:rPr>
              <a:t> stage larvae (</a:t>
            </a:r>
            <a:r>
              <a:rPr lang="en-US" dirty="0" err="1" smtClean="0">
                <a:latin typeface="Comic Sans MS" panose="030F0702030302020204" pitchFamily="66" charset="0"/>
              </a:rPr>
              <a:t>Diethylcarbamazine</a:t>
            </a:r>
            <a:r>
              <a:rPr lang="en-US" dirty="0" smtClean="0">
                <a:latin typeface="Comic Sans MS" panose="030F0702030302020204" pitchFamily="66" charset="0"/>
              </a:rPr>
              <a:t> (DEC), </a:t>
            </a:r>
            <a:r>
              <a:rPr lang="en-US" dirty="0" err="1" smtClean="0">
                <a:latin typeface="Comic Sans MS" panose="030F0702030302020204" pitchFamily="66" charset="0"/>
              </a:rPr>
              <a:t>ivermectin</a:t>
            </a:r>
            <a:r>
              <a:rPr lang="en-US" dirty="0" smtClean="0">
                <a:latin typeface="Comic Sans MS" panose="030F0702030302020204" pitchFamily="66" charset="0"/>
              </a:rPr>
              <a:t> or </a:t>
            </a:r>
            <a:r>
              <a:rPr lang="en-US" dirty="0" err="1" smtClean="0">
                <a:latin typeface="Comic Sans MS" panose="030F0702030302020204" pitchFamily="66" charset="0"/>
              </a:rPr>
              <a:t>milbemycin</a:t>
            </a:r>
            <a:r>
              <a:rPr lang="en-US" dirty="0" smtClean="0">
                <a:latin typeface="Comic Sans MS" panose="030F0702030302020204" pitchFamily="66" charset="0"/>
              </a:rPr>
              <a:t> D </a:t>
            </a:r>
            <a:r>
              <a:rPr lang="en-US" dirty="0" err="1" smtClean="0">
                <a:latin typeface="Comic Sans MS" panose="030F0702030302020204" pitchFamily="66" charset="0"/>
              </a:rPr>
              <a:t>etc</a:t>
            </a:r>
            <a:r>
              <a:rPr lang="en-US" dirty="0" smtClean="0">
                <a:latin typeface="Comic Sans MS" panose="030F0702030302020204" pitchFamily="66" charset="0"/>
              </a:rPr>
              <a:t>).</a:t>
            </a:r>
          </a:p>
          <a:p>
            <a:pPr marL="0" lv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lvl="0" algn="just"/>
            <a:r>
              <a:rPr lang="en-US" dirty="0" smtClean="0">
                <a:latin typeface="Comic Sans MS" panose="030F0702030302020204" pitchFamily="66" charset="0"/>
              </a:rPr>
              <a:t>Monthly treatment with </a:t>
            </a:r>
            <a:r>
              <a:rPr lang="en-US" dirty="0" err="1" smtClean="0">
                <a:latin typeface="Comic Sans MS" panose="030F0702030302020204" pitchFamily="66" charset="0"/>
              </a:rPr>
              <a:t>ivermectin</a:t>
            </a:r>
            <a:r>
              <a:rPr lang="en-US" dirty="0" smtClean="0">
                <a:latin typeface="Comic Sans MS" panose="030F0702030302020204" pitchFamily="66" charset="0"/>
              </a:rPr>
              <a:t> as compared with the requirement of daily dosing with DEC gives the former drug the advantage as a potential preventive.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51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500"/>
            <a:ext cx="10718800" cy="4902200"/>
          </a:xfrm>
        </p:spPr>
        <p:txBody>
          <a:bodyPr/>
          <a:lstStyle/>
          <a:p>
            <a:pPr algn="just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Diethylcarbamazine</a:t>
            </a: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citrate: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DEC is used as a heartworm preventive.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drug also act against </a:t>
            </a:r>
            <a:r>
              <a:rPr lang="en-US" dirty="0" err="1" smtClean="0">
                <a:latin typeface="Comic Sans MS" panose="030F0702030302020204" pitchFamily="66" charset="0"/>
              </a:rPr>
              <a:t>microfilariae</a:t>
            </a:r>
            <a:r>
              <a:rPr lang="en-US" dirty="0" smtClean="0">
                <a:latin typeface="Comic Sans MS" panose="030F0702030302020204" pitchFamily="66" charset="0"/>
              </a:rPr>
              <a:t> but unfortunately sometimes a fatal shock type of reaction occurs if the drug is given to </a:t>
            </a:r>
            <a:r>
              <a:rPr lang="en-US" dirty="0" err="1" smtClean="0">
                <a:latin typeface="Comic Sans MS" panose="030F0702030302020204" pitchFamily="66" charset="0"/>
              </a:rPr>
              <a:t>microfilariae</a:t>
            </a:r>
            <a:r>
              <a:rPr lang="en-US" dirty="0" smtClean="0">
                <a:latin typeface="Comic Sans MS" panose="030F0702030302020204" pitchFamily="66" charset="0"/>
              </a:rPr>
              <a:t> positive dogs.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So an infected dog must be cleared of adult heartworms and </a:t>
            </a:r>
            <a:r>
              <a:rPr lang="en-US" dirty="0" err="1" smtClean="0">
                <a:latin typeface="Comic Sans MS" panose="030F0702030302020204" pitchFamily="66" charset="0"/>
              </a:rPr>
              <a:t>microfilariae</a:t>
            </a:r>
            <a:r>
              <a:rPr lang="en-US" dirty="0" smtClean="0">
                <a:latin typeface="Comic Sans MS" panose="030F0702030302020204" pitchFamily="66" charset="0"/>
              </a:rPr>
              <a:t> before starting it on DEC prophylaxis.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In human it is used in filarial infection caused by </a:t>
            </a:r>
            <a:r>
              <a:rPr lang="en-US" i="1" dirty="0" smtClean="0">
                <a:latin typeface="Comic Sans MS" panose="030F0702030302020204" pitchFamily="66" charset="0"/>
              </a:rPr>
              <a:t>W. </a:t>
            </a:r>
            <a:r>
              <a:rPr lang="en-US" i="1" dirty="0" err="1" smtClean="0">
                <a:latin typeface="Comic Sans MS" panose="030F0702030302020204" pitchFamily="66" charset="0"/>
              </a:rPr>
              <a:t>bancrofti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and tropical </a:t>
            </a:r>
            <a:r>
              <a:rPr lang="en-US" dirty="0" err="1" smtClean="0">
                <a:latin typeface="Comic Sans MS" panose="030F0702030302020204" pitchFamily="66" charset="0"/>
              </a:rPr>
              <a:t>eosinophilia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5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Miscellaneous Antinematodal Drugs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n-Butyl chloride: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It is a colorless liquid administered in gelatin capsules to dogs and cats after overnight fasting for control of ascarid and hookworm infections.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 Hookworms of dogs and cats. </a:t>
            </a:r>
          </a:p>
          <a:p>
            <a:pPr algn="just">
              <a:buNone/>
            </a:pPr>
            <a:r>
              <a:rPr lang="en-US" b="1" dirty="0" err="1" smtClean="0">
                <a:solidFill>
                  <a:srgbClr val="00B0F0"/>
                </a:solidFill>
                <a:latin typeface="Comic Sans MS" pitchFamily="66" charset="0"/>
              </a:rPr>
              <a:t>Bephenium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mic Sans MS" pitchFamily="66" charset="0"/>
              </a:rPr>
              <a:t>hydroxynaphthoate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Most effective against mature hookworms of dogs and cats and human and also GI parasites of ruminants specially </a:t>
            </a:r>
            <a:r>
              <a:rPr lang="en-US" dirty="0" err="1" smtClean="0">
                <a:latin typeface="Comic Sans MS" pitchFamily="66" charset="0"/>
              </a:rPr>
              <a:t>Nematodirus</a:t>
            </a:r>
            <a:r>
              <a:rPr lang="en-US" dirty="0" smtClean="0">
                <a:latin typeface="Comic Sans MS" pitchFamily="66" charset="0"/>
              </a:rPr>
              <a:t> spp. and also </a:t>
            </a:r>
            <a:r>
              <a:rPr lang="en-US" i="1" dirty="0" err="1" smtClean="0">
                <a:latin typeface="Comic Sans MS" pitchFamily="66" charset="0"/>
              </a:rPr>
              <a:t>Tichostrongylus</a:t>
            </a:r>
            <a:r>
              <a:rPr lang="en-US" i="1" dirty="0" smtClean="0">
                <a:latin typeface="Comic Sans MS" pitchFamily="66" charset="0"/>
              </a:rPr>
              <a:t>, Haemonchus, </a:t>
            </a:r>
            <a:r>
              <a:rPr lang="en-US" i="1" dirty="0" err="1" smtClean="0">
                <a:latin typeface="Comic Sans MS" pitchFamily="66" charset="0"/>
              </a:rPr>
              <a:t>Ostertagia</a:t>
            </a:r>
            <a:r>
              <a:rPr lang="en-US" i="1" dirty="0" smtClean="0">
                <a:latin typeface="Comic Sans MS" pitchFamily="66" charset="0"/>
              </a:rPr>
              <a:t>, </a:t>
            </a:r>
            <a:r>
              <a:rPr lang="en-US" i="1" dirty="0" err="1" smtClean="0">
                <a:latin typeface="Comic Sans MS" pitchFamily="66" charset="0"/>
              </a:rPr>
              <a:t>Bunostomum</a:t>
            </a:r>
            <a:r>
              <a:rPr lang="en-US" i="1" dirty="0" smtClean="0">
                <a:latin typeface="Comic Sans MS" pitchFamily="66" charset="0"/>
              </a:rPr>
              <a:t>, </a:t>
            </a:r>
            <a:r>
              <a:rPr lang="en-US" i="1" dirty="0" err="1" smtClean="0">
                <a:latin typeface="Comic Sans MS" pitchFamily="66" charset="0"/>
              </a:rPr>
              <a:t>Oesophagostomum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and </a:t>
            </a:r>
            <a:r>
              <a:rPr lang="en-US" i="1" dirty="0" err="1" smtClean="0">
                <a:latin typeface="Comic Sans MS" pitchFamily="66" charset="0"/>
              </a:rPr>
              <a:t>Cooperia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species. </a:t>
            </a:r>
          </a:p>
        </p:txBody>
      </p:sp>
    </p:spTree>
    <p:extLst>
      <p:ext uri="{BB962C8B-B14F-4D97-AF65-F5344CB8AC3E}">
        <p14:creationId xmlns:p14="http://schemas.microsoft.com/office/powerpoint/2010/main" val="1679985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Disophenol (</a:t>
            </a:r>
            <a:r>
              <a:rPr lang="en-IN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Ancylol</a:t>
            </a:r>
            <a:r>
              <a:rPr lang="en-IN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):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Chemically it is 2,6-diiodo-4-nitrophenol. 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It is an </a:t>
            </a:r>
            <a:r>
              <a:rPr lang="en-US" u="sng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injectable </a:t>
            </a:r>
            <a:r>
              <a:rPr lang="en-US" u="sng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antihookworm</a:t>
            </a:r>
            <a:r>
              <a:rPr lang="en-US" u="sng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compound </a:t>
            </a:r>
            <a:r>
              <a:rPr lang="en-US" dirty="0" smtClean="0">
                <a:latin typeface="Comic Sans MS" panose="030F0702030302020204" pitchFamily="66" charset="0"/>
              </a:rPr>
              <a:t>used in dogs and cats. 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Hygromycin</a:t>
            </a: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B: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This is an antibiotic obtained from </a:t>
            </a:r>
            <a:r>
              <a:rPr lang="en-US" i="1" dirty="0" err="1" smtClean="0">
                <a:latin typeface="Comic Sans MS" panose="030F0702030302020204" pitchFamily="66" charset="0"/>
              </a:rPr>
              <a:t>Streptomyces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i="1" dirty="0" err="1" smtClean="0">
                <a:latin typeface="Comic Sans MS" panose="030F0702030302020204" pitchFamily="66" charset="0"/>
              </a:rPr>
              <a:t>hygroscopicus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with anthelmintic activity.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Hygromycin B is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anthelmintic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antibiotic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Highly effective against A. sum and also </a:t>
            </a:r>
            <a:r>
              <a:rPr lang="en-US" dirty="0" err="1" smtClean="0">
                <a:latin typeface="Comic Sans MS" panose="030F0702030302020204" pitchFamily="66" charset="0"/>
              </a:rPr>
              <a:t>Oesophagostomum</a:t>
            </a:r>
            <a:r>
              <a:rPr lang="en-US" dirty="0" smtClean="0">
                <a:latin typeface="Comic Sans MS" panose="030F0702030302020204" pitchFamily="66" charset="0"/>
              </a:rPr>
              <a:t> of swine and A. </a:t>
            </a:r>
            <a:r>
              <a:rPr lang="en-US" dirty="0" err="1" smtClean="0">
                <a:latin typeface="Comic Sans MS" panose="030F0702030302020204" pitchFamily="66" charset="0"/>
              </a:rPr>
              <a:t>galli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Capillaria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obstignata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H.gallinarum</a:t>
            </a:r>
            <a:r>
              <a:rPr lang="en-US" dirty="0" smtClean="0">
                <a:latin typeface="Comic Sans MS" panose="030F0702030302020204" pitchFamily="66" charset="0"/>
              </a:rPr>
              <a:t> in chickens.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8 weeks on and 8 weeks off.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6610" y="4575752"/>
            <a:ext cx="6234097" cy="390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62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Summary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IN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Thiacetarsamide sodium-</a:t>
            </a:r>
            <a:r>
              <a:rPr lang="en-US" dirty="0" smtClean="0">
                <a:latin typeface="Comic Sans MS" panose="030F0702030302020204" pitchFamily="66" charset="0"/>
              </a:rPr>
              <a:t>Only drug used for the elimination of adult heartworms in dogs.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dead worms are swept out of the heart by the flowing blood and lodge in the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pulmonary artery</a:t>
            </a:r>
            <a:r>
              <a:rPr lang="en-US" dirty="0" smtClean="0">
                <a:latin typeface="Comic Sans MS" panose="030F0702030302020204" pitchFamily="66" charset="0"/>
              </a:rPr>
              <a:t>, especially in the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diaphragmatic lobes.</a:t>
            </a:r>
            <a:endParaRPr lang="en-US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Dithiazanine</a:t>
            </a: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iodine--</a:t>
            </a:r>
            <a:r>
              <a:rPr lang="en-US" dirty="0" smtClean="0">
                <a:latin typeface="Comic Sans MS" panose="030F0702030302020204" pitchFamily="66" charset="0"/>
              </a:rPr>
              <a:t> Elimination of heartworm </a:t>
            </a:r>
            <a:r>
              <a:rPr lang="en-US" dirty="0" err="1" smtClean="0">
                <a:latin typeface="Comic Sans MS" panose="030F0702030302020204" pitchFamily="66" charset="0"/>
              </a:rPr>
              <a:t>microfilariae</a:t>
            </a:r>
            <a:r>
              <a:rPr lang="en-US" dirty="0" smtClean="0">
                <a:latin typeface="Comic Sans MS" panose="030F0702030302020204" pitchFamily="66" charset="0"/>
              </a:rPr>
              <a:t> .</a:t>
            </a:r>
            <a:endParaRPr lang="en-IN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IN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Disophenol</a:t>
            </a:r>
            <a:r>
              <a:rPr lang="en-US" u="sng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 -</a:t>
            </a:r>
            <a:r>
              <a:rPr lang="en-US" dirty="0" smtClean="0">
                <a:latin typeface="Comic Sans MS" panose="030F0702030302020204" pitchFamily="66" charset="0"/>
              </a:rPr>
              <a:t>injectable </a:t>
            </a:r>
            <a:r>
              <a:rPr lang="en-US" dirty="0" err="1" smtClean="0">
                <a:latin typeface="Comic Sans MS" panose="030F0702030302020204" pitchFamily="66" charset="0"/>
              </a:rPr>
              <a:t>antihookworm</a:t>
            </a:r>
            <a:r>
              <a:rPr lang="en-US" dirty="0" smtClean="0">
                <a:latin typeface="Comic Sans MS" panose="030F0702030302020204" pitchFamily="66" charset="0"/>
              </a:rPr>
              <a:t> compound .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Hygromycin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B is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anthelmintic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antibiotic.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591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IN" dirty="0"/>
          </a:p>
        </p:txBody>
      </p:sp>
      <p:pic>
        <p:nvPicPr>
          <p:cNvPr id="1026" name="Picture 2" descr="Veterinary antimicrobial resistance and antimicrobial u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2" y="2048608"/>
            <a:ext cx="10409826" cy="394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23193" y="465992"/>
            <a:ext cx="10430607" cy="129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239833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Imidazothiazoles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736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rgbClr val="00B0F0"/>
                </a:solidFill>
                <a:latin typeface="Comic Sans MS" pitchFamily="66" charset="0"/>
              </a:rPr>
              <a:t>Butamisole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Hydrochloride: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It is an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injectable anthelmintic </a:t>
            </a:r>
            <a:r>
              <a:rPr lang="en-US" dirty="0" smtClean="0">
                <a:latin typeface="Comic Sans MS" pitchFamily="66" charset="0"/>
              </a:rPr>
              <a:t>used in dogs to treat whip worm (</a:t>
            </a:r>
            <a:r>
              <a:rPr lang="en-US" i="1" dirty="0" err="1" smtClean="0">
                <a:latin typeface="Comic Sans MS" pitchFamily="66" charset="0"/>
              </a:rPr>
              <a:t>Trichuris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i="1" dirty="0" err="1" smtClean="0">
                <a:latin typeface="Comic Sans MS" pitchFamily="66" charset="0"/>
              </a:rPr>
              <a:t>vulpis</a:t>
            </a:r>
            <a:r>
              <a:rPr lang="en-US" i="1" dirty="0" smtClean="0"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 and hookworm </a:t>
            </a:r>
            <a:r>
              <a:rPr lang="en-US" i="1" dirty="0" smtClean="0">
                <a:latin typeface="Comic Sans MS" pitchFamily="66" charset="0"/>
              </a:rPr>
              <a:t>(</a:t>
            </a:r>
            <a:r>
              <a:rPr lang="en-US" i="1" dirty="0" err="1" smtClean="0">
                <a:latin typeface="Comic Sans MS" pitchFamily="66" charset="0"/>
              </a:rPr>
              <a:t>Ancylostoma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i="1" dirty="0" err="1" smtClean="0">
                <a:latin typeface="Comic Sans MS" pitchFamily="66" charset="0"/>
              </a:rPr>
              <a:t>caninum</a:t>
            </a:r>
            <a:r>
              <a:rPr lang="en-US" i="1" dirty="0" smtClean="0"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 infections.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b="1" dirty="0" err="1" smtClean="0">
                <a:solidFill>
                  <a:srgbClr val="00B0F0"/>
                </a:solidFill>
                <a:latin typeface="Comic Sans MS" pitchFamily="66" charset="0"/>
              </a:rPr>
              <a:t>Tetramisole</a:t>
            </a:r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 and </a:t>
            </a:r>
            <a:r>
              <a:rPr lang="en-IN" b="1" dirty="0" err="1" smtClean="0">
                <a:solidFill>
                  <a:srgbClr val="00B0F0"/>
                </a:solidFill>
                <a:latin typeface="Comic Sans MS" pitchFamily="66" charset="0"/>
              </a:rPr>
              <a:t>Levamisole</a:t>
            </a:r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  <a:endParaRPr lang="en-US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just"/>
            <a:r>
              <a:rPr lang="en-IN" dirty="0" err="1" smtClean="0">
                <a:latin typeface="Comic Sans MS" pitchFamily="66" charset="0"/>
              </a:rPr>
              <a:t>Levamisole</a:t>
            </a:r>
            <a:r>
              <a:rPr lang="en-IN" dirty="0" smtClean="0">
                <a:latin typeface="Comic Sans MS" pitchFamily="66" charset="0"/>
              </a:rPr>
              <a:t> was developed following the introduction of </a:t>
            </a:r>
            <a:r>
              <a:rPr lang="en-IN" dirty="0" err="1" smtClean="0">
                <a:latin typeface="Comic Sans MS" pitchFamily="66" charset="0"/>
              </a:rPr>
              <a:t>tetramisole</a:t>
            </a:r>
            <a:r>
              <a:rPr lang="en-IN" dirty="0" smtClean="0">
                <a:latin typeface="Comic Sans MS" pitchFamily="66" charset="0"/>
              </a:rPr>
              <a:t> in 1966.</a:t>
            </a:r>
          </a:p>
          <a:p>
            <a:pPr algn="just"/>
            <a:r>
              <a:rPr lang="en-IN" dirty="0" err="1" smtClean="0">
                <a:latin typeface="Comic Sans MS" pitchFamily="66" charset="0"/>
              </a:rPr>
              <a:t>Tetramisole</a:t>
            </a:r>
            <a:r>
              <a:rPr lang="en-IN" dirty="0" smtClean="0">
                <a:latin typeface="Comic Sans MS" pitchFamily="66" charset="0"/>
              </a:rPr>
              <a:t> is a </a:t>
            </a:r>
            <a:r>
              <a:rPr lang="en-IN" dirty="0" err="1" smtClean="0">
                <a:latin typeface="Comic Sans MS" pitchFamily="66" charset="0"/>
              </a:rPr>
              <a:t>racemic</a:t>
            </a:r>
            <a:r>
              <a:rPr lang="en-IN" dirty="0" smtClean="0">
                <a:latin typeface="Comic Sans MS" pitchFamily="66" charset="0"/>
              </a:rPr>
              <a:t> mixture of two isomers and the </a:t>
            </a:r>
            <a:r>
              <a:rPr lang="en-IN" dirty="0" err="1" smtClean="0">
                <a:latin typeface="Comic Sans MS" pitchFamily="66" charset="0"/>
              </a:rPr>
              <a:t>anthelmintic</a:t>
            </a:r>
            <a:r>
              <a:rPr lang="en-IN" dirty="0" smtClean="0">
                <a:latin typeface="Comic Sans MS" pitchFamily="66" charset="0"/>
              </a:rPr>
              <a:t> activity of mixture rested almost solely with the l-isomer, </a:t>
            </a:r>
            <a:r>
              <a:rPr lang="en-IN" dirty="0" err="1" smtClean="0">
                <a:latin typeface="Comic Sans MS" pitchFamily="66" charset="0"/>
              </a:rPr>
              <a:t>levamisole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This discovery made </a:t>
            </a:r>
            <a:r>
              <a:rPr lang="en-IN" dirty="0" err="1" smtClean="0">
                <a:latin typeface="Comic Sans MS" pitchFamily="66" charset="0"/>
              </a:rPr>
              <a:t>tetramisole</a:t>
            </a:r>
            <a:r>
              <a:rPr lang="en-IN" dirty="0" smtClean="0">
                <a:latin typeface="Comic Sans MS" pitchFamily="66" charset="0"/>
              </a:rPr>
              <a:t> an obsolete drug.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By using </a:t>
            </a:r>
            <a:r>
              <a:rPr lang="en-IN" dirty="0" err="1" smtClean="0">
                <a:latin typeface="Comic Sans MS" pitchFamily="66" charset="0"/>
              </a:rPr>
              <a:t>levamisole</a:t>
            </a:r>
            <a:r>
              <a:rPr lang="en-IN" dirty="0" smtClean="0">
                <a:latin typeface="Comic Sans MS" pitchFamily="66" charset="0"/>
              </a:rPr>
              <a:t> the dose could be reduced to half, which provided both a more economic formulation and an increase in safety margin.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389632" y="2194560"/>
            <a:ext cx="170688" cy="1584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0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Chemistry: </a:t>
            </a:r>
            <a:r>
              <a:rPr lang="en-IN" dirty="0" err="1" smtClean="0">
                <a:latin typeface="Comic Sans MS" pitchFamily="66" charset="0"/>
              </a:rPr>
              <a:t>Levamisole</a:t>
            </a:r>
            <a:r>
              <a:rPr lang="en-IN" dirty="0" smtClean="0">
                <a:latin typeface="Comic Sans MS" pitchFamily="66" charset="0"/>
              </a:rPr>
              <a:t> is the </a:t>
            </a:r>
            <a:r>
              <a:rPr lang="en-IN" dirty="0" err="1" smtClean="0">
                <a:latin typeface="Comic Sans MS" pitchFamily="66" charset="0"/>
              </a:rPr>
              <a:t>levo</a:t>
            </a:r>
            <a:r>
              <a:rPr lang="en-IN" dirty="0" smtClean="0">
                <a:latin typeface="Comic Sans MS" pitchFamily="66" charset="0"/>
              </a:rPr>
              <a:t>-isomer of dl-</a:t>
            </a:r>
            <a:r>
              <a:rPr lang="en-IN" dirty="0" err="1" smtClean="0">
                <a:latin typeface="Comic Sans MS" pitchFamily="66" charset="0"/>
              </a:rPr>
              <a:t>tetramisole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 It is used as hydrochloride salt, which is highly Soluble in water and therefore can be given orally or by injection.</a:t>
            </a:r>
            <a:endParaRPr lang="en-US" dirty="0" smtClean="0">
              <a:latin typeface="Comic Sans MS" pitchFamily="66" charset="0"/>
            </a:endParaRP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Spectrum: </a:t>
            </a:r>
            <a:r>
              <a:rPr lang="en-US" dirty="0" err="1" smtClean="0">
                <a:latin typeface="Comic Sans MS" pitchFamily="66" charset="0"/>
              </a:rPr>
              <a:t>Levamisole</a:t>
            </a:r>
            <a:r>
              <a:rPr lang="en-US" dirty="0" smtClean="0">
                <a:latin typeface="Comic Sans MS" pitchFamily="66" charset="0"/>
              </a:rPr>
              <a:t> is a commonly used </a:t>
            </a:r>
            <a:r>
              <a:rPr lang="en-US" dirty="0" err="1" smtClean="0">
                <a:latin typeface="Comic Sans MS" pitchFamily="66" charset="0"/>
              </a:rPr>
              <a:t>antinematodal</a:t>
            </a:r>
            <a:r>
              <a:rPr lang="en-US" dirty="0" smtClean="0">
                <a:latin typeface="Comic Sans MS" pitchFamily="66" charset="0"/>
              </a:rPr>
              <a:t> drug because of its broad range of activity in large number of hosts (sheep, cattle, pig, horse, chicken, dog and cat)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Against almost all GI nematodes, lungworms and hookworms in ruminants, and immature stages of GI parasites of ruminants are effectively removed by levamisole.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In poultry effective against </a:t>
            </a:r>
            <a:r>
              <a:rPr lang="en-US" i="1" dirty="0" err="1" smtClean="0">
                <a:latin typeface="Comic Sans MS" pitchFamily="66" charset="0"/>
              </a:rPr>
              <a:t>Capillaria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i="1" dirty="0" err="1" smtClean="0">
                <a:latin typeface="Comic Sans MS" pitchFamily="66" charset="0"/>
              </a:rPr>
              <a:t>obstignata</a:t>
            </a:r>
            <a:r>
              <a:rPr lang="en-US" i="1" dirty="0" smtClean="0">
                <a:latin typeface="Comic Sans MS" pitchFamily="66" charset="0"/>
              </a:rPr>
              <a:t>, </a:t>
            </a:r>
            <a:r>
              <a:rPr lang="en-US" i="1" dirty="0" err="1" smtClean="0">
                <a:latin typeface="Comic Sans MS" pitchFamily="66" charset="0"/>
              </a:rPr>
              <a:t>Ascaridia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i="1" dirty="0" err="1" smtClean="0">
                <a:latin typeface="Comic Sans MS" pitchFamily="66" charset="0"/>
              </a:rPr>
              <a:t>galli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and </a:t>
            </a:r>
            <a:r>
              <a:rPr lang="en-US" i="1" dirty="0" smtClean="0">
                <a:latin typeface="Comic Sans MS" pitchFamily="66" charset="0"/>
              </a:rPr>
              <a:t>H. </a:t>
            </a:r>
            <a:r>
              <a:rPr lang="en-US" i="1" dirty="0" err="1" smtClean="0">
                <a:latin typeface="Comic Sans MS" pitchFamily="66" charset="0"/>
              </a:rPr>
              <a:t>gallinarum</a:t>
            </a:r>
            <a:r>
              <a:rPr lang="en-US" i="1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 But is has no activity against flukes, tapeworms and protozoa.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7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The drug affects the neuromuscular system of the parasite by acting as cholinergic agonist.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At high concentration in parasites, levamisole, like </a:t>
            </a:r>
            <a:r>
              <a:rPr lang="en-IN" dirty="0" err="1" smtClean="0">
                <a:latin typeface="Comic Sans MS" panose="030F0702030302020204" pitchFamily="66" charset="0"/>
              </a:rPr>
              <a:t>benzimidazoles</a:t>
            </a:r>
            <a:r>
              <a:rPr lang="en-IN" dirty="0" smtClean="0">
                <a:latin typeface="Comic Sans MS" panose="030F0702030302020204" pitchFamily="66" charset="0"/>
              </a:rPr>
              <a:t> interfere with carbohydrate metabolism by inhibiting </a:t>
            </a:r>
            <a:r>
              <a:rPr lang="en-IN" dirty="0" err="1" smtClean="0">
                <a:latin typeface="Comic Sans MS" panose="030F0702030302020204" pitchFamily="66" charset="0"/>
              </a:rPr>
              <a:t>fumerate</a:t>
            </a:r>
            <a:r>
              <a:rPr lang="en-IN" dirty="0" smtClean="0">
                <a:latin typeface="Comic Sans MS" panose="030F0702030302020204" pitchFamily="66" charset="0"/>
              </a:rPr>
              <a:t> reductase enzyme system.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Host immune System: </a:t>
            </a:r>
            <a:r>
              <a:rPr lang="en-IN" dirty="0" smtClean="0">
                <a:latin typeface="Comic Sans MS" panose="030F0702030302020204" pitchFamily="66" charset="0"/>
              </a:rPr>
              <a:t>Levamisole modulates immunity of the host through </a:t>
            </a:r>
            <a:r>
              <a:rPr lang="en-IN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stimulation of cell mediated immune reactivity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u="sng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  <a:r>
              <a:rPr lang="en-IN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nhancing the rate of T-lymphocyte differentiation and proliferation</a:t>
            </a:r>
            <a:r>
              <a:rPr lang="en-IN" dirty="0" smtClean="0">
                <a:latin typeface="Comic Sans MS" panose="030F0702030302020204" pitchFamily="66" charset="0"/>
              </a:rPr>
              <a:t>, responsiveness to antigens and mitogens and activity of effector lymphocytes.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 It is highly beneficial in immunologically depressed animals.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923192" y="4440115"/>
            <a:ext cx="281354" cy="42203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07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Tetrahydrophyrimidines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B0F0"/>
                </a:solidFill>
                <a:latin typeface="Comic Sans MS" pitchFamily="66" charset="0"/>
              </a:rPr>
              <a:t>Pyrantel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latin typeface="Comic Sans MS" pitchFamily="66" charset="0"/>
              </a:rPr>
              <a:t>It is used as </a:t>
            </a:r>
            <a:r>
              <a:rPr lang="en-US" dirty="0" err="1" smtClean="0">
                <a:latin typeface="Comic Sans MS" pitchFamily="66" charset="0"/>
              </a:rPr>
              <a:t>tartrate</a:t>
            </a:r>
            <a:r>
              <a:rPr lang="en-US" dirty="0" smtClean="0">
                <a:latin typeface="Comic Sans MS" pitchFamily="66" charset="0"/>
              </a:rPr>
              <a:t> or </a:t>
            </a:r>
            <a:r>
              <a:rPr lang="en-US" dirty="0" err="1" smtClean="0">
                <a:latin typeface="Comic Sans MS" pitchFamily="66" charset="0"/>
              </a:rPr>
              <a:t>palmoate</a:t>
            </a:r>
            <a:r>
              <a:rPr lang="en-US" dirty="0" smtClean="0">
                <a:latin typeface="Comic Sans MS" pitchFamily="66" charset="0"/>
              </a:rPr>
              <a:t> salts.</a:t>
            </a: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Broad-spectrum drug against </a:t>
            </a:r>
            <a:r>
              <a:rPr lang="en-US" dirty="0" smtClean="0">
                <a:latin typeface="Comic Sans MS" pitchFamily="66" charset="0"/>
              </a:rPr>
              <a:t>Sheep cattle, swine, horse and dogs.</a:t>
            </a:r>
          </a:p>
          <a:p>
            <a:r>
              <a:rPr lang="en-US" dirty="0" smtClean="0">
                <a:latin typeface="Comic Sans MS" pitchFamily="66" charset="0"/>
              </a:rPr>
              <a:t> MOA: A cholinergic agonist.  sustained muscle contraction and paralysis of nematodes. </a:t>
            </a:r>
          </a:p>
          <a:p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 err="1" smtClean="0">
                <a:latin typeface="Comic Sans MS" pitchFamily="66" charset="0"/>
              </a:rPr>
              <a:t>palmoate</a:t>
            </a:r>
            <a:r>
              <a:rPr lang="en-US" dirty="0" smtClean="0">
                <a:latin typeface="Comic Sans MS" pitchFamily="66" charset="0"/>
              </a:rPr>
              <a:t> salt is poorly soluble in water, so less absorbed in the gut allowing the drug to reach pinworms and be effective against them in the lower end of large intestine.</a:t>
            </a: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Comic Sans MS" pitchFamily="66" charset="0"/>
              </a:rPr>
              <a:t>Pinworm infection of lower digestive tract in dogs.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1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sz="3300" b="1" dirty="0" smtClean="0">
                <a:solidFill>
                  <a:srgbClr val="00B0F0"/>
                </a:solidFill>
                <a:latin typeface="Comic Sans MS" pitchFamily="66" charset="0"/>
              </a:rPr>
              <a:t>Morantel: </a:t>
            </a:r>
          </a:p>
          <a:p>
            <a:r>
              <a:rPr lang="en-IN" dirty="0" smtClean="0">
                <a:latin typeface="Comic Sans MS" pitchFamily="66" charset="0"/>
              </a:rPr>
              <a:t>It is a methyl ester of pyrantel.</a:t>
            </a:r>
          </a:p>
          <a:p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solidFill>
                  <a:srgbClr val="92D050"/>
                </a:solidFill>
                <a:latin typeface="Comic Sans MS" pitchFamily="66" charset="0"/>
              </a:rPr>
              <a:t>Principallly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IN" dirty="0" err="1" smtClean="0">
                <a:solidFill>
                  <a:srgbClr val="92D050"/>
                </a:solidFill>
                <a:latin typeface="Comic Sans MS" pitchFamily="66" charset="0"/>
              </a:rPr>
              <a:t>morantel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 tartrate but also the </a:t>
            </a:r>
            <a:r>
              <a:rPr lang="en-IN" dirty="0" err="1" smtClean="0">
                <a:solidFill>
                  <a:srgbClr val="92D050"/>
                </a:solidFill>
                <a:latin typeface="Comic Sans MS" pitchFamily="66" charset="0"/>
              </a:rPr>
              <a:t>fumerate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 salt is used as veterinary </a:t>
            </a:r>
            <a:r>
              <a:rPr lang="en-IN" dirty="0" err="1" smtClean="0">
                <a:solidFill>
                  <a:srgbClr val="92D050"/>
                </a:solidFill>
                <a:latin typeface="Comic Sans MS" pitchFamily="66" charset="0"/>
              </a:rPr>
              <a:t>anthelmintic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.</a:t>
            </a:r>
          </a:p>
          <a:p>
            <a:r>
              <a:rPr lang="en-IN" dirty="0" smtClean="0">
                <a:latin typeface="Comic Sans MS" pitchFamily="66" charset="0"/>
              </a:rPr>
              <a:t>The salts of </a:t>
            </a:r>
            <a:r>
              <a:rPr lang="en-IN" u="sng" dirty="0" err="1" smtClean="0">
                <a:latin typeface="Comic Sans MS" pitchFamily="66" charset="0"/>
              </a:rPr>
              <a:t>morantel</a:t>
            </a:r>
            <a:r>
              <a:rPr lang="en-IN" u="sng" dirty="0" smtClean="0">
                <a:latin typeface="Comic Sans MS" pitchFamily="66" charset="0"/>
              </a:rPr>
              <a:t> have greater anthelmintic activity </a:t>
            </a:r>
            <a:r>
              <a:rPr lang="en-IN" dirty="0" smtClean="0">
                <a:latin typeface="Comic Sans MS" pitchFamily="66" charset="0"/>
              </a:rPr>
              <a:t>than the pyrantel.</a:t>
            </a:r>
          </a:p>
          <a:p>
            <a:r>
              <a:rPr lang="en-IN" dirty="0" smtClean="0">
                <a:latin typeface="Comic Sans MS" pitchFamily="66" charset="0"/>
              </a:rPr>
              <a:t>The pharmacological properties are similar. </a:t>
            </a:r>
          </a:p>
          <a:p>
            <a:r>
              <a:rPr lang="en-IN" dirty="0" smtClean="0">
                <a:latin typeface="Comic Sans MS" pitchFamily="66" charset="0"/>
              </a:rPr>
              <a:t>Morantel tartrate is a safer drug than pyrantel tartrate.</a:t>
            </a:r>
            <a:endParaRPr lang="en-US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Administration and dosage: Morantel tartrate (</a:t>
            </a:r>
            <a:r>
              <a:rPr lang="en-IN" dirty="0" err="1" smtClean="0">
                <a:latin typeface="Comic Sans MS" pitchFamily="66" charset="0"/>
              </a:rPr>
              <a:t>Banminth</a:t>
            </a:r>
            <a:r>
              <a:rPr lang="en-IN" dirty="0" smtClean="0">
                <a:latin typeface="Comic Sans MS" pitchFamily="66" charset="0"/>
              </a:rPr>
              <a:t> II): Orally as aqueous solution: Dose: Sheep: mg/kg; Cattle: 8.8 mg/kg. </a:t>
            </a:r>
          </a:p>
          <a:p>
            <a:r>
              <a:rPr lang="en-IN" dirty="0" smtClean="0">
                <a:latin typeface="Comic Sans MS" pitchFamily="66" charset="0"/>
              </a:rPr>
              <a:t>A 4% ointment of the tartrate salt is used to treat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Thelazia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eye infections of cat.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13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OP Compounds</a:t>
            </a:r>
            <a:endParaRPr lang="en-US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8975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The OP compounds were originally developed as systemic insecticides. 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Subsequently they are found to have also some anthelmintic property, but their safety is often poor.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The compounds used in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farm animals </a:t>
            </a:r>
            <a:r>
              <a:rPr lang="en-US" dirty="0" smtClean="0">
                <a:latin typeface="Comic Sans MS" panose="030F0702030302020204" pitchFamily="66" charset="0"/>
              </a:rPr>
              <a:t>are-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</a:t>
            </a:r>
            <a:r>
              <a:rPr lang="en-US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coumaphos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crufomate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haloxan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naptholphos</a:t>
            </a:r>
            <a:r>
              <a:rPr lang="en-US" dirty="0" smtClean="0">
                <a:latin typeface="Comic Sans MS" panose="030F0702030302020204" pitchFamily="66" charset="0"/>
              </a:rPr>
              <a:t>, and 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horse, dog and cat</a:t>
            </a:r>
            <a:r>
              <a:rPr lang="en-US" dirty="0" smtClean="0">
                <a:latin typeface="Comic Sans MS" panose="030F0702030302020204" pitchFamily="66" charset="0"/>
              </a:rPr>
              <a:t>-</a:t>
            </a:r>
            <a:r>
              <a:rPr lang="en-US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dichiorvos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trichlorphon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MOA:  Inhibition of </a:t>
            </a:r>
            <a:r>
              <a:rPr lang="en-US" dirty="0" err="1" smtClean="0">
                <a:latin typeface="Comic Sans MS" panose="030F0702030302020204" pitchFamily="66" charset="0"/>
              </a:rPr>
              <a:t>acetylcholinesterase</a:t>
            </a:r>
            <a:r>
              <a:rPr lang="en-US" dirty="0" smtClean="0">
                <a:latin typeface="Comic Sans MS" panose="030F0702030302020204" pitchFamily="66" charset="0"/>
              </a:rPr>
              <a:t> (Ache) enzyme. </a:t>
            </a:r>
          </a:p>
        </p:txBody>
      </p:sp>
    </p:spTree>
    <p:extLst>
      <p:ext uri="{BB962C8B-B14F-4D97-AF65-F5344CB8AC3E}">
        <p14:creationId xmlns:p14="http://schemas.microsoft.com/office/powerpoint/2010/main" val="759368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Coumaphos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(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Asuntol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):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Originally developed as pesticide for treatment of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external parasites of livestock and later used as an anthelmintic.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advantage of this drug is that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it can be used in </a:t>
            </a:r>
            <a:r>
              <a:rPr lang="en-US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lactating animals </a:t>
            </a:r>
            <a:r>
              <a:rPr lang="en-US" dirty="0" smtClean="0">
                <a:latin typeface="Comic Sans MS" panose="030F0702030302020204" pitchFamily="66" charset="0"/>
              </a:rPr>
              <a:t>without requiring the milk to be discarded after treatment used as a helminthes preventive.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8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1717</Words>
  <Application>Microsoft Office PowerPoint</Application>
  <PresentationFormat>Widescreen</PresentationFormat>
  <Paragraphs>182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Aharoni</vt:lpstr>
      <vt:lpstr>Arial</vt:lpstr>
      <vt:lpstr>Calibri</vt:lpstr>
      <vt:lpstr>Calibri Light</vt:lpstr>
      <vt:lpstr>Comic Sans MS</vt:lpstr>
      <vt:lpstr>Office Theme</vt:lpstr>
      <vt:lpstr>ANTHELMINTICS  Antinematodal drugs (Part 2)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(Lecture-21)</vt:lpstr>
      <vt:lpstr>Content of the chapter</vt:lpstr>
      <vt:lpstr>Imidazothiazoles</vt:lpstr>
      <vt:lpstr>PowerPoint Presentation</vt:lpstr>
      <vt:lpstr>PowerPoint Presentation</vt:lpstr>
      <vt:lpstr>Tetrahydrophyrimidines</vt:lpstr>
      <vt:lpstr>PowerPoint Presentation</vt:lpstr>
      <vt:lpstr>OP Compounds</vt:lpstr>
      <vt:lpstr>PowerPoint Presentation</vt:lpstr>
      <vt:lpstr>PowerPoint Presentation</vt:lpstr>
      <vt:lpstr>PowerPoint Presentation</vt:lpstr>
      <vt:lpstr>PowerPoint Presentation</vt:lpstr>
      <vt:lpstr>Macrocyclic lectones</vt:lpstr>
      <vt:lpstr>PowerPoint Presentation</vt:lpstr>
      <vt:lpstr>PowerPoint Presentation</vt:lpstr>
      <vt:lpstr>PowerPoint Presentation</vt:lpstr>
      <vt:lpstr>Drugs acting against Heartworms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Miscellaneous Antinematodal Drugs</vt:lpstr>
      <vt:lpstr>PowerPoint Presentation</vt:lpstr>
      <vt:lpstr>Summary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ANTHELMINTICS  Antinematodal drugs Part -1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(Lecture-)</dc:title>
  <dc:creator>Dr. Anjana</dc:creator>
  <cp:lastModifiedBy>Dr. Nirbhay Kumar</cp:lastModifiedBy>
  <cp:revision>19</cp:revision>
  <dcterms:created xsi:type="dcterms:W3CDTF">2020-12-23T10:01:49Z</dcterms:created>
  <dcterms:modified xsi:type="dcterms:W3CDTF">2020-12-25T11:11:54Z</dcterms:modified>
</cp:coreProperties>
</file>