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5" r:id="rId2"/>
    <p:sldId id="257" r:id="rId3"/>
    <p:sldId id="259" r:id="rId4"/>
    <p:sldId id="260" r:id="rId5"/>
    <p:sldId id="261" r:id="rId6"/>
    <p:sldId id="262" r:id="rId7"/>
    <p:sldId id="263" r:id="rId8"/>
    <p:sldId id="292" r:id="rId9"/>
    <p:sldId id="28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>
        <p:guide orient="horz" pos="2160"/>
        <p:guide pos="384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A91AB-4A09-459B-B845-40014DCDF49E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E2E9-AF82-4E55-AAC5-2A77CF6D8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18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9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8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3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69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6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93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9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7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7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3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0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0697" y="1430448"/>
            <a:ext cx="5321293" cy="1095470"/>
          </a:xfrm>
        </p:spPr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FRACTURE - </a:t>
            </a:r>
            <a:r>
              <a:rPr lang="en-US" b="1" dirty="0" smtClean="0">
                <a:latin typeface="Arial Rounded MT Bold" panose="020F0704030504030204" pitchFamily="34" charset="0"/>
              </a:rPr>
              <a:t>II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28" y="628272"/>
            <a:ext cx="5738237" cy="5601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99684" y="5010935"/>
            <a:ext cx="407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Archana </a:t>
            </a:r>
            <a:r>
              <a:rPr lang="en-US" dirty="0" err="1" smtClean="0">
                <a:solidFill>
                  <a:schemeClr val="bg1"/>
                </a:solidFill>
              </a:rPr>
              <a:t>Kumari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Asstt</a:t>
            </a:r>
            <a:r>
              <a:rPr lang="en-US" dirty="0" smtClean="0">
                <a:solidFill>
                  <a:schemeClr val="bg1"/>
                </a:solidFill>
              </a:rPr>
              <a:t>. Professor cum Junior Scientist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Veterinary Surgery and Radiology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BVC, BASU, Patna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On the Basis of Number of Fractured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IN" dirty="0"/>
              <a:t> </a:t>
            </a:r>
            <a:r>
              <a:rPr lang="en-IN" b="1" i="1" dirty="0" smtClean="0"/>
              <a:t>Single</a:t>
            </a:r>
            <a:r>
              <a:rPr lang="en-IN" b="1" i="1" dirty="0"/>
              <a:t>:</a:t>
            </a:r>
            <a:r>
              <a:rPr lang="en-IN" dirty="0"/>
              <a:t> When the bone is broken at one place only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i="1" dirty="0"/>
              <a:t> </a:t>
            </a:r>
            <a:r>
              <a:rPr lang="en-IN" b="1" i="1" dirty="0" smtClean="0"/>
              <a:t>Double</a:t>
            </a:r>
            <a:r>
              <a:rPr lang="en-IN" b="1" i="1" dirty="0"/>
              <a:t>:</a:t>
            </a:r>
            <a:r>
              <a:rPr lang="en-IN" b="1" dirty="0"/>
              <a:t> </a:t>
            </a:r>
            <a:r>
              <a:rPr lang="en-IN" dirty="0"/>
              <a:t>When there are two fracture in same </a:t>
            </a:r>
            <a:r>
              <a:rPr lang="en-IN" dirty="0" smtClean="0"/>
              <a:t>bone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b="1" i="1" dirty="0"/>
              <a:t> </a:t>
            </a:r>
            <a:r>
              <a:rPr lang="en-IN" b="1" i="1" dirty="0" smtClean="0"/>
              <a:t>Multiple/</a:t>
            </a:r>
            <a:r>
              <a:rPr lang="en-IN" b="1" i="1" dirty="0" err="1" smtClean="0"/>
              <a:t>comminuted</a:t>
            </a:r>
            <a:r>
              <a:rPr lang="en-IN" b="1" i="1" dirty="0"/>
              <a:t>: </a:t>
            </a:r>
            <a:r>
              <a:rPr lang="en-IN" dirty="0"/>
              <a:t>When the bone is broken into more than two pieces.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31" y="3965417"/>
            <a:ext cx="542127" cy="23539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394" y="3983526"/>
            <a:ext cx="527836" cy="2299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050" y="3739081"/>
            <a:ext cx="1068583" cy="29337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3504" y="6355533"/>
            <a:ext cx="63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smtClean="0">
                <a:latin typeface="Agency FB" panose="020B0503020202020204" pitchFamily="34" charset="0"/>
              </a:rPr>
              <a:t>Single</a:t>
            </a:r>
            <a:endParaRPr lang="en-IN" sz="1200" b="1" dirty="0">
              <a:latin typeface="Agency FB" panose="020B05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78567" y="6382692"/>
            <a:ext cx="7152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b="1" dirty="0" smtClean="0"/>
              <a:t>Double</a:t>
            </a:r>
            <a:endParaRPr lang="en-IN" sz="1100" b="1" dirty="0"/>
          </a:p>
        </p:txBody>
      </p:sp>
    </p:spTree>
    <p:extLst>
      <p:ext uri="{BB962C8B-B14F-4D97-AF65-F5344CB8AC3E}">
        <p14:creationId xmlns:p14="http://schemas.microsoft.com/office/powerpoint/2010/main" val="28023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On the Basis of Type of Bone Involved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IN" b="1" i="1" dirty="0" smtClean="0"/>
              <a:t>Cortical </a:t>
            </a:r>
            <a:r>
              <a:rPr lang="en-IN" b="1" i="1" dirty="0"/>
              <a:t>bone fracture:</a:t>
            </a:r>
            <a:r>
              <a:rPr lang="en-IN" b="1" dirty="0"/>
              <a:t> </a:t>
            </a:r>
            <a:r>
              <a:rPr lang="en-IN" dirty="0"/>
              <a:t>Fracture of diaphysis of long </a:t>
            </a:r>
            <a:r>
              <a:rPr lang="en-IN" dirty="0" smtClean="0"/>
              <a:t>bone.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b="1" i="1" dirty="0" err="1" smtClean="0"/>
              <a:t>Cancellous</a:t>
            </a:r>
            <a:r>
              <a:rPr lang="en-IN" b="1" i="1" dirty="0" smtClean="0"/>
              <a:t> </a:t>
            </a:r>
            <a:r>
              <a:rPr lang="en-IN" b="1" i="1" dirty="0"/>
              <a:t>bone fracture:</a:t>
            </a:r>
            <a:r>
              <a:rPr lang="en-IN" b="1" dirty="0"/>
              <a:t> </a:t>
            </a:r>
            <a:r>
              <a:rPr lang="en-IN" dirty="0"/>
              <a:t>Fracture of skull bone or extremities of long bones.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On the Basis of Displacement of the Fractured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b="1" i="1" dirty="0" smtClean="0"/>
              <a:t>Impacted fracture:</a:t>
            </a:r>
            <a:r>
              <a:rPr lang="en-IN" b="1" dirty="0" smtClean="0"/>
              <a:t> </a:t>
            </a:r>
          </a:p>
          <a:p>
            <a:pPr lvl="3"/>
            <a:r>
              <a:rPr lang="en-IN" sz="1500" b="1" dirty="0" smtClean="0"/>
              <a:t> </a:t>
            </a:r>
            <a:r>
              <a:rPr lang="en-IN" sz="1500" dirty="0" smtClean="0"/>
              <a:t>the cortical end of the fracture is forced of impacted into the </a:t>
            </a:r>
            <a:r>
              <a:rPr lang="en-IN" sz="1500" dirty="0" err="1" smtClean="0"/>
              <a:t>cancellous</a:t>
            </a:r>
            <a:r>
              <a:rPr lang="en-IN" sz="1500" dirty="0" smtClean="0"/>
              <a:t> bone.</a:t>
            </a:r>
          </a:p>
          <a:p>
            <a:pPr lvl="3"/>
            <a:r>
              <a:rPr lang="en-IN" sz="1500" dirty="0" smtClean="0"/>
              <a:t> Seen at the junction of diaphysis and metaphysis of a long bone.               </a:t>
            </a:r>
            <a:endParaRPr lang="en-US" sz="1500" dirty="0" smtClean="0"/>
          </a:p>
          <a:p>
            <a:r>
              <a:rPr lang="en-IN" dirty="0" smtClean="0"/>
              <a:t> </a:t>
            </a:r>
            <a:r>
              <a:rPr lang="en-IN" b="1" i="1" dirty="0"/>
              <a:t>Compression fracture: </a:t>
            </a:r>
            <a:r>
              <a:rPr lang="en-IN" dirty="0" err="1"/>
              <a:t>Cancellous</a:t>
            </a:r>
            <a:r>
              <a:rPr lang="en-IN" dirty="0"/>
              <a:t> bone collapse and compresses upon itself. Such fractures are seen in vertebral </a:t>
            </a:r>
            <a:r>
              <a:rPr lang="en-IN" dirty="0" smtClean="0"/>
              <a:t>bodies</a:t>
            </a:r>
            <a:endParaRPr lang="en-US" dirty="0"/>
          </a:p>
          <a:p>
            <a:r>
              <a:rPr lang="en-IN" dirty="0" smtClean="0"/>
              <a:t> </a:t>
            </a:r>
            <a:r>
              <a:rPr lang="en-IN" b="1" i="1" dirty="0"/>
              <a:t>Distracted fracture: </a:t>
            </a:r>
            <a:r>
              <a:rPr lang="en-IN" dirty="0"/>
              <a:t>Bone fragments are separated the to sufficient muscle pull. e.g. fracture of olecranon.</a:t>
            </a:r>
            <a:endParaRPr lang="en-US" dirty="0"/>
          </a:p>
          <a:p>
            <a:r>
              <a:rPr lang="en-IN" dirty="0"/>
              <a:t> </a:t>
            </a:r>
            <a:r>
              <a:rPr lang="en-IN" dirty="0" smtClean="0"/>
              <a:t> </a:t>
            </a:r>
            <a:r>
              <a:rPr lang="en-IN" b="1" i="1" dirty="0"/>
              <a:t>Depression fracture: </a:t>
            </a:r>
            <a:r>
              <a:rPr lang="en-IN" dirty="0"/>
              <a:t>The fragments are depressed and produce a cavity e.g. fracture of skull bone.</a:t>
            </a:r>
            <a:endParaRPr lang="en-US" dirty="0"/>
          </a:p>
          <a:p>
            <a:r>
              <a:rPr lang="en-IN" b="1" i="1" dirty="0" smtClean="0"/>
              <a:t>Overriding </a:t>
            </a:r>
            <a:r>
              <a:rPr lang="en-IN" b="1" i="1" dirty="0"/>
              <a:t>fracture : </a:t>
            </a:r>
            <a:r>
              <a:rPr lang="en-IN" dirty="0"/>
              <a:t>A fracture in which the fragments lie side by side, causing shortening of limb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3" y="2603500"/>
            <a:ext cx="1006032" cy="321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                              FRACTURE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13379" cy="3606231"/>
          </a:xfrm>
        </p:spPr>
        <p:txBody>
          <a:bodyPr/>
          <a:lstStyle/>
          <a:p>
            <a:r>
              <a:rPr lang="en-IN" dirty="0"/>
              <a:t>Dessolution in the continuity of </a:t>
            </a:r>
            <a:r>
              <a:rPr lang="en-IN" dirty="0" smtClean="0"/>
              <a:t>bone with </a:t>
            </a:r>
            <a:r>
              <a:rPr lang="en-IN" dirty="0"/>
              <a:t>or without displacement of fractured fragments is knows as </a:t>
            </a:r>
            <a:r>
              <a:rPr lang="en-IN" dirty="0" smtClean="0"/>
              <a:t>fracture.</a:t>
            </a:r>
          </a:p>
          <a:p>
            <a:r>
              <a:rPr lang="en-IN" dirty="0" smtClean="0"/>
              <a:t>Breach in the continuity of bone with </a:t>
            </a:r>
            <a:r>
              <a:rPr lang="en-IN" dirty="0"/>
              <a:t>or without displacement of fractured fragments  </a:t>
            </a:r>
            <a:r>
              <a:rPr lang="en-IN" dirty="0" smtClean="0"/>
              <a:t>associated with soft tissue damage of varying degree.</a:t>
            </a:r>
          </a:p>
          <a:p>
            <a:r>
              <a:rPr lang="en-IN" dirty="0" smtClean="0"/>
              <a:t>A fracture is a break in the continuity of hard tissues.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4"/>
          <p:cNvSpPr/>
          <p:nvPr/>
        </p:nvSpPr>
        <p:spPr>
          <a:xfrm>
            <a:off x="5512917" y="1217352"/>
            <a:ext cx="1915417" cy="6077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14136"/>
                </a:lnTo>
                <a:lnTo>
                  <a:pt x="1915417" y="414136"/>
                </a:lnTo>
                <a:lnTo>
                  <a:pt x="1915417" y="60770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Straight Connector 5"/>
          <p:cNvSpPr/>
          <p:nvPr/>
        </p:nvSpPr>
        <p:spPr>
          <a:xfrm>
            <a:off x="3290755" y="2900409"/>
            <a:ext cx="1276945" cy="6077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14136"/>
                </a:lnTo>
                <a:lnTo>
                  <a:pt x="1276945" y="414136"/>
                </a:lnTo>
                <a:lnTo>
                  <a:pt x="1276945" y="60770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traight Connector 6"/>
          <p:cNvSpPr/>
          <p:nvPr/>
        </p:nvSpPr>
        <p:spPr>
          <a:xfrm>
            <a:off x="6181851" y="2853986"/>
            <a:ext cx="1325477" cy="6167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76945" y="0"/>
                </a:moveTo>
                <a:lnTo>
                  <a:pt x="1276945" y="414136"/>
                </a:lnTo>
                <a:lnTo>
                  <a:pt x="0" y="414136"/>
                </a:lnTo>
                <a:lnTo>
                  <a:pt x="0" y="60770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traight Connector 7"/>
          <p:cNvSpPr/>
          <p:nvPr/>
        </p:nvSpPr>
        <p:spPr>
          <a:xfrm>
            <a:off x="3609993" y="1230143"/>
            <a:ext cx="3192362" cy="6077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15417" y="0"/>
                </a:moveTo>
                <a:lnTo>
                  <a:pt x="1915417" y="414136"/>
                </a:lnTo>
                <a:lnTo>
                  <a:pt x="0" y="414136"/>
                </a:lnTo>
                <a:lnTo>
                  <a:pt x="0" y="60770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4702967" y="151440"/>
            <a:ext cx="1915418" cy="1039841"/>
            <a:chOff x="3773785" y="221611"/>
            <a:chExt cx="2089546" cy="1326862"/>
          </a:xfrm>
        </p:grpSpPr>
        <p:sp>
          <p:nvSpPr>
            <p:cNvPr id="29" name="Rounded Rectangle 28"/>
            <p:cNvSpPr/>
            <p:nvPr/>
          </p:nvSpPr>
          <p:spPr>
            <a:xfrm>
              <a:off x="3773785" y="221611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/>
                <a:t>E</a:t>
              </a:r>
              <a:r>
                <a:rPr lang="en-US" dirty="0" smtClean="0"/>
                <a:t>tiology</a:t>
              </a:r>
              <a:endParaRPr lang="en-US" dirty="0"/>
            </a:p>
          </p:txBody>
        </p:sp>
        <p:sp>
          <p:nvSpPr>
            <p:cNvPr id="30" name="Rounded Rectangle 10"/>
            <p:cNvSpPr/>
            <p:nvPr/>
          </p:nvSpPr>
          <p:spPr>
            <a:xfrm>
              <a:off x="3812647" y="260473"/>
              <a:ext cx="2011822" cy="124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18385" y="1861508"/>
            <a:ext cx="1626277" cy="968194"/>
            <a:chOff x="1858367" y="2156184"/>
            <a:chExt cx="2089546" cy="1326862"/>
          </a:xfrm>
        </p:grpSpPr>
        <p:sp>
          <p:nvSpPr>
            <p:cNvPr id="27" name="Rounded Rectangle 26"/>
            <p:cNvSpPr/>
            <p:nvPr/>
          </p:nvSpPr>
          <p:spPr>
            <a:xfrm>
              <a:off x="1858367" y="2156184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 smtClean="0"/>
                <a:t>Intrinsic cause</a:t>
              </a:r>
              <a:endParaRPr lang="en-US" dirty="0"/>
            </a:p>
          </p:txBody>
        </p:sp>
        <p:sp>
          <p:nvSpPr>
            <p:cNvPr id="28" name="Rounded Rectangle 13"/>
            <p:cNvSpPr/>
            <p:nvPr/>
          </p:nvSpPr>
          <p:spPr>
            <a:xfrm>
              <a:off x="1897229" y="2195046"/>
              <a:ext cx="2011822" cy="124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07823" y="3573166"/>
            <a:ext cx="1865006" cy="763811"/>
            <a:chOff x="581421" y="4090756"/>
            <a:chExt cx="2089546" cy="1326862"/>
          </a:xfrm>
        </p:grpSpPr>
        <p:sp>
          <p:nvSpPr>
            <p:cNvPr id="25" name="Rounded Rectangle 24"/>
            <p:cNvSpPr/>
            <p:nvPr/>
          </p:nvSpPr>
          <p:spPr>
            <a:xfrm>
              <a:off x="581421" y="4090756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 smtClean="0"/>
                <a:t>Indirect trauma</a:t>
              </a:r>
              <a:endParaRPr lang="en-US" dirty="0"/>
            </a:p>
          </p:txBody>
        </p:sp>
        <p:sp>
          <p:nvSpPr>
            <p:cNvPr id="26" name="Rounded Rectangle 16"/>
            <p:cNvSpPr/>
            <p:nvPr/>
          </p:nvSpPr>
          <p:spPr>
            <a:xfrm>
              <a:off x="620283" y="4129618"/>
              <a:ext cx="2011822" cy="124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58529" y="3550120"/>
            <a:ext cx="1754388" cy="786857"/>
            <a:chOff x="3135312" y="4090756"/>
            <a:chExt cx="2089546" cy="1326862"/>
          </a:xfrm>
        </p:grpSpPr>
        <p:sp>
          <p:nvSpPr>
            <p:cNvPr id="23" name="Rounded Rectangle 22"/>
            <p:cNvSpPr/>
            <p:nvPr/>
          </p:nvSpPr>
          <p:spPr>
            <a:xfrm>
              <a:off x="3135312" y="4090756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 smtClean="0"/>
                <a:t>Direct trauma</a:t>
              </a:r>
              <a:endParaRPr lang="en-US" dirty="0"/>
            </a:p>
          </p:txBody>
        </p:sp>
        <p:sp>
          <p:nvSpPr>
            <p:cNvPr id="24" name="Rounded Rectangle 19"/>
            <p:cNvSpPr/>
            <p:nvPr/>
          </p:nvSpPr>
          <p:spPr>
            <a:xfrm>
              <a:off x="3174174" y="4129618"/>
              <a:ext cx="2011822" cy="124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21705" y="3477618"/>
            <a:ext cx="1604628" cy="829132"/>
            <a:chOff x="5689203" y="2156184"/>
            <a:chExt cx="2089546" cy="1326862"/>
          </a:xfrm>
        </p:grpSpPr>
        <p:sp>
          <p:nvSpPr>
            <p:cNvPr id="21" name="Rounded Rectangle 20"/>
            <p:cNvSpPr/>
            <p:nvPr/>
          </p:nvSpPr>
          <p:spPr>
            <a:xfrm>
              <a:off x="5689203" y="2156184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 smtClean="0"/>
                <a:t>Muscular contraction</a:t>
              </a:r>
              <a:endParaRPr lang="en-US" dirty="0"/>
            </a:p>
          </p:txBody>
        </p:sp>
        <p:sp>
          <p:nvSpPr>
            <p:cNvPr id="22" name="Rounded Rectangle 22"/>
            <p:cNvSpPr/>
            <p:nvPr/>
          </p:nvSpPr>
          <p:spPr>
            <a:xfrm>
              <a:off x="5728065" y="2195046"/>
              <a:ext cx="2011822" cy="124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244662" y="3466901"/>
            <a:ext cx="1722269" cy="829132"/>
            <a:chOff x="5689203" y="4090756"/>
            <a:chExt cx="2089546" cy="1326862"/>
          </a:xfrm>
        </p:grpSpPr>
        <p:sp>
          <p:nvSpPr>
            <p:cNvPr id="19" name="Rounded Rectangle 18"/>
            <p:cNvSpPr/>
            <p:nvPr/>
          </p:nvSpPr>
          <p:spPr>
            <a:xfrm>
              <a:off x="5689203" y="4090756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 smtClean="0"/>
                <a:t>Pathological fracture</a:t>
              </a:r>
              <a:endParaRPr lang="en-US" dirty="0"/>
            </a:p>
          </p:txBody>
        </p:sp>
        <p:sp>
          <p:nvSpPr>
            <p:cNvPr id="20" name="Rounded Rectangle 25"/>
            <p:cNvSpPr/>
            <p:nvPr/>
          </p:nvSpPr>
          <p:spPr>
            <a:xfrm>
              <a:off x="5728065" y="4129618"/>
              <a:ext cx="2011822" cy="124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0" tIns="209550" rIns="20955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500" kern="1200"/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2652283" y="1891004"/>
            <a:ext cx="1626277" cy="96819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dirty="0" smtClean="0"/>
              <a:t>Extrinsic cause</a:t>
            </a:r>
            <a:endParaRPr lang="en-US" dirty="0"/>
          </a:p>
        </p:txBody>
      </p:sp>
      <p:sp>
        <p:nvSpPr>
          <p:cNvPr id="32" name="Straight Connector 5"/>
          <p:cNvSpPr/>
          <p:nvPr/>
        </p:nvSpPr>
        <p:spPr>
          <a:xfrm>
            <a:off x="7482901" y="2848089"/>
            <a:ext cx="2275248" cy="6077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14136"/>
                </a:lnTo>
                <a:lnTo>
                  <a:pt x="1276945" y="414136"/>
                </a:lnTo>
                <a:lnTo>
                  <a:pt x="1276945" y="60770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Straight Connector 6"/>
          <p:cNvSpPr/>
          <p:nvPr/>
        </p:nvSpPr>
        <p:spPr>
          <a:xfrm>
            <a:off x="2022142" y="2914622"/>
            <a:ext cx="1325477" cy="6167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76945" y="0"/>
                </a:moveTo>
                <a:lnTo>
                  <a:pt x="1276945" y="414136"/>
                </a:lnTo>
                <a:lnTo>
                  <a:pt x="0" y="414136"/>
                </a:lnTo>
                <a:lnTo>
                  <a:pt x="0" y="60770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2623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Bending force </a:t>
            </a: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Tensional force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Shearing force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Compressive force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6" y="2336908"/>
            <a:ext cx="5846330" cy="43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4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Pathological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tumors and cyst</a:t>
            </a:r>
          </a:p>
          <a:p>
            <a:r>
              <a:rPr lang="en-US" dirty="0" smtClean="0"/>
              <a:t>Osteoporosis</a:t>
            </a:r>
          </a:p>
          <a:p>
            <a:r>
              <a:rPr lang="en-US" dirty="0" smtClean="0"/>
              <a:t>Hyperparathyroidism</a:t>
            </a:r>
          </a:p>
          <a:p>
            <a:r>
              <a:rPr lang="en-US" dirty="0" smtClean="0"/>
              <a:t>Localized bone infection</a:t>
            </a:r>
          </a:p>
          <a:p>
            <a:r>
              <a:rPr lang="en-US" dirty="0" smtClean="0"/>
              <a:t>Osteoporosis caused by prolonged fixation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the basis of </a:t>
            </a:r>
            <a:r>
              <a:rPr lang="en-IN" dirty="0"/>
              <a:t>Communication of Fractured Site to the Environment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On the Basis of Extent of Bone </a:t>
            </a:r>
            <a:r>
              <a:rPr lang="en-IN" dirty="0" smtClean="0"/>
              <a:t>Damage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On the Basis of Number of Fractured </a:t>
            </a:r>
            <a:r>
              <a:rPr lang="en-IN" dirty="0" smtClean="0"/>
              <a:t>Fragments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On the Basis of Type of Bone Involved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On the Basis of Displacement of the Fractured Fragments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On the Basis of Communication of Fractured Site to the Environment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a</a:t>
            </a:r>
            <a:r>
              <a:rPr lang="en-IN" dirty="0"/>
              <a:t>.    </a:t>
            </a:r>
            <a:r>
              <a:rPr lang="en-IN" b="1" i="1" dirty="0"/>
              <a:t>Simple fracture: </a:t>
            </a:r>
            <a:r>
              <a:rPr lang="en-IN" dirty="0" smtClean="0"/>
              <a:t>does </a:t>
            </a:r>
            <a:r>
              <a:rPr lang="en-IN" dirty="0"/>
              <a:t>not communicate with the environment .</a:t>
            </a:r>
            <a:endParaRPr lang="en-US" dirty="0"/>
          </a:p>
          <a:p>
            <a:pPr marL="0" indent="0">
              <a:buNone/>
            </a:pPr>
            <a:r>
              <a:rPr lang="en-IN" dirty="0"/>
              <a:t>b.    </a:t>
            </a:r>
            <a:r>
              <a:rPr lang="en-IN" b="1" i="1" dirty="0"/>
              <a:t>Compound fracture:</a:t>
            </a:r>
            <a:r>
              <a:rPr lang="en-IN" b="1" dirty="0"/>
              <a:t> </a:t>
            </a:r>
            <a:r>
              <a:rPr lang="en-IN" dirty="0" smtClean="0"/>
              <a:t>communicates </a:t>
            </a:r>
            <a:r>
              <a:rPr lang="en-IN" dirty="0"/>
              <a:t>with the </a:t>
            </a:r>
            <a:r>
              <a:rPr lang="en-IN" dirty="0" smtClean="0"/>
              <a:t>environment and                 </a:t>
            </a:r>
            <a:br>
              <a:rPr lang="en-IN" dirty="0" smtClean="0"/>
            </a:br>
            <a:r>
              <a:rPr lang="en-IN" dirty="0" smtClean="0"/>
              <a:t>                                              more </a:t>
            </a:r>
            <a:r>
              <a:rPr lang="en-IN" dirty="0"/>
              <a:t>prone to infection.</a:t>
            </a:r>
            <a:endParaRPr lang="en-US" dirty="0"/>
          </a:p>
          <a:p>
            <a:pPr marL="0" indent="0">
              <a:buNone/>
            </a:pPr>
            <a:r>
              <a:rPr lang="en-IN" dirty="0"/>
              <a:t>c.  </a:t>
            </a:r>
            <a:r>
              <a:rPr lang="en-IN" b="1" i="1" dirty="0"/>
              <a:t>Complicated fracture: </a:t>
            </a:r>
            <a:r>
              <a:rPr lang="en-IN" dirty="0"/>
              <a:t>A closed fracture </a:t>
            </a:r>
            <a:r>
              <a:rPr lang="en-IN" dirty="0" smtClean="0"/>
              <a:t>with </a:t>
            </a:r>
            <a:r>
              <a:rPr lang="en-IN" dirty="0"/>
              <a:t>considerable injury </a:t>
            </a:r>
            <a:r>
              <a:rPr lang="en-IN" dirty="0" smtClean="0"/>
              <a:t>&amp;  </a:t>
            </a:r>
            <a:br>
              <a:rPr lang="en-IN" dirty="0" smtClean="0"/>
            </a:br>
            <a:r>
              <a:rPr lang="en-IN" dirty="0" smtClean="0"/>
              <a:t>                                             accompanied </a:t>
            </a:r>
            <a:r>
              <a:rPr lang="en-IN" dirty="0"/>
              <a:t>by the opening of a joint or </a:t>
            </a: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                                              vascular </a:t>
            </a:r>
            <a:r>
              <a:rPr lang="en-IN" dirty="0"/>
              <a:t>cavity.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970" y="4331784"/>
            <a:ext cx="4697874" cy="252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 the basis of fracture  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676" y="2550338"/>
            <a:ext cx="7074646" cy="3371998"/>
          </a:xfrm>
        </p:spPr>
        <p:txBody>
          <a:bodyPr/>
          <a:lstStyle/>
          <a:p>
            <a:r>
              <a:rPr lang="en-US" dirty="0" smtClean="0"/>
              <a:t>Incomplete fracture : continuity of bone has not completely lost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Green stick fracture: usually seen in immature bones under bending stress. The cortex under tensile stress (Convex) fractures completely, while the cortex under compression stress remains intact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Buckle fracture: seen on compressive side of bone usually seen in nutritional bone disease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Fissure fracture: crack /fissure in one cortex of bone with intact periosteum, due to direct trauma</a:t>
            </a:r>
            <a:endParaRPr lang="en-US" dirty="0"/>
          </a:p>
        </p:txBody>
      </p:sp>
      <p:pic>
        <p:nvPicPr>
          <p:cNvPr id="1026" name="Picture 2" descr="C:\Users\Lenovo\Downloads\WhatsApp Image 2019-09-24 at 9.44.06 AM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17" y="2486758"/>
            <a:ext cx="4350563" cy="287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436217" y="4901609"/>
            <a:ext cx="71895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69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100" dirty="0" smtClean="0"/>
              <a:t>.</a:t>
            </a:r>
            <a:endParaRPr lang="en-IN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b="1" i="1" dirty="0"/>
              <a:t> Fissure fracture:</a:t>
            </a:r>
            <a:r>
              <a:rPr lang="en-IN" b="1" dirty="0"/>
              <a:t> </a:t>
            </a:r>
            <a:r>
              <a:rPr lang="en-IN" dirty="0"/>
              <a:t>The fissure formed in one cortex of the bone and the periosteum remains intact. The fissure line may be longitudinal, transverse or oblique.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/>
              <a:t> </a:t>
            </a:r>
            <a:r>
              <a:rPr lang="en-IN" b="1" i="1" dirty="0"/>
              <a:t>Partial or splintered fracture:</a:t>
            </a:r>
            <a:r>
              <a:rPr lang="en-IN" b="1" dirty="0"/>
              <a:t> </a:t>
            </a:r>
            <a:r>
              <a:rPr lang="en-IN" dirty="0"/>
              <a:t>When splinters of bone are separated from the main bone i.e. by fire arms.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/>
              <a:t> </a:t>
            </a:r>
            <a:r>
              <a:rPr lang="en-IN" b="1" i="1" dirty="0"/>
              <a:t>Sub-periosteal (intra-periosteal) fracture:</a:t>
            </a:r>
            <a:r>
              <a:rPr lang="en-IN" b="1" dirty="0"/>
              <a:t> </a:t>
            </a:r>
            <a:r>
              <a:rPr lang="en-IN" dirty="0"/>
              <a:t>A fracture of the cortical bone without rupture of the periosteum.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IN" dirty="0"/>
              <a:t> </a:t>
            </a:r>
            <a:r>
              <a:rPr lang="en-IN" b="1" i="1" dirty="0"/>
              <a:t>Deferred fracture:</a:t>
            </a:r>
            <a:r>
              <a:rPr lang="en-IN" b="1" dirty="0"/>
              <a:t> </a:t>
            </a:r>
            <a:r>
              <a:rPr lang="en-IN" dirty="0"/>
              <a:t>In which separation of fragments occur only after a varying period after incident due to subsequent violence, strain or concussion e.g. broken back in horse</a:t>
            </a:r>
            <a:endParaRPr lang="en-US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420" y="2503095"/>
            <a:ext cx="1116594" cy="286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1096</TotalTime>
  <Words>579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Agency FB</vt:lpstr>
      <vt:lpstr>Arial</vt:lpstr>
      <vt:lpstr>Arial Rounded MT Bold</vt:lpstr>
      <vt:lpstr>Calibri</vt:lpstr>
      <vt:lpstr>Century Gothic</vt:lpstr>
      <vt:lpstr>Wingdings</vt:lpstr>
      <vt:lpstr>Wingdings 3</vt:lpstr>
      <vt:lpstr>Ion Boardroom</vt:lpstr>
      <vt:lpstr>FRACTURE - II</vt:lpstr>
      <vt:lpstr>                              FRACTURE</vt:lpstr>
      <vt:lpstr>PowerPoint Presentation</vt:lpstr>
      <vt:lpstr>INDIRECT TRAUMA</vt:lpstr>
      <vt:lpstr>Pathological fracture</vt:lpstr>
      <vt:lpstr>CLASSIFICATION</vt:lpstr>
      <vt:lpstr>On the Basis of Communication of Fractured Site to the Environment  </vt:lpstr>
      <vt:lpstr>On the basis of fracture  line</vt:lpstr>
      <vt:lpstr>.</vt:lpstr>
      <vt:lpstr>On the Basis of Number of Fractured Fragments</vt:lpstr>
      <vt:lpstr>On the Basis of Type of Bone Involved </vt:lpstr>
      <vt:lpstr> On the Basis of Displacement of the Fractured Fragments</vt:lpstr>
    </vt:vector>
  </TitlesOfParts>
  <Company>by 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Archana</cp:lastModifiedBy>
  <cp:revision>78</cp:revision>
  <dcterms:created xsi:type="dcterms:W3CDTF">2018-09-08T07:45:31Z</dcterms:created>
  <dcterms:modified xsi:type="dcterms:W3CDTF">2020-12-11T07:49:12Z</dcterms:modified>
</cp:coreProperties>
</file>