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67" r:id="rId3"/>
    <p:sldId id="260" r:id="rId4"/>
    <p:sldId id="261" r:id="rId5"/>
    <p:sldId id="262" r:id="rId6"/>
    <p:sldId id="272" r:id="rId7"/>
    <p:sldId id="273" r:id="rId8"/>
    <p:sldId id="263" r:id="rId9"/>
    <p:sldId id="264" r:id="rId10"/>
    <p:sldId id="275" r:id="rId11"/>
    <p:sldId id="265" r:id="rId12"/>
    <p:sldId id="276" r:id="rId13"/>
    <p:sldId id="277" r:id="rId14"/>
    <p:sldId id="27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FC20C-B406-45E7-B68D-DD019D584B54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16DA0-5907-4F87-A149-E7013BADF73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062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94298-7D1D-4CD6-81AA-1F2EEC71BC03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662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760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0801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281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3712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98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435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935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8943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13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160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06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102D-D8ED-4804-93DE-99C0445368CE}" type="datetimeFigureOut">
              <a:rPr lang="en-IN" smtClean="0"/>
              <a:t>17-12-2020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1AAA-7EEA-470B-91BE-232A274EBAF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8297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2" y="909805"/>
            <a:ext cx="9143999" cy="175283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B0F0"/>
                </a:solidFill>
                <a:latin typeface="Berlin Sans FB Demi" pitchFamily="34" charset="0"/>
                <a:cs typeface="Aharoni" pitchFamily="2" charset="-79"/>
              </a:rPr>
              <a:t>GENERAL</a:t>
            </a:r>
            <a:r>
              <a:rPr lang="en-US" sz="3600" dirty="0">
                <a:solidFill>
                  <a:srgbClr val="FF0000"/>
                </a:solidFill>
                <a:latin typeface="Berlin Sans FB Demi" pitchFamily="34" charset="0"/>
                <a:cs typeface="Aharoni" pitchFamily="2" charset="-79"/>
              </a:rPr>
              <a:t> CHEMOTHERAPY </a:t>
            </a:r>
            <a: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  <a:t/>
            </a:r>
            <a:br>
              <a:rPr lang="en-US" sz="3600" b="1" dirty="0">
                <a:solidFill>
                  <a:srgbClr val="FF0000"/>
                </a:solidFill>
                <a:latin typeface="Comic Sans MS" panose="030F0702030302020204" pitchFamily="66" charset="0"/>
                <a:cs typeface="Aharoni" pitchFamily="2" charset="-79"/>
              </a:rPr>
            </a:br>
            <a:r>
              <a:rPr lang="en-US" sz="36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General Consideration Part  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  <a:cs typeface="Aharoni" pitchFamily="2" charset="-79"/>
              </a:rPr>
              <a:t>II</a:t>
            </a:r>
            <a:r>
              <a:rPr lang="en-US" sz="22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 </a:t>
            </a:r>
            <a: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sz="36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1050" b="1" dirty="0">
                <a:solidFill>
                  <a:srgbClr val="C00000"/>
                </a:solidFill>
                <a:latin typeface="Comic Sans MS" panose="030F0702030302020204" pitchFamily="66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/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sz="2800" b="1" u="sng" dirty="0">
                <a:solidFill>
                  <a:srgbClr val="C00000"/>
                </a:solidFill>
                <a:latin typeface="Comic Sans MS" panose="030F0702030302020204" pitchFamily="66" charset="0"/>
              </a:rPr>
              <a:t>Chemotherapy (VPT-411)</a:t>
            </a: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/>
            </a:r>
            <a:b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</a:br>
            <a:r>
              <a:rPr lang="en-IN" sz="2700" b="1" dirty="0">
                <a:solidFill>
                  <a:srgbClr val="000099"/>
                </a:solidFill>
                <a:latin typeface="Comic Sans MS" panose="030F0702030302020204" pitchFamily="66" charset="0"/>
              </a:rPr>
              <a:t>(</a:t>
            </a:r>
            <a:r>
              <a:rPr lang="en-IN" sz="27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Lecture-3)</a:t>
            </a:r>
            <a:endParaRPr lang="en-IN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3575" y="3984463"/>
            <a:ext cx="8343900" cy="1241822"/>
          </a:xfrm>
        </p:spPr>
        <p:txBody>
          <a:bodyPr>
            <a:noAutofit/>
          </a:bodyPr>
          <a:lstStyle/>
          <a:p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Kumari</a:t>
            </a:r>
            <a:r>
              <a:rPr lang="en-IN" sz="2100" b="1" dirty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100" b="1" dirty="0" err="1">
                <a:solidFill>
                  <a:srgbClr val="000099"/>
                </a:solidFill>
                <a:latin typeface="Comic Sans MS" panose="030F0702030302020204" pitchFamily="66" charset="0"/>
              </a:rPr>
              <a:t>Anjana</a:t>
            </a:r>
            <a:endParaRPr lang="en-IN" sz="2100" b="1" dirty="0">
              <a:solidFill>
                <a:srgbClr val="000099"/>
              </a:solidFill>
              <a:latin typeface="Comic Sans MS" panose="030F0702030302020204" pitchFamily="66" charset="0"/>
            </a:endParaRPr>
          </a:p>
          <a:p>
            <a:r>
              <a:rPr lang="en-IN" sz="2100" dirty="0">
                <a:latin typeface="Comic Sans MS" panose="030F0702030302020204" pitchFamily="66" charset="0"/>
              </a:rPr>
              <a:t>Asstt. Professor</a:t>
            </a:r>
          </a:p>
          <a:p>
            <a:r>
              <a:rPr lang="en-IN" sz="2100" dirty="0" err="1">
                <a:latin typeface="Comic Sans MS" panose="030F0702030302020204" pitchFamily="66" charset="0"/>
              </a:rPr>
              <a:t>Deptt</a:t>
            </a:r>
            <a:r>
              <a:rPr lang="en-IN" sz="2100" dirty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100" dirty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1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22249" y="3660020"/>
            <a:ext cx="1091228" cy="987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69874" y="3756116"/>
            <a:ext cx="678170" cy="71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27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>
                <a:solidFill>
                  <a:srgbClr val="0070C0"/>
                </a:solidFill>
                <a:latin typeface="Comic Sans MS" panose="030F0702030302020204" pitchFamily="66" charset="0"/>
              </a:rPr>
              <a:t>Nitti, Bovet and Fuller </a:t>
            </a:r>
            <a:r>
              <a:rPr lang="en-IN" dirty="0">
                <a:latin typeface="Comic Sans MS" panose="030F0702030302020204" pitchFamily="66" charset="0"/>
              </a:rPr>
              <a:t>are also known as </a:t>
            </a:r>
            <a:r>
              <a:rPr lang="en-IN" dirty="0" err="1">
                <a:latin typeface="Comic Sans MS" panose="030F0702030302020204" pitchFamily="66" charset="0"/>
              </a:rPr>
              <a:t>trefuel</a:t>
            </a:r>
            <a:r>
              <a:rPr lang="en-IN" dirty="0">
                <a:latin typeface="Comic Sans MS" panose="030F0702030302020204" pitchFamily="66" charset="0"/>
              </a:rPr>
              <a:t> brothers, pointed that </a:t>
            </a:r>
            <a:r>
              <a:rPr lang="en-IN" dirty="0" err="1">
                <a:latin typeface="Comic Sans MS" panose="030F0702030302020204" pitchFamily="66" charset="0"/>
              </a:rPr>
              <a:t>prontosil</a:t>
            </a:r>
            <a:r>
              <a:rPr lang="en-IN" dirty="0">
                <a:latin typeface="Comic Sans MS" panose="030F0702030302020204" pitchFamily="66" charset="0"/>
              </a:rPr>
              <a:t> produce </a:t>
            </a:r>
            <a:r>
              <a:rPr lang="en-IN" dirty="0" smtClean="0">
                <a:latin typeface="Comic Sans MS" panose="030F0702030302020204" pitchFamily="66" charset="0"/>
              </a:rPr>
              <a:t>its therapeutic </a:t>
            </a:r>
            <a:r>
              <a:rPr lang="en-IN" dirty="0">
                <a:latin typeface="Comic Sans MS" panose="030F0702030302020204" pitchFamily="66" charset="0"/>
              </a:rPr>
              <a:t>efficacy to its conversion into </a:t>
            </a:r>
            <a:r>
              <a:rPr lang="en-IN" dirty="0" err="1">
                <a:latin typeface="Comic Sans MS" panose="030F0702030302020204" pitchFamily="66" charset="0"/>
              </a:rPr>
              <a:t>sulfanilamide</a:t>
            </a:r>
            <a:r>
              <a:rPr lang="en-IN" dirty="0">
                <a:latin typeface="Comic Sans MS" panose="030F0702030302020204" pitchFamily="66" charset="0"/>
              </a:rPr>
              <a:t> in the body.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Since </a:t>
            </a:r>
            <a:r>
              <a:rPr lang="en-IN" dirty="0">
                <a:latin typeface="Comic Sans MS" panose="030F0702030302020204" pitchFamily="66" charset="0"/>
              </a:rPr>
              <a:t>then a </a:t>
            </a:r>
            <a:r>
              <a:rPr lang="en-IN" dirty="0" smtClean="0">
                <a:latin typeface="Comic Sans MS" panose="030F0702030302020204" pitchFamily="66" charset="0"/>
              </a:rPr>
              <a:t>variety of  sulphonamides </a:t>
            </a:r>
            <a:r>
              <a:rPr lang="en-IN" dirty="0">
                <a:latin typeface="Comic Sans MS" panose="030F0702030302020204" pitchFamily="66" charset="0"/>
              </a:rPr>
              <a:t>have been synthesized. </a:t>
            </a:r>
            <a:endParaRPr lang="en-IN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Though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err="1">
                <a:latin typeface="Comic Sans MS" panose="030F0702030302020204" pitchFamily="66" charset="0"/>
              </a:rPr>
              <a:t>sulfonamide</a:t>
            </a:r>
            <a:r>
              <a:rPr lang="en-IN" dirty="0">
                <a:latin typeface="Comic Sans MS" panose="030F0702030302020204" pitchFamily="66" charset="0"/>
              </a:rPr>
              <a:t> was </a:t>
            </a:r>
            <a:r>
              <a:rPr lang="en-IN" dirty="0">
                <a:solidFill>
                  <a:srgbClr val="FFC000"/>
                </a:solidFill>
                <a:latin typeface="Comic Sans MS" panose="030F0702030302020204" pitchFamily="66" charset="0"/>
              </a:rPr>
              <a:t>prepared by </a:t>
            </a:r>
            <a:r>
              <a:rPr lang="en-IN" dirty="0" err="1">
                <a:solidFill>
                  <a:srgbClr val="FFC000"/>
                </a:solidFill>
                <a:latin typeface="Comic Sans MS" panose="030F0702030302020204" pitchFamily="66" charset="0"/>
              </a:rPr>
              <a:t>Gelmo</a:t>
            </a:r>
            <a:r>
              <a:rPr lang="en-IN" dirty="0">
                <a:solidFill>
                  <a:srgbClr val="FFC000"/>
                </a:solidFill>
                <a:latin typeface="Comic Sans MS" panose="030F0702030302020204" pitchFamily="66" charset="0"/>
              </a:rPr>
              <a:t> in 1908</a:t>
            </a:r>
            <a:r>
              <a:rPr lang="en-IN" dirty="0">
                <a:latin typeface="Comic Sans MS" panose="030F0702030302020204" pitchFamily="66" charset="0"/>
              </a:rPr>
              <a:t>, </a:t>
            </a:r>
            <a:r>
              <a:rPr lang="en-IN" dirty="0" smtClean="0">
                <a:latin typeface="Comic Sans MS" panose="030F0702030302020204" pitchFamily="66" charset="0"/>
              </a:rPr>
              <a:t>but </a:t>
            </a:r>
            <a:r>
              <a:rPr lang="en-IN" dirty="0">
                <a:latin typeface="Comic Sans MS" panose="030F0702030302020204" pitchFamily="66" charset="0"/>
              </a:rPr>
              <a:t>years passed before its therapeutic value was discovered.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4008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1455" y="1333500"/>
            <a:ext cx="10594730" cy="463647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600" b="1" dirty="0">
                <a:solidFill>
                  <a:srgbClr val="FF0000"/>
                </a:solidFill>
                <a:latin typeface="Comic Sans MS" pitchFamily="66" charset="0"/>
              </a:rPr>
              <a:t>Antibiosis : </a:t>
            </a:r>
            <a:r>
              <a:rPr lang="en-US" sz="2600" dirty="0">
                <a:latin typeface="Comic Sans MS" pitchFamily="66" charset="0"/>
              </a:rPr>
              <a:t>The phenomenon of </a:t>
            </a:r>
            <a:r>
              <a:rPr lang="en-US" sz="2600" dirty="0" smtClean="0">
                <a:solidFill>
                  <a:srgbClr val="00B0F0"/>
                </a:solidFill>
                <a:latin typeface="Comic Sans MS" pitchFamily="66" charset="0"/>
              </a:rPr>
              <a:t>antibiosis  was </a:t>
            </a:r>
            <a:r>
              <a:rPr lang="en-US" sz="2600" dirty="0">
                <a:solidFill>
                  <a:srgbClr val="00B0F0"/>
                </a:solidFill>
                <a:latin typeface="Comic Sans MS" pitchFamily="66" charset="0"/>
              </a:rPr>
              <a:t>demonstrated by Pasteur </a:t>
            </a:r>
            <a:r>
              <a:rPr lang="en-US" sz="2600" dirty="0" smtClean="0">
                <a:solidFill>
                  <a:srgbClr val="00B0F0"/>
                </a:solidFill>
                <a:latin typeface="Comic Sans MS" pitchFamily="66" charset="0"/>
              </a:rPr>
              <a:t>and </a:t>
            </a:r>
            <a:r>
              <a:rPr lang="en-US" sz="2600" dirty="0" err="1" smtClean="0">
                <a:solidFill>
                  <a:srgbClr val="00B0F0"/>
                </a:solidFill>
                <a:latin typeface="Comic Sans MS" pitchFamily="66" charset="0"/>
              </a:rPr>
              <a:t>Jobert</a:t>
            </a:r>
            <a:r>
              <a:rPr lang="en-US" sz="2600" dirty="0" smtClean="0">
                <a:solidFill>
                  <a:srgbClr val="00B0F0"/>
                </a:solidFill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in </a:t>
            </a:r>
            <a:r>
              <a:rPr lang="en-US" sz="2600" dirty="0">
                <a:latin typeface="Comic Sans MS" pitchFamily="66" charset="0"/>
              </a:rPr>
              <a:t>1877 : growth of anthrax bacilli in urine was inhibited by air born bacteria. </a:t>
            </a:r>
            <a:endParaRPr lang="en-US" sz="2600" dirty="0" smtClean="0">
              <a:latin typeface="Comic Sans MS" pitchFamily="66" charset="0"/>
            </a:endParaRPr>
          </a:p>
          <a:p>
            <a:pPr marL="0" indent="0" algn="just"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>
                <a:solidFill>
                  <a:srgbClr val="92D050"/>
                </a:solidFill>
                <a:latin typeface="Comic Sans MS" panose="030F0702030302020204" pitchFamily="66" charset="0"/>
              </a:rPr>
              <a:t>Babes in 1885, </a:t>
            </a:r>
            <a:r>
              <a:rPr lang="en-IN" sz="2600" dirty="0">
                <a:latin typeface="Comic Sans MS" panose="030F0702030302020204" pitchFamily="66" charset="0"/>
              </a:rPr>
              <a:t>using culture media, </a:t>
            </a:r>
            <a:r>
              <a:rPr lang="en-IN" sz="2600" dirty="0" smtClean="0">
                <a:latin typeface="Comic Sans MS" panose="030F0702030302020204" pitchFamily="66" charset="0"/>
              </a:rPr>
              <a:t>established </a:t>
            </a:r>
            <a:r>
              <a:rPr lang="en-IN" sz="2600" dirty="0">
                <a:latin typeface="Comic Sans MS" panose="030F0702030302020204" pitchFamily="66" charset="0"/>
              </a:rPr>
              <a:t>that one bacterium could elaborate a substance that would stop the growth of another.</a:t>
            </a:r>
          </a:p>
          <a:p>
            <a:pPr marL="0" indent="0" algn="just"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 algn="just"/>
            <a:r>
              <a:rPr lang="en-IN" sz="2600" dirty="0" err="1">
                <a:latin typeface="Comic Sans MS" panose="030F0702030302020204" pitchFamily="66" charset="0"/>
              </a:rPr>
              <a:t>Emmerich</a:t>
            </a:r>
            <a:r>
              <a:rPr lang="en-IN" sz="2600" dirty="0">
                <a:latin typeface="Comic Sans MS" panose="030F0702030302020204" pitchFamily="66" charset="0"/>
              </a:rPr>
              <a:t> and Low in 1889, while working on the organism </a:t>
            </a:r>
            <a:r>
              <a:rPr lang="en-IN" sz="2600" dirty="0">
                <a:solidFill>
                  <a:srgbClr val="00B050"/>
                </a:solidFill>
                <a:latin typeface="Comic Sans MS" panose="030F0702030302020204" pitchFamily="66" charset="0"/>
              </a:rPr>
              <a:t>pseudomonas </a:t>
            </a:r>
            <a:r>
              <a:rPr lang="en-IN" sz="2600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aeruginosa </a:t>
            </a:r>
            <a:r>
              <a:rPr lang="en-IN" sz="2600" dirty="0">
                <a:latin typeface="Comic Sans MS" panose="030F0702030302020204" pitchFamily="66" charset="0"/>
              </a:rPr>
              <a:t>discovered that extract of this organism in high dilution could </a:t>
            </a:r>
            <a:r>
              <a:rPr lang="en-IN" sz="2600" dirty="0">
                <a:solidFill>
                  <a:srgbClr val="FFC000"/>
                </a:solidFill>
                <a:latin typeface="Comic Sans MS" panose="030F0702030302020204" pitchFamily="66" charset="0"/>
              </a:rPr>
              <a:t>destroy a variety of pathogenic </a:t>
            </a:r>
            <a:r>
              <a:rPr lang="en-IN" sz="26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cocci </a:t>
            </a:r>
            <a:r>
              <a:rPr lang="en-IN" sz="2600" dirty="0">
                <a:solidFill>
                  <a:srgbClr val="FFC000"/>
                </a:solidFill>
                <a:latin typeface="Comic Sans MS" panose="030F0702030302020204" pitchFamily="66" charset="0"/>
              </a:rPr>
              <a:t>as well as diphtheria, cholera, typhoid and plague organisms</a:t>
            </a:r>
            <a:r>
              <a:rPr lang="en-IN" sz="2600" dirty="0">
                <a:latin typeface="Comic Sans MS" panose="030F0702030302020204" pitchFamily="66" charset="0"/>
              </a:rPr>
              <a:t>.</a:t>
            </a:r>
          </a:p>
          <a:p>
            <a:pPr algn="just"/>
            <a:endParaRPr lang="en-US" sz="3800" dirty="0">
              <a:latin typeface="Comic Sans MS" pitchFamily="66" charset="0"/>
            </a:endParaRPr>
          </a:p>
          <a:p>
            <a:pPr algn="just">
              <a:buNone/>
            </a:pPr>
            <a:endParaRPr lang="en-US" sz="3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096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Sir Alexander Fleming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(1929) </a:t>
            </a:r>
            <a:r>
              <a:rPr lang="en-US" dirty="0" smtClean="0">
                <a:latin typeface="Comic Sans MS" pitchFamily="66" charset="0"/>
              </a:rPr>
              <a:t>while working on </a:t>
            </a:r>
            <a:r>
              <a:rPr lang="en-IN" dirty="0"/>
              <a:t>Staphylococcal </a:t>
            </a:r>
            <a:r>
              <a:rPr lang="en-IN" dirty="0" err="1" smtClean="0"/>
              <a:t>varients</a:t>
            </a:r>
            <a:r>
              <a:rPr lang="en-IN" dirty="0" smtClean="0"/>
              <a:t> </a:t>
            </a:r>
            <a:r>
              <a:rPr lang="en-US" dirty="0" smtClean="0">
                <a:latin typeface="Comic Sans MS" pitchFamily="66" charset="0"/>
              </a:rPr>
              <a:t>found </a:t>
            </a:r>
            <a:r>
              <a:rPr lang="en-US" dirty="0">
                <a:latin typeface="Comic Sans MS" pitchFamily="66" charset="0"/>
              </a:rPr>
              <a:t>that a diffusible substance was elaborated by </a:t>
            </a:r>
            <a:r>
              <a:rPr lang="en-US" dirty="0" err="1">
                <a:latin typeface="Comic Sans MS" pitchFamily="66" charset="0"/>
              </a:rPr>
              <a:t>penicillium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dirty="0" err="1">
                <a:latin typeface="Comic Sans MS" pitchFamily="66" charset="0"/>
              </a:rPr>
              <a:t>mould</a:t>
            </a:r>
            <a:r>
              <a:rPr lang="en-US" dirty="0">
                <a:latin typeface="Comic Sans MS" pitchFamily="66" charset="0"/>
              </a:rPr>
              <a:t>  which could destroy staphylococcus on the culture plate. </a:t>
            </a:r>
          </a:p>
          <a:p>
            <a:pPr algn="just">
              <a:buNone/>
            </a:pPr>
            <a:endParaRPr lang="en-US" dirty="0">
              <a:latin typeface="Comic Sans MS" pitchFamily="66" charset="0"/>
            </a:endParaRPr>
          </a:p>
          <a:p>
            <a:pPr algn="just"/>
            <a:r>
              <a:rPr lang="en-US" dirty="0">
                <a:latin typeface="Comic Sans MS" pitchFamily="66" charset="0"/>
              </a:rPr>
              <a:t>He named this substance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penicillin but could not purify it.</a:t>
            </a:r>
          </a:p>
          <a:p>
            <a:pPr algn="just">
              <a:buNone/>
            </a:pPr>
            <a:endParaRPr lang="en-US" dirty="0">
              <a:latin typeface="Comic Sans MS" pitchFamily="66" charset="0"/>
            </a:endParaRPr>
          </a:p>
          <a:p>
            <a:pPr algn="just"/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Chain and Florey </a:t>
            </a:r>
            <a:r>
              <a:rPr lang="en-US" dirty="0">
                <a:latin typeface="Comic Sans MS" pitchFamily="66" charset="0"/>
              </a:rPr>
              <a:t>followed up this observation in 1939 which culminated in the clinical use of penicillin in 1941.</a:t>
            </a:r>
          </a:p>
          <a:p>
            <a:pPr algn="just">
              <a:buNone/>
            </a:pPr>
            <a:endParaRPr lang="en-US" dirty="0">
              <a:latin typeface="Comic Sans MS" pitchFamily="66" charset="0"/>
            </a:endParaRPr>
          </a:p>
          <a:p>
            <a:pPr algn="just"/>
            <a:r>
              <a:rPr lang="en-US" dirty="0">
                <a:latin typeface="Comic Sans MS" pitchFamily="66" charset="0"/>
              </a:rPr>
              <a:t>Because of the great potential of this discovery in treating war wounds, commercial manufacture of penicillin soon started.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9054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 pitchFamily="66" charset="0"/>
              </a:rPr>
              <a:t>1940s Waksman and his colleagues undertook a systematic search of </a:t>
            </a:r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Actinomycetes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as source of antibiotics</a:t>
            </a:r>
            <a:r>
              <a:rPr lang="en-US" dirty="0">
                <a:latin typeface="Comic Sans MS" pitchFamily="66" charset="0"/>
              </a:rPr>
              <a:t> and discovered streptomycin in 1944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IN" dirty="0" smtClean="0"/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In </a:t>
            </a:r>
            <a:r>
              <a:rPr lang="en-IN" dirty="0">
                <a:latin typeface="Comic Sans MS" panose="030F0702030302020204" pitchFamily="66" charset="0"/>
              </a:rPr>
              <a:t>1944, streptomycin was reported by Schatz, </a:t>
            </a:r>
            <a:r>
              <a:rPr lang="en-IN" dirty="0" err="1">
                <a:latin typeface="Comic Sans MS" panose="030F0702030302020204" pitchFamily="66" charset="0"/>
              </a:rPr>
              <a:t>Bugie</a:t>
            </a:r>
            <a:r>
              <a:rPr lang="en-IN" dirty="0">
                <a:latin typeface="Comic Sans MS" panose="030F0702030302020204" pitchFamily="66" charset="0"/>
              </a:rPr>
              <a:t> and Waksman from </a:t>
            </a:r>
            <a:r>
              <a:rPr lang="en-IN" i="1" dirty="0" err="1" smtClean="0">
                <a:latin typeface="Comic Sans MS" panose="030F0702030302020204" pitchFamily="66" charset="0"/>
              </a:rPr>
              <a:t>Steptomyces</a:t>
            </a:r>
            <a:r>
              <a:rPr lang="en-IN" i="1" dirty="0" smtClean="0">
                <a:latin typeface="Comic Sans MS" panose="030F0702030302020204" pitchFamily="66" charset="0"/>
              </a:rPr>
              <a:t> </a:t>
            </a:r>
            <a:r>
              <a:rPr lang="en-IN" i="1" dirty="0" err="1" smtClean="0">
                <a:latin typeface="Comic Sans MS" panose="030F0702030302020204" pitchFamily="66" charset="0"/>
              </a:rPr>
              <a:t>griseus</a:t>
            </a:r>
            <a:r>
              <a:rPr lang="en-IN" i="1" dirty="0" smtClean="0">
                <a:latin typeface="Comic Sans MS" panose="030F0702030302020204" pitchFamily="66" charset="0"/>
              </a:rPr>
              <a:t>  </a:t>
            </a:r>
            <a:r>
              <a:rPr lang="en-IN" dirty="0" err="1">
                <a:latin typeface="Comic Sans MS" panose="030F0702030302020204" pitchFamily="66" charset="0"/>
              </a:rPr>
              <a:t>waksman</a:t>
            </a:r>
            <a:r>
              <a:rPr lang="en-IN" dirty="0">
                <a:latin typeface="Comic Sans MS" panose="030F0702030302020204" pitchFamily="66" charset="0"/>
              </a:rPr>
              <a:t> defined </a:t>
            </a:r>
            <a:r>
              <a:rPr lang="en-IN" dirty="0">
                <a:solidFill>
                  <a:srgbClr val="00B0F0"/>
                </a:solidFill>
                <a:latin typeface="Comic Sans MS" panose="030F0702030302020204" pitchFamily="66" charset="0"/>
              </a:rPr>
              <a:t>'antibiotic' as a chemical substance produced by micro-organisms having property of inhibiting the growth or destroying other micro-organisms in high dilution. </a:t>
            </a:r>
            <a:endParaRPr lang="en-IN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dirty="0" smtClean="0">
                <a:latin typeface="Comic Sans MS" panose="030F0702030302020204" pitchFamily="66" charset="0"/>
              </a:rPr>
              <a:t>The </a:t>
            </a:r>
            <a:r>
              <a:rPr lang="en-IN" dirty="0">
                <a:latin typeface="Comic Sans MS" panose="030F0702030302020204" pitchFamily="66" charset="0"/>
              </a:rPr>
              <a:t>streptomycin was found effective against many gram-negative micro organisms and Mycobacterium </a:t>
            </a:r>
            <a:r>
              <a:rPr lang="en-IN" dirty="0" smtClean="0">
                <a:latin typeface="Comic Sans MS" panose="030F0702030302020204" pitchFamily="66" charset="0"/>
              </a:rPr>
              <a:t>tuberculosis.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64118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547" y="1600200"/>
            <a:ext cx="9900138" cy="48768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err="1">
                <a:solidFill>
                  <a:srgbClr val="00B050"/>
                </a:solidFill>
                <a:latin typeface="Comic Sans MS" pitchFamily="66" charset="0"/>
              </a:rPr>
              <a:t>Actinomycetes</a:t>
            </a:r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-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treasure-house of antibiotics.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just"/>
            <a:r>
              <a:rPr lang="en-US" dirty="0" err="1">
                <a:latin typeface="Comic Sans MS" pitchFamily="66" charset="0"/>
              </a:rPr>
              <a:t>T</a:t>
            </a:r>
            <a:r>
              <a:rPr lang="en-US" dirty="0" err="1" smtClean="0">
                <a:latin typeface="Comic Sans MS" pitchFamily="66" charset="0"/>
              </a:rPr>
              <a:t>etracyclines</a:t>
            </a:r>
            <a:r>
              <a:rPr lang="en-US" dirty="0" smtClean="0">
                <a:latin typeface="Comic Sans MS" pitchFamily="66" charset="0"/>
              </a:rPr>
              <a:t>, chloramphenicol, erythromycin and many other followed.</a:t>
            </a:r>
          </a:p>
          <a:p>
            <a:pPr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algn="just"/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 Domagk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,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 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Fleming-chain-Florey </a:t>
            </a: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   </a:t>
            </a:r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Noble 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prize 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92D050"/>
                </a:solidFill>
                <a:latin typeface="Comic Sans MS" pitchFamily="66" charset="0"/>
              </a:rPr>
              <a:t>    Waksman</a:t>
            </a:r>
            <a:endParaRPr lang="en-US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2" name="Right Brace 1"/>
          <p:cNvSpPr/>
          <p:nvPr/>
        </p:nvSpPr>
        <p:spPr>
          <a:xfrm>
            <a:off x="5055577" y="4750777"/>
            <a:ext cx="228600" cy="1371600"/>
          </a:xfrm>
          <a:prstGeom prst="rightBrace">
            <a:avLst>
              <a:gd name="adj1" fmla="val 544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98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65800" y="2992387"/>
            <a:ext cx="3306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2654789619"/>
      </p:ext>
    </p:extLst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Content of the chapter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199" y="1600201"/>
            <a:ext cx="695178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History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The period of empirical use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Ehrlich’s phase (1890-1935)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The modern era of chemotherapy</a:t>
            </a:r>
            <a:endParaRPr lang="en-US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History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The history of chemotherapy may be divided into 3 phases: 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mic Sans MS" pitchFamily="66" charset="0"/>
              </a:rPr>
              <a:t>The period of empirical use</a:t>
            </a:r>
          </a:p>
          <a:p>
            <a:r>
              <a:rPr lang="en-US" b="1" dirty="0">
                <a:solidFill>
                  <a:srgbClr val="00B0F0"/>
                </a:solidFill>
                <a:latin typeface="Comic Sans MS" pitchFamily="66" charset="0"/>
              </a:rPr>
              <a:t>Ehrlich’s phase of drugs and organometllic compounds (1890-1935)</a:t>
            </a:r>
          </a:p>
          <a:p>
            <a:r>
              <a:rPr lang="en-US" b="1" dirty="0">
                <a:solidFill>
                  <a:srgbClr val="00B0F0"/>
                </a:solidFill>
                <a:latin typeface="Comic Sans MS" pitchFamily="66" charset="0"/>
              </a:rPr>
              <a:t>The modern era of chemotherapy</a:t>
            </a:r>
            <a:endParaRPr lang="en-US" dirty="0">
              <a:solidFill>
                <a:srgbClr val="00B0F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12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Comic Sans MS" pitchFamily="66" charset="0"/>
              </a:rPr>
              <a:t>Pre Ehrlich periods/The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period of empirical use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IN" dirty="0">
                <a:latin typeface="Comic Sans MS" panose="030F0702030302020204" pitchFamily="66" charset="0"/>
              </a:rPr>
              <a:t>In this period some compounds were used empirically to treat different diseases. Sometimes </a:t>
            </a:r>
            <a:r>
              <a:rPr lang="en-IN" dirty="0" smtClean="0">
                <a:latin typeface="Comic Sans MS" panose="030F0702030302020204" pitchFamily="66" charset="0"/>
              </a:rPr>
              <a:t>adverse </a:t>
            </a:r>
            <a:r>
              <a:rPr lang="en-IN" dirty="0">
                <a:latin typeface="Comic Sans MS" panose="030F0702030302020204" pitchFamily="66" charset="0"/>
              </a:rPr>
              <a:t>effects were also monitored due to empirical use of the compounds</a:t>
            </a:r>
            <a:r>
              <a:rPr lang="en-IN" dirty="0" smtClean="0">
                <a:latin typeface="Comic Sans MS" panose="030F0702030302020204" pitchFamily="66" charset="0"/>
              </a:rPr>
              <a:t>.</a:t>
            </a:r>
          </a:p>
          <a:p>
            <a:pPr marL="0" lvl="0" indent="0" algn="just">
              <a:buNone/>
            </a:pPr>
            <a:endParaRPr lang="en-US" dirty="0">
              <a:latin typeface="Comic Sans MS" pitchFamily="66" charset="0"/>
            </a:endParaRPr>
          </a:p>
          <a:p>
            <a:pPr lvl="0"/>
            <a:r>
              <a:rPr lang="en-US" dirty="0" smtClean="0">
                <a:latin typeface="Comic Sans MS" pitchFamily="66" charset="0"/>
              </a:rPr>
              <a:t>‘</a:t>
            </a:r>
            <a:r>
              <a:rPr lang="en-US" dirty="0" err="1">
                <a:solidFill>
                  <a:srgbClr val="FFC000"/>
                </a:solidFill>
                <a:latin typeface="Comic Sans MS" pitchFamily="66" charset="0"/>
              </a:rPr>
              <a:t>Mouldy</a:t>
            </a:r>
            <a:r>
              <a:rPr lang="en-US" dirty="0">
                <a:solidFill>
                  <a:srgbClr val="FFC000"/>
                </a:solidFill>
                <a:latin typeface="Comic Sans MS" pitchFamily="66" charset="0"/>
              </a:rPr>
              <a:t> curd’ by Chinese on boils, </a:t>
            </a:r>
          </a:p>
          <a:p>
            <a:pPr lvl="0"/>
            <a:r>
              <a:rPr lang="en-US" dirty="0">
                <a:solidFill>
                  <a:srgbClr val="00B050"/>
                </a:solidFill>
                <a:latin typeface="Comic Sans MS" pitchFamily="66" charset="0"/>
              </a:rPr>
              <a:t>Chaulmoogra oil by Hindus in leprosy</a:t>
            </a:r>
            <a:r>
              <a:rPr lang="en-US" dirty="0">
                <a:latin typeface="Comic Sans MS" pitchFamily="66" charset="0"/>
              </a:rPr>
              <a:t>,</a:t>
            </a:r>
          </a:p>
          <a:p>
            <a:pPr lvl="0"/>
            <a:r>
              <a:rPr lang="en-US" dirty="0" err="1">
                <a:solidFill>
                  <a:srgbClr val="92D050"/>
                </a:solidFill>
                <a:latin typeface="Comic Sans MS" pitchFamily="66" charset="0"/>
              </a:rPr>
              <a:t>Chenopodium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 by Aztecs for intestinal worms,</a:t>
            </a:r>
          </a:p>
          <a:p>
            <a:pPr lvl="0"/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Mercury by Paracelsus (16</a:t>
            </a:r>
            <a:r>
              <a:rPr lang="en-US" baseline="30000" dirty="0">
                <a:solidFill>
                  <a:srgbClr val="0070C0"/>
                </a:solidFill>
                <a:latin typeface="Comic Sans MS" pitchFamily="66" charset="0"/>
              </a:rPr>
              <a:t>th</a:t>
            </a:r>
            <a:r>
              <a:rPr lang="en-US" dirty="0">
                <a:solidFill>
                  <a:srgbClr val="0070C0"/>
                </a:solidFill>
                <a:latin typeface="Comic Sans MS" pitchFamily="66" charset="0"/>
              </a:rPr>
              <a:t> century) for syphilis</a:t>
            </a:r>
          </a:p>
          <a:p>
            <a:pPr lvl="0"/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Cinchona bark (17</a:t>
            </a:r>
            <a:r>
              <a:rPr lang="en-US" baseline="30000" dirty="0">
                <a:solidFill>
                  <a:srgbClr val="7030A0"/>
                </a:solidFill>
                <a:latin typeface="Comic Sans MS" pitchFamily="66" charset="0"/>
              </a:rPr>
              <a:t>th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</a:rPr>
              <a:t> century) for fevers</a:t>
            </a:r>
            <a:r>
              <a:rPr lang="en-US" dirty="0">
                <a:latin typeface="Comic Sans MS" pitchFamily="66" charset="0"/>
              </a:rPr>
              <a:t>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4417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Ehrlich’s phase of dyes and organometallic compounds (1890-1935)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n-US" dirty="0">
                <a:latin typeface="Comic Sans MS" pitchFamily="66" charset="0"/>
              </a:rPr>
              <a:t>Discovery of microbes in the later half of 19</a:t>
            </a:r>
            <a:r>
              <a:rPr lang="en-US" baseline="30000" dirty="0">
                <a:latin typeface="Comic Sans MS" pitchFamily="66" charset="0"/>
              </a:rPr>
              <a:t>th</a:t>
            </a:r>
            <a:r>
              <a:rPr lang="en-US" dirty="0">
                <a:latin typeface="Comic Sans MS" pitchFamily="66" charset="0"/>
              </a:rPr>
              <a:t> century and that they are the cause of many diseases.</a:t>
            </a:r>
          </a:p>
          <a:p>
            <a:pPr lvl="0" algn="just">
              <a:buNone/>
            </a:pPr>
            <a:endParaRPr lang="en-US" dirty="0">
              <a:latin typeface="Comic Sans MS" pitchFamily="66" charset="0"/>
            </a:endParaRPr>
          </a:p>
          <a:p>
            <a:pPr lvl="0" algn="just"/>
            <a:r>
              <a:rPr lang="en-US" dirty="0">
                <a:latin typeface="Comic Sans MS" pitchFamily="66" charset="0"/>
              </a:rPr>
              <a:t>Ehrlich toyed with the idea that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if certain dyes could selectively stain microbes, they could also be selectively toxic to these organisms, </a:t>
            </a:r>
            <a:r>
              <a:rPr lang="en-US" dirty="0">
                <a:latin typeface="Comic Sans MS" pitchFamily="66" charset="0"/>
              </a:rPr>
              <a:t>and tried methylene blue, </a:t>
            </a:r>
            <a:r>
              <a:rPr lang="en-US" dirty="0" err="1">
                <a:latin typeface="Comic Sans MS" pitchFamily="66" charset="0"/>
              </a:rPr>
              <a:t>trypan</a:t>
            </a:r>
            <a:r>
              <a:rPr lang="en-US" dirty="0">
                <a:latin typeface="Comic Sans MS" pitchFamily="66" charset="0"/>
              </a:rPr>
              <a:t> red etc.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1026" name="Picture 2" descr="Credit: Getty Images/UniversalImagesGrou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22" y="1600201"/>
            <a:ext cx="323535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81800" y="614667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Fig: Paul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Ehrlich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80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4208"/>
            <a:ext cx="10515600" cy="5042755"/>
          </a:xfrm>
        </p:spPr>
        <p:txBody>
          <a:bodyPr>
            <a:normAutofit/>
          </a:bodyPr>
          <a:lstStyle/>
          <a:p>
            <a:r>
              <a:rPr lang="en-IN" sz="2400" dirty="0">
                <a:latin typeface="Comic Sans MS" panose="030F0702030302020204" pitchFamily="66" charset="0"/>
              </a:rPr>
              <a:t>Ehrlich called </a:t>
            </a:r>
            <a:r>
              <a:rPr lang="en-IN" sz="2400" dirty="0" smtClean="0">
                <a:latin typeface="Comic Sans MS" panose="030F0702030302020204" pitchFamily="66" charset="0"/>
              </a:rPr>
              <a:t>such </a:t>
            </a:r>
            <a:r>
              <a:rPr lang="en-IN" sz="2400" dirty="0">
                <a:latin typeface="Comic Sans MS" panose="030F0702030302020204" pitchFamily="66" charset="0"/>
              </a:rPr>
              <a:t>compounds </a:t>
            </a:r>
            <a:r>
              <a:rPr lang="en-IN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"Magic bullets</a:t>
            </a:r>
            <a:r>
              <a:rPr lang="en-IN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".</a:t>
            </a:r>
          </a:p>
          <a:p>
            <a:pPr lvl="0" algn="just">
              <a:buNone/>
            </a:pPr>
            <a:endParaRPr lang="en-US" sz="2400" dirty="0" smtClean="0">
              <a:latin typeface="Comic Sans MS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For </a:t>
            </a:r>
            <a:r>
              <a:rPr lang="en-IN" sz="2400" dirty="0">
                <a:latin typeface="Comic Sans MS" panose="030F0702030302020204" pitchFamily="66" charset="0"/>
              </a:rPr>
              <a:t>the therapeutic utility of compounds he introduced the term </a:t>
            </a:r>
            <a:r>
              <a:rPr lang="en-IN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"chemotherapeutic Index", </a:t>
            </a:r>
            <a:r>
              <a:rPr lang="en-IN" sz="2400" dirty="0">
                <a:latin typeface="Comic Sans MS" panose="030F0702030302020204" pitchFamily="66" charset="0"/>
              </a:rPr>
              <a:t>a ratio of maximum tolerated </a:t>
            </a:r>
            <a:r>
              <a:rPr lang="en-IN" sz="2400" dirty="0" smtClean="0">
                <a:latin typeface="Comic Sans MS" panose="030F0702030302020204" pitchFamily="66" charset="0"/>
              </a:rPr>
              <a:t>dose of </a:t>
            </a:r>
            <a:r>
              <a:rPr lang="en-IN" sz="2400" dirty="0">
                <a:latin typeface="Comic Sans MS" panose="030F0702030302020204" pitchFamily="66" charset="0"/>
              </a:rPr>
              <a:t>a drug to its minimum curative dose. </a:t>
            </a:r>
            <a:endParaRPr lang="en-IN" sz="24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 smtClean="0">
                <a:latin typeface="Comic Sans MS" panose="030F0702030302020204" pitchFamily="66" charset="0"/>
              </a:rPr>
              <a:t>Further</a:t>
            </a:r>
            <a:r>
              <a:rPr lang="en-IN" sz="2400" dirty="0">
                <a:latin typeface="Comic Sans MS" panose="030F0702030302020204" pitchFamily="66" charset="0"/>
              </a:rPr>
              <a:t>, the term chemotherapeutic index was replaced </a:t>
            </a:r>
            <a:r>
              <a:rPr lang="en-IN" sz="2400" dirty="0" smtClean="0">
                <a:latin typeface="Comic Sans MS" panose="030F0702030302020204" pitchFamily="66" charset="0"/>
              </a:rPr>
              <a:t>by </a:t>
            </a:r>
            <a:r>
              <a:rPr lang="en-IN" sz="2400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therapeutic </a:t>
            </a:r>
            <a:r>
              <a:rPr lang="en-IN" sz="2400" dirty="0">
                <a:solidFill>
                  <a:srgbClr val="92D050"/>
                </a:solidFill>
                <a:latin typeface="Comic Sans MS" panose="030F0702030302020204" pitchFamily="66" charset="0"/>
              </a:rPr>
              <a:t>index, a ratio of LD50 to ED50</a:t>
            </a:r>
            <a:r>
              <a:rPr lang="en-IN" sz="24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24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400" dirty="0">
                <a:latin typeface="Comic Sans MS" panose="030F0702030302020204" pitchFamily="66" charset="0"/>
              </a:rPr>
              <a:t>Ehrlich expressed an idea that cell membrane contains chemical groups or </a:t>
            </a:r>
            <a:r>
              <a:rPr lang="en-IN" sz="2400" dirty="0">
                <a:solidFill>
                  <a:srgbClr val="00B0F0"/>
                </a:solidFill>
                <a:latin typeface="Comic Sans MS" panose="030F0702030302020204" pitchFamily="66" charset="0"/>
              </a:rPr>
              <a:t>'receptor'</a:t>
            </a:r>
            <a:r>
              <a:rPr lang="en-IN" sz="2400" dirty="0">
                <a:latin typeface="Comic Sans MS" panose="030F0702030302020204" pitchFamily="66" charset="0"/>
              </a:rPr>
              <a:t> which with essential materials like oxygen and caused their up take by cells. </a:t>
            </a:r>
          </a:p>
          <a:p>
            <a:pPr algn="just"/>
            <a:endParaRPr lang="en-IN" dirty="0">
              <a:latin typeface="Comic Sans MS" panose="030F0702030302020204" pitchFamily="66" charset="0"/>
            </a:endParaRPr>
          </a:p>
          <a:p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6203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485" y="1556238"/>
            <a:ext cx="10515600" cy="499000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He told that chemicals contain </a:t>
            </a:r>
            <a:r>
              <a:rPr lang="en-IN" sz="2600" dirty="0">
                <a:latin typeface="Comic Sans MS" panose="030F0702030302020204" pitchFamily="66" charset="0"/>
              </a:rPr>
              <a:t>two groups-one group attach to the cell receptor </a:t>
            </a:r>
            <a:r>
              <a:rPr lang="en-IN" sz="2600" dirty="0">
                <a:solidFill>
                  <a:srgbClr val="00B0F0"/>
                </a:solidFill>
                <a:latin typeface="Comic Sans MS" panose="030F0702030302020204" pitchFamily="66" charset="0"/>
              </a:rPr>
              <a:t>(</a:t>
            </a:r>
            <a:r>
              <a:rPr lang="en-IN" sz="26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haptophore</a:t>
            </a:r>
            <a:r>
              <a:rPr lang="en-IN" sz="2600" dirty="0">
                <a:solidFill>
                  <a:srgbClr val="00B0F0"/>
                </a:solidFill>
                <a:latin typeface="Comic Sans MS" panose="030F0702030302020204" pitchFamily="66" charset="0"/>
              </a:rPr>
              <a:t>) </a:t>
            </a:r>
            <a:r>
              <a:rPr lang="en-IN" sz="2600" dirty="0">
                <a:latin typeface="Comic Sans MS" panose="030F0702030302020204" pitchFamily="66" charset="0"/>
              </a:rPr>
              <a:t>and another group which </a:t>
            </a:r>
            <a:r>
              <a:rPr lang="en-IN" sz="2600" dirty="0" smtClean="0">
                <a:latin typeface="Comic Sans MS" panose="030F0702030302020204" pitchFamily="66" charset="0"/>
              </a:rPr>
              <a:t>caused </a:t>
            </a:r>
            <a:r>
              <a:rPr lang="en-IN" sz="2600" dirty="0">
                <a:latin typeface="Comic Sans MS" panose="030F0702030302020204" pitchFamily="66" charset="0"/>
              </a:rPr>
              <a:t>specific pharmacological effect or toxic effect (</a:t>
            </a:r>
            <a:r>
              <a:rPr lang="en-IN" sz="26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toxophore</a:t>
            </a:r>
            <a:r>
              <a:rPr lang="en-IN" sz="2600" dirty="0">
                <a:solidFill>
                  <a:srgbClr val="00B0F0"/>
                </a:solidFill>
                <a:latin typeface="Comic Sans MS" panose="030F0702030302020204" pitchFamily="66" charset="0"/>
              </a:rPr>
              <a:t>). </a:t>
            </a:r>
            <a:endParaRPr lang="en-IN" sz="2600" dirty="0" smtClean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It </a:t>
            </a:r>
            <a:r>
              <a:rPr lang="en-IN" sz="2600" dirty="0">
                <a:latin typeface="Comic Sans MS" panose="030F0702030302020204" pitchFamily="66" charset="0"/>
              </a:rPr>
              <a:t>is his idea that a drug can </a:t>
            </a:r>
            <a:r>
              <a:rPr lang="en-IN" sz="2600" dirty="0" smtClean="0">
                <a:latin typeface="Comic Sans MS" panose="030F0702030302020204" pitchFamily="66" charset="0"/>
              </a:rPr>
              <a:t>produce </a:t>
            </a:r>
            <a:r>
              <a:rPr lang="en-IN" sz="2600" dirty="0">
                <a:latin typeface="Comic Sans MS" panose="030F0702030302020204" pitchFamily="66" charset="0"/>
              </a:rPr>
              <a:t>curative or toxic effect depending upon </a:t>
            </a:r>
            <a:r>
              <a:rPr lang="en-IN" sz="2600" dirty="0">
                <a:solidFill>
                  <a:srgbClr val="FF0000"/>
                </a:solidFill>
                <a:latin typeface="Comic Sans MS" panose="030F0702030302020204" pitchFamily="66" charset="0"/>
              </a:rPr>
              <a:t>its affinity for the parasite or host</a:t>
            </a:r>
            <a:r>
              <a:rPr lang="en-IN" sz="2600" dirty="0">
                <a:latin typeface="Comic Sans MS" panose="030F0702030302020204" pitchFamily="66" charset="0"/>
              </a:rPr>
              <a:t>. </a:t>
            </a:r>
            <a:endParaRPr lang="en-IN" sz="2600" dirty="0" smtClean="0"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Therefore</a:t>
            </a:r>
            <a:r>
              <a:rPr lang="en-IN" sz="2600" dirty="0">
                <a:latin typeface="Comic Sans MS" panose="030F0702030302020204" pitchFamily="66" charset="0"/>
              </a:rPr>
              <a:t>, a </a:t>
            </a:r>
            <a:r>
              <a:rPr lang="en-IN" sz="2600" dirty="0" smtClean="0">
                <a:latin typeface="Comic Sans MS" panose="030F0702030302020204" pitchFamily="66" charset="0"/>
              </a:rPr>
              <a:t> compound which </a:t>
            </a:r>
            <a:r>
              <a:rPr lang="en-IN" sz="2600" dirty="0">
                <a:latin typeface="Comic Sans MS" panose="030F0702030302020204" pitchFamily="66" charset="0"/>
              </a:rPr>
              <a:t>has high affinity for the host tissue (</a:t>
            </a:r>
            <a:r>
              <a:rPr lang="en-IN" sz="26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organotropic</a:t>
            </a:r>
            <a:r>
              <a:rPr lang="en-IN" sz="2600" dirty="0">
                <a:solidFill>
                  <a:srgbClr val="FFC000"/>
                </a:solidFill>
                <a:latin typeface="Comic Sans MS" panose="030F0702030302020204" pitchFamily="66" charset="0"/>
              </a:rPr>
              <a:t>) may be toxic</a:t>
            </a:r>
            <a:r>
              <a:rPr lang="en-IN" sz="2600" dirty="0" smtClean="0">
                <a:latin typeface="Comic Sans MS" panose="030F0702030302020204" pitchFamily="66" charset="0"/>
              </a:rPr>
              <a:t>.</a:t>
            </a:r>
          </a:p>
          <a:p>
            <a:pPr marL="0" indent="0" algn="just">
              <a:buNone/>
            </a:pPr>
            <a:endParaRPr lang="en-IN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 </a:t>
            </a:r>
            <a:r>
              <a:rPr lang="en-IN" sz="2600" dirty="0">
                <a:latin typeface="Comic Sans MS" panose="030F0702030302020204" pitchFamily="66" charset="0"/>
              </a:rPr>
              <a:t>Where as, if the </a:t>
            </a:r>
            <a:r>
              <a:rPr lang="en-IN" sz="2600" dirty="0">
                <a:latin typeface="Comic Sans MS" panose="030F0702030302020204" pitchFamily="66" charset="0"/>
              </a:rPr>
              <a:t>compound </a:t>
            </a:r>
            <a:r>
              <a:rPr lang="en-IN" sz="2600" dirty="0" smtClean="0">
                <a:latin typeface="Comic Sans MS" panose="030F0702030302020204" pitchFamily="66" charset="0"/>
              </a:rPr>
              <a:t>has </a:t>
            </a:r>
            <a:r>
              <a:rPr lang="en-IN" sz="2600" dirty="0">
                <a:latin typeface="Comic Sans MS" panose="030F0702030302020204" pitchFamily="66" charset="0"/>
              </a:rPr>
              <a:t>high affinity for parasite </a:t>
            </a:r>
            <a:r>
              <a:rPr lang="en-IN" sz="2600" dirty="0">
                <a:solidFill>
                  <a:srgbClr val="FFC000"/>
                </a:solidFill>
                <a:latin typeface="Comic Sans MS" panose="030F0702030302020204" pitchFamily="66" charset="0"/>
              </a:rPr>
              <a:t>(</a:t>
            </a:r>
            <a:r>
              <a:rPr lang="en-IN" sz="2600" dirty="0" err="1">
                <a:solidFill>
                  <a:srgbClr val="FFC000"/>
                </a:solidFill>
                <a:latin typeface="Comic Sans MS" panose="030F0702030302020204" pitchFamily="66" charset="0"/>
              </a:rPr>
              <a:t>parasitotropic</a:t>
            </a:r>
            <a:r>
              <a:rPr lang="en-IN" sz="2600" dirty="0">
                <a:solidFill>
                  <a:srgbClr val="FFC000"/>
                </a:solidFill>
                <a:latin typeface="Comic Sans MS" panose="030F0702030302020204" pitchFamily="66" charset="0"/>
              </a:rPr>
              <a:t>) may be curative. </a:t>
            </a:r>
            <a:endParaRPr lang="en-IN" sz="2600" dirty="0" smtClean="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en-IN" sz="2600" dirty="0" smtClean="0">
              <a:latin typeface="Comic Sans MS" panose="030F0702030302020204" pitchFamily="66" charset="0"/>
            </a:endParaRPr>
          </a:p>
          <a:p>
            <a:pPr algn="just"/>
            <a:r>
              <a:rPr lang="en-IN" sz="2600" dirty="0" smtClean="0">
                <a:latin typeface="Comic Sans MS" panose="030F0702030302020204" pitchFamily="66" charset="0"/>
              </a:rPr>
              <a:t>Based </a:t>
            </a:r>
            <a:r>
              <a:rPr lang="en-IN" sz="2600" dirty="0">
                <a:latin typeface="Comic Sans MS" panose="030F0702030302020204" pitchFamily="66" charset="0"/>
              </a:rPr>
              <a:t>on the above </a:t>
            </a:r>
            <a:r>
              <a:rPr lang="en-IN" sz="2600" dirty="0" smtClean="0">
                <a:latin typeface="Comic Sans MS" panose="030F0702030302020204" pitchFamily="66" charset="0"/>
              </a:rPr>
              <a:t>hypothesis</a:t>
            </a:r>
            <a:r>
              <a:rPr lang="en-IN" sz="2600" dirty="0">
                <a:latin typeface="Comic Sans MS" panose="030F0702030302020204" pitchFamily="66" charset="0"/>
              </a:rPr>
              <a:t>, Ehrlich introduced </a:t>
            </a:r>
            <a:r>
              <a:rPr lang="en-IN" sz="2600" dirty="0" err="1">
                <a:latin typeface="Comic Sans MS" panose="030F0702030302020204" pitchFamily="66" charset="0"/>
              </a:rPr>
              <a:t>arsephenamine</a:t>
            </a:r>
            <a:r>
              <a:rPr lang="en-IN" sz="2600" dirty="0">
                <a:latin typeface="Comic Sans MS" panose="030F0702030302020204" pitchFamily="66" charset="0"/>
              </a:rPr>
              <a:t>, the first really effective chemotherapeutic agent in </a:t>
            </a:r>
            <a:r>
              <a:rPr lang="en-IN" sz="2600" dirty="0" smtClean="0">
                <a:latin typeface="Comic Sans MS" panose="030F0702030302020204" pitchFamily="66" charset="0"/>
              </a:rPr>
              <a:t>man</a:t>
            </a:r>
            <a:r>
              <a:rPr lang="en-IN" sz="2600" dirty="0">
                <a:latin typeface="Comic Sans MS" panose="030F0702030302020204" pitchFamily="66" charset="0"/>
              </a:rPr>
              <a:t>, for the treatment of syphilis.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0600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223" y="990600"/>
            <a:ext cx="10322169" cy="563880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dirty="0">
                <a:latin typeface="Comic Sans MS" pitchFamily="66" charset="0"/>
              </a:rPr>
              <a:t>Developed </a:t>
            </a:r>
          </a:p>
          <a:p>
            <a:pPr marL="0" indent="0" algn="just">
              <a:buNone/>
            </a:pPr>
            <a:r>
              <a:rPr lang="en-US" dirty="0">
                <a:latin typeface="Comic Sans MS" pitchFamily="66" charset="0"/>
              </a:rPr>
              <a:t>		Arsenicals-</a:t>
            </a:r>
            <a:r>
              <a:rPr lang="en-US" dirty="0" err="1">
                <a:latin typeface="Comic Sans MS" pitchFamily="66" charset="0"/>
              </a:rPr>
              <a:t>Atoxyl</a:t>
            </a:r>
            <a:r>
              <a:rPr lang="en-US" dirty="0">
                <a:latin typeface="Comic Sans MS" pitchFamily="66" charset="0"/>
              </a:rPr>
              <a:t> for sleeping-sickness,</a:t>
            </a:r>
          </a:p>
          <a:p>
            <a:pPr lvl="0" algn="just">
              <a:buNone/>
            </a:pPr>
            <a:r>
              <a:rPr lang="en-US" dirty="0">
                <a:latin typeface="Comic Sans MS" pitchFamily="66" charset="0"/>
              </a:rPr>
              <a:t>			</a:t>
            </a:r>
            <a:r>
              <a:rPr lang="en-US" dirty="0" err="1">
                <a:latin typeface="Comic Sans MS" pitchFamily="66" charset="0"/>
              </a:rPr>
              <a:t>Arsphenamine</a:t>
            </a:r>
            <a:r>
              <a:rPr lang="en-US" dirty="0">
                <a:latin typeface="Comic Sans MS" pitchFamily="66" charset="0"/>
              </a:rPr>
              <a:t> in 1906 and </a:t>
            </a:r>
          </a:p>
          <a:p>
            <a:pPr lvl="0" algn="just">
              <a:buNone/>
            </a:pPr>
            <a:r>
              <a:rPr lang="en-US" dirty="0">
                <a:latin typeface="Comic Sans MS" pitchFamily="66" charset="0"/>
              </a:rPr>
              <a:t>			</a:t>
            </a:r>
            <a:r>
              <a:rPr lang="en-US" dirty="0" err="1">
                <a:latin typeface="Comic Sans MS" pitchFamily="66" charset="0"/>
              </a:rPr>
              <a:t>Neoarsphenamine</a:t>
            </a:r>
            <a:r>
              <a:rPr lang="en-US" dirty="0">
                <a:latin typeface="Comic Sans MS" pitchFamily="66" charset="0"/>
              </a:rPr>
              <a:t> in 1909 for syphilis.</a:t>
            </a:r>
          </a:p>
          <a:p>
            <a:pPr lvl="0" algn="just">
              <a:buNone/>
            </a:pPr>
            <a:endParaRPr lang="en-US" dirty="0" smtClean="0">
              <a:latin typeface="Comic Sans MS" pitchFamily="66" charset="0"/>
            </a:endParaRPr>
          </a:p>
          <a:p>
            <a:pPr lvl="0" algn="just"/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Father </a:t>
            </a:r>
            <a:r>
              <a:rPr lang="en-US" sz="2600" dirty="0" smtClean="0">
                <a:solidFill>
                  <a:srgbClr val="FF0000"/>
                </a:solidFill>
                <a:latin typeface="Comic Sans MS" pitchFamily="66" charset="0"/>
              </a:rPr>
              <a:t>of chemotherapy</a:t>
            </a:r>
            <a:endParaRPr lang="en-US" sz="2600" dirty="0">
              <a:solidFill>
                <a:srgbClr val="FF0000"/>
              </a:solidFill>
              <a:latin typeface="Comic Sans MS" pitchFamily="66" charset="0"/>
            </a:endParaRPr>
          </a:p>
          <a:p>
            <a:pPr lvl="0" algn="just">
              <a:buNone/>
            </a:pPr>
            <a:endParaRPr lang="en-US" sz="2600" dirty="0">
              <a:latin typeface="Comic Sans MS" pitchFamily="66" charset="0"/>
            </a:endParaRPr>
          </a:p>
          <a:p>
            <a:pPr lvl="0" algn="just"/>
            <a:r>
              <a:rPr lang="en-US" sz="2600" dirty="0">
                <a:latin typeface="Comic Sans MS" pitchFamily="66" charset="0"/>
              </a:rPr>
              <a:t>He coined the term ‘chemotherapy’ because he used </a:t>
            </a:r>
            <a:r>
              <a:rPr lang="en-US" sz="2600" dirty="0">
                <a:solidFill>
                  <a:srgbClr val="FF0000"/>
                </a:solidFill>
                <a:latin typeface="Comic Sans MS" pitchFamily="66" charset="0"/>
              </a:rPr>
              <a:t>drugs of known chemical structure </a:t>
            </a:r>
            <a:r>
              <a:rPr lang="en-US" sz="2600" dirty="0">
                <a:latin typeface="Comic Sans MS" pitchFamily="66" charset="0"/>
              </a:rPr>
              <a:t>and showed that </a:t>
            </a:r>
            <a:r>
              <a:rPr lang="en-US" sz="2600" dirty="0">
                <a:solidFill>
                  <a:srgbClr val="0070C0"/>
                </a:solidFill>
                <a:latin typeface="Comic Sans MS" pitchFamily="66" charset="0"/>
              </a:rPr>
              <a:t>selective attenuation of infecting parasite was a practical proposition</a:t>
            </a:r>
            <a:r>
              <a:rPr lang="en-US" sz="2600" dirty="0" smtClean="0">
                <a:latin typeface="Comic Sans MS" pitchFamily="66" charset="0"/>
              </a:rPr>
              <a:t>.</a:t>
            </a:r>
          </a:p>
          <a:p>
            <a:pPr marL="0" lvl="0" indent="0" algn="just">
              <a:buNone/>
            </a:pPr>
            <a:endParaRPr lang="en-US" sz="2600" dirty="0" smtClean="0">
              <a:latin typeface="Comic Sans MS" pitchFamily="66" charset="0"/>
            </a:endParaRPr>
          </a:p>
          <a:p>
            <a:pPr lvl="0" algn="just"/>
            <a:r>
              <a:rPr lang="en-US" sz="2600" dirty="0" smtClean="0">
                <a:solidFill>
                  <a:srgbClr val="92D050"/>
                </a:solidFill>
                <a:latin typeface="Comic Sans MS" pitchFamily="66" charset="0"/>
              </a:rPr>
              <a:t>Awarded Nobel Prize in 1908 in medicine.</a:t>
            </a:r>
            <a:r>
              <a:rPr lang="en-US" sz="26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endParaRPr lang="en-US" sz="26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2" name="5-Point Star 1"/>
          <p:cNvSpPr/>
          <p:nvPr/>
        </p:nvSpPr>
        <p:spPr>
          <a:xfrm>
            <a:off x="1776046" y="3191607"/>
            <a:ext cx="492369" cy="2198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136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The modern era of chemotherapy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Domagk, </a:t>
            </a:r>
            <a:r>
              <a:rPr lang="en-US" dirty="0" err="1" smtClean="0">
                <a:solidFill>
                  <a:srgbClr val="00B0F0"/>
                </a:solidFill>
                <a:latin typeface="Comic Sans MS" pitchFamily="66" charset="0"/>
              </a:rPr>
              <a:t>Mietsch</a:t>
            </a:r>
            <a:r>
              <a:rPr lang="en-US" dirty="0" smtClean="0">
                <a:solidFill>
                  <a:srgbClr val="00B0F0"/>
                </a:solidFill>
                <a:latin typeface="Comic Sans MS" pitchFamily="66" charset="0"/>
              </a:rPr>
              <a:t> and co-workers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in 1935 by demonstrating the therapeutic effect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of </a:t>
            </a:r>
            <a:r>
              <a:rPr lang="en-US" dirty="0" err="1">
                <a:solidFill>
                  <a:srgbClr val="92D050"/>
                </a:solidFill>
                <a:latin typeface="Comic Sans MS" pitchFamily="66" charset="0"/>
              </a:rPr>
              <a:t>prontosil</a:t>
            </a:r>
            <a:r>
              <a:rPr lang="en-US" dirty="0">
                <a:latin typeface="Comic Sans MS" pitchFamily="66" charset="0"/>
              </a:rPr>
              <a:t>, a sulfonamide dye, in </a:t>
            </a:r>
            <a:r>
              <a:rPr lang="en-US" dirty="0">
                <a:solidFill>
                  <a:srgbClr val="92D050"/>
                </a:solidFill>
                <a:latin typeface="Comic Sans MS" pitchFamily="66" charset="0"/>
              </a:rPr>
              <a:t>pyogenic infection.</a:t>
            </a:r>
          </a:p>
          <a:p>
            <a:pPr algn="just">
              <a:buNone/>
            </a:pPr>
            <a:endParaRPr lang="en-US" dirty="0">
              <a:latin typeface="Comic Sans MS" pitchFamily="66" charset="0"/>
            </a:endParaRPr>
          </a:p>
          <a:p>
            <a:pPr algn="just"/>
            <a:r>
              <a:rPr lang="en-US" dirty="0">
                <a:latin typeface="Comic Sans MS" pitchFamily="66" charset="0"/>
              </a:rPr>
              <a:t>It was soon realized that the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active moiety was </a:t>
            </a:r>
            <a:r>
              <a:rPr lang="en-US" dirty="0" err="1">
                <a:solidFill>
                  <a:srgbClr val="00B0F0"/>
                </a:solidFill>
                <a:latin typeface="Comic Sans MS" pitchFamily="66" charset="0"/>
              </a:rPr>
              <a:t>paraamino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 benzene sulfonamide,</a:t>
            </a:r>
            <a:r>
              <a:rPr lang="en-US" dirty="0">
                <a:latin typeface="Comic Sans MS" pitchFamily="66" charset="0"/>
              </a:rPr>
              <a:t> and dye part was not essential. </a:t>
            </a:r>
          </a:p>
          <a:p>
            <a:pPr algn="just">
              <a:buNone/>
            </a:pPr>
            <a:endParaRPr lang="en-US" dirty="0">
              <a:latin typeface="Comic Sans MS" pitchFamily="66" charset="0"/>
            </a:endParaRPr>
          </a:p>
          <a:p>
            <a:pPr algn="just"/>
            <a:r>
              <a:rPr lang="en-US" dirty="0" err="1">
                <a:latin typeface="Comic Sans MS" pitchFamily="66" charset="0"/>
              </a:rPr>
              <a:t>Sulfapyridine</a:t>
            </a:r>
            <a:r>
              <a:rPr lang="en-US" dirty="0">
                <a:latin typeface="Comic Sans MS" pitchFamily="66" charset="0"/>
              </a:rPr>
              <a:t> (M&amp;B 693)-first sulfonamide to be marketed in 1938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551958"/>
            <a:ext cx="2971800" cy="4267200"/>
          </a:xfrm>
        </p:spPr>
      </p:pic>
      <p:sp>
        <p:nvSpPr>
          <p:cNvPr id="6" name="TextBox 5"/>
          <p:cNvSpPr txBox="1"/>
          <p:nvPr/>
        </p:nvSpPr>
        <p:spPr>
          <a:xfrm>
            <a:off x="6858000" y="5105401"/>
            <a:ext cx="3124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Fig: </a:t>
            </a:r>
            <a:r>
              <a:rPr lang="en-US" dirty="0">
                <a:solidFill>
                  <a:srgbClr val="00B0F0"/>
                </a:solidFill>
                <a:latin typeface="Comic Sans MS" pitchFamily="66" charset="0"/>
              </a:rPr>
              <a:t>Domagk</a:t>
            </a:r>
            <a:endParaRPr lang="en-GB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en-GB" dirty="0">
                <a:solidFill>
                  <a:srgbClr val="00B0F0"/>
                </a:solidFill>
                <a:latin typeface="Comic Sans MS" panose="030F0702030302020204" pitchFamily="66" charset="0"/>
              </a:rPr>
              <a:t>Source  : Google image </a:t>
            </a:r>
            <a:endParaRPr lang="en-IN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812</Words>
  <Application>Microsoft Office PowerPoint</Application>
  <PresentationFormat>Widescreen</PresentationFormat>
  <Paragraphs>99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Aharoni</vt:lpstr>
      <vt:lpstr>Arial</vt:lpstr>
      <vt:lpstr>Arial Black</vt:lpstr>
      <vt:lpstr>Berlin Sans FB Demi</vt:lpstr>
      <vt:lpstr>Calibri</vt:lpstr>
      <vt:lpstr>Calibri Light</vt:lpstr>
      <vt:lpstr>Comic Sans MS</vt:lpstr>
      <vt:lpstr>Office Theme</vt:lpstr>
      <vt:lpstr>GENERAL CHEMOTHERAPY   General Consideration Part  II  …………………………………………………………………………………………………………………………………………………………………………………………………………………………………………… Chemotherapy (VPT-411) (Lecture-3)</vt:lpstr>
      <vt:lpstr>Content of the chapter</vt:lpstr>
      <vt:lpstr>History </vt:lpstr>
      <vt:lpstr>Pre Ehrlich periods/The period of empirical use</vt:lpstr>
      <vt:lpstr>Ehrlich’s phase of dyes and organometallic compounds (1890-1935)</vt:lpstr>
      <vt:lpstr>PowerPoint Presentation</vt:lpstr>
      <vt:lpstr>PowerPoint Presentation</vt:lpstr>
      <vt:lpstr>PowerPoint Presentation</vt:lpstr>
      <vt:lpstr>The modern era of chemotherapy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Anjana</dc:creator>
  <cp:lastModifiedBy>Dr. Anjana</cp:lastModifiedBy>
  <cp:revision>12</cp:revision>
  <dcterms:created xsi:type="dcterms:W3CDTF">2020-12-17T09:01:49Z</dcterms:created>
  <dcterms:modified xsi:type="dcterms:W3CDTF">2020-12-17T10:45:17Z</dcterms:modified>
</cp:coreProperties>
</file>