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81" r:id="rId2"/>
    <p:sldId id="28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84" r:id="rId22"/>
    <p:sldId id="275" r:id="rId23"/>
    <p:sldId id="276" r:id="rId24"/>
    <p:sldId id="277" r:id="rId25"/>
    <p:sldId id="278" r:id="rId26"/>
    <p:sldId id="279" r:id="rId27"/>
    <p:sldId id="280" r:id="rId28"/>
    <p:sldId id="285" r:id="rId29"/>
    <p:sldId id="283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E431C-0892-45AC-9880-D55F7292CE5D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38BC4-CA8D-465A-ACAB-2EBB557EC50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7802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94298-7D1D-4CD6-81AA-1F2EEC71BC03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9709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0652-B510-42F2-BE6B-B720AF61CD7C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08D0-4D68-46E8-9AC2-24043E82613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880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0652-B510-42F2-BE6B-B720AF61CD7C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08D0-4D68-46E8-9AC2-24043E82613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863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0652-B510-42F2-BE6B-B720AF61CD7C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08D0-4D68-46E8-9AC2-24043E82613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6193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0652-B510-42F2-BE6B-B720AF61CD7C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08D0-4D68-46E8-9AC2-24043E82613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481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0652-B510-42F2-BE6B-B720AF61CD7C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08D0-4D68-46E8-9AC2-24043E82613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6334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0652-B510-42F2-BE6B-B720AF61CD7C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08D0-4D68-46E8-9AC2-24043E82613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815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0652-B510-42F2-BE6B-B720AF61CD7C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08D0-4D68-46E8-9AC2-24043E82613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739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0652-B510-42F2-BE6B-B720AF61CD7C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08D0-4D68-46E8-9AC2-24043E82613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6249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0652-B510-42F2-BE6B-B720AF61CD7C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08D0-4D68-46E8-9AC2-24043E82613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2185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0652-B510-42F2-BE6B-B720AF61CD7C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08D0-4D68-46E8-9AC2-24043E82613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7680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0652-B510-42F2-BE6B-B720AF61CD7C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08D0-4D68-46E8-9AC2-24043E82613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6461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B0652-B510-42F2-BE6B-B720AF61CD7C}" type="datetimeFigureOut">
              <a:rPr lang="en-IN" smtClean="0"/>
              <a:pPr/>
              <a:t>25-12-2020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808D0-4D68-46E8-9AC2-24043E82613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6502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2" y="909805"/>
            <a:ext cx="9143999" cy="1752834"/>
          </a:xfrm>
        </p:spPr>
        <p:txBody>
          <a:bodyPr>
            <a:normAutofit/>
          </a:bodyPr>
          <a:lstStyle/>
          <a:p>
            <a:r>
              <a:rPr lang="en-US" sz="4800" b="1" dirty="0" err="1" smtClean="0">
                <a:solidFill>
                  <a:srgbClr val="C00000"/>
                </a:solidFill>
                <a:latin typeface="Comic Sans MS" pitchFamily="66" charset="0"/>
              </a:rPr>
              <a:t>Sulphonamides</a:t>
            </a:r>
            <a:r>
              <a:rPr lang="en-US" sz="48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Comic Sans MS" pitchFamily="66" charset="0"/>
              </a:rPr>
              <a:t>(</a:t>
            </a:r>
            <a:r>
              <a:rPr lang="en-US" sz="28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Aharoni" pitchFamily="2" charset="-79"/>
              </a:rPr>
              <a:t>Part 2)</a:t>
            </a:r>
            <a:r>
              <a:rPr lang="en-US" sz="4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IN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en-IN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IN" sz="1050" b="1" dirty="0">
                <a:solidFill>
                  <a:srgbClr val="C00000"/>
                </a:solidFill>
                <a:latin typeface="Comic Sans MS" panose="030F0702030302020204" pitchFamily="66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IN" sz="28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Chemotherapy (VPT-411)</a:t>
            </a:r>
            <a:r>
              <a:rPr lang="en-IN" sz="2700" b="1" dirty="0">
                <a:solidFill>
                  <a:srgbClr val="000099"/>
                </a:solidFill>
                <a:latin typeface="Comic Sans MS" panose="030F0702030302020204" pitchFamily="66" charset="0"/>
              </a:rPr>
              <a:t/>
            </a:r>
            <a:br>
              <a:rPr lang="en-IN" sz="2700" b="1" dirty="0">
                <a:solidFill>
                  <a:srgbClr val="000099"/>
                </a:solidFill>
                <a:latin typeface="Comic Sans MS" panose="030F0702030302020204" pitchFamily="66" charset="0"/>
              </a:rPr>
            </a:br>
            <a:r>
              <a:rPr lang="en-IN" sz="2700" b="1" dirty="0">
                <a:solidFill>
                  <a:srgbClr val="000099"/>
                </a:solidFill>
                <a:latin typeface="Comic Sans MS" panose="030F0702030302020204" pitchFamily="66" charset="0"/>
              </a:rPr>
              <a:t>(</a:t>
            </a:r>
            <a:r>
              <a:rPr lang="en-IN" sz="27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Lecture-9)</a:t>
            </a:r>
            <a:endParaRPr lang="en-IN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3575" y="3984463"/>
            <a:ext cx="8343900" cy="1241822"/>
          </a:xfrm>
        </p:spPr>
        <p:txBody>
          <a:bodyPr>
            <a:noAutofit/>
          </a:bodyPr>
          <a:lstStyle/>
          <a:p>
            <a:r>
              <a:rPr lang="en-IN" sz="2100" b="1" dirty="0" err="1">
                <a:solidFill>
                  <a:srgbClr val="000099"/>
                </a:solidFill>
                <a:latin typeface="Comic Sans MS" panose="030F0702030302020204" pitchFamily="66" charset="0"/>
              </a:rPr>
              <a:t>Dr.</a:t>
            </a:r>
            <a:r>
              <a:rPr lang="en-IN" sz="2100" b="1" dirty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IN" sz="2100" b="1" dirty="0" err="1">
                <a:solidFill>
                  <a:srgbClr val="000099"/>
                </a:solidFill>
                <a:latin typeface="Comic Sans MS" panose="030F0702030302020204" pitchFamily="66" charset="0"/>
              </a:rPr>
              <a:t>Kumari</a:t>
            </a:r>
            <a:r>
              <a:rPr lang="en-IN" sz="2100" b="1" dirty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IN" sz="2100" b="1" dirty="0" err="1">
                <a:solidFill>
                  <a:srgbClr val="000099"/>
                </a:solidFill>
                <a:latin typeface="Comic Sans MS" panose="030F0702030302020204" pitchFamily="66" charset="0"/>
              </a:rPr>
              <a:t>Anjana</a:t>
            </a:r>
            <a:endParaRPr lang="en-IN" sz="2100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r>
              <a:rPr lang="en-IN" sz="2100" dirty="0">
                <a:latin typeface="Comic Sans MS" panose="030F0702030302020204" pitchFamily="66" charset="0"/>
              </a:rPr>
              <a:t>Asstt. Professor</a:t>
            </a:r>
          </a:p>
          <a:p>
            <a:r>
              <a:rPr lang="en-IN" sz="2100" dirty="0" err="1">
                <a:latin typeface="Comic Sans MS" panose="030F0702030302020204" pitchFamily="66" charset="0"/>
              </a:rPr>
              <a:t>Deptt</a:t>
            </a:r>
            <a:r>
              <a:rPr lang="en-IN" sz="2100" dirty="0">
                <a:latin typeface="Comic Sans MS" panose="030F0702030302020204" pitchFamily="66" charset="0"/>
              </a:rPr>
              <a:t>. of Veterinary Pharmacology &amp; Toxicology</a:t>
            </a:r>
          </a:p>
          <a:p>
            <a:r>
              <a:rPr lang="en-IN" sz="2100" dirty="0">
                <a:latin typeface="Comic Sans MS" panose="030F0702030302020204" pitchFamily="66" charset="0"/>
              </a:rPr>
              <a:t>Bihar Veterinary College, Bihar Animal Sciences University, Patna</a:t>
            </a:r>
          </a:p>
          <a:p>
            <a:endParaRPr lang="en-IN" sz="21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22249" y="3660020"/>
            <a:ext cx="1091228" cy="9875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69874" y="3756116"/>
            <a:ext cx="678170" cy="71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49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>
                <a:solidFill>
                  <a:srgbClr val="0070C0"/>
                </a:solidFill>
                <a:latin typeface="Comic Sans MS" panose="030F0702030302020204" pitchFamily="66" charset="0"/>
              </a:rPr>
              <a:t>CrystallUrea</a:t>
            </a:r>
          </a:p>
          <a:p>
            <a:pPr algn="just"/>
            <a:r>
              <a:rPr lang="en-IN" dirty="0" err="1">
                <a:solidFill>
                  <a:srgbClr val="0070C0"/>
                </a:solidFill>
                <a:latin typeface="Comic Sans MS" panose="030F0702030302020204" pitchFamily="66" charset="0"/>
              </a:rPr>
              <a:t>Keratoconjuctivitis</a:t>
            </a:r>
            <a:r>
              <a:rPr lang="en-IN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IN" dirty="0" err="1">
                <a:solidFill>
                  <a:srgbClr val="0070C0"/>
                </a:solidFill>
                <a:latin typeface="Comic Sans MS" panose="030F0702030302020204" pitchFamily="66" charset="0"/>
              </a:rPr>
              <a:t>sicca</a:t>
            </a:r>
            <a:endParaRPr lang="en-IN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IN" dirty="0">
                <a:solidFill>
                  <a:srgbClr val="0070C0"/>
                </a:solidFill>
                <a:latin typeface="Comic Sans MS" panose="030F0702030302020204" pitchFamily="66" charset="0"/>
              </a:rPr>
              <a:t>Hypersensitivity</a:t>
            </a:r>
          </a:p>
          <a:p>
            <a:pPr algn="just"/>
            <a:r>
              <a:rPr lang="en-IN" dirty="0">
                <a:solidFill>
                  <a:srgbClr val="0070C0"/>
                </a:solidFill>
                <a:latin typeface="Comic Sans MS" panose="030F0702030302020204" pitchFamily="66" charset="0"/>
              </a:rPr>
              <a:t>Hepatic necrosis</a:t>
            </a:r>
          </a:p>
          <a:p>
            <a:pPr algn="just"/>
            <a:r>
              <a:rPr lang="en-IN" dirty="0">
                <a:solidFill>
                  <a:srgbClr val="0070C0"/>
                </a:solidFill>
                <a:latin typeface="Comic Sans MS" panose="030F0702030302020204" pitchFamily="66" charset="0"/>
              </a:rPr>
              <a:t>Hypoprothrombinemia</a:t>
            </a:r>
          </a:p>
          <a:p>
            <a:pPr algn="just"/>
            <a:r>
              <a:rPr lang="en-IN" dirty="0">
                <a:solidFill>
                  <a:srgbClr val="0070C0"/>
                </a:solidFill>
                <a:latin typeface="Comic Sans MS" panose="030F0702030302020204" pitchFamily="66" charset="0"/>
              </a:rPr>
              <a:t>Blood </a:t>
            </a:r>
            <a:r>
              <a:rPr lang="en-IN" dirty="0" err="1">
                <a:solidFill>
                  <a:srgbClr val="0070C0"/>
                </a:solidFill>
                <a:latin typeface="Comic Sans MS" panose="030F0702030302020204" pitchFamily="66" charset="0"/>
              </a:rPr>
              <a:t>Dyscrasias</a:t>
            </a:r>
            <a:endParaRPr lang="en-IN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IN" dirty="0">
                <a:solidFill>
                  <a:srgbClr val="0070C0"/>
                </a:solidFill>
                <a:latin typeface="Comic Sans MS" panose="030F0702030302020204" pitchFamily="66" charset="0"/>
              </a:rPr>
              <a:t>Thyroid metabolism disorders</a:t>
            </a:r>
          </a:p>
          <a:p>
            <a:pPr algn="just"/>
            <a:r>
              <a:rPr lang="en-IN" dirty="0">
                <a:solidFill>
                  <a:srgbClr val="0070C0"/>
                </a:solidFill>
                <a:latin typeface="Comic Sans MS" panose="030F0702030302020204" pitchFamily="66" charset="0"/>
              </a:rPr>
              <a:t>Skin reaction</a:t>
            </a:r>
            <a:endParaRPr lang="en-US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21673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70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Renal Toxicity/</a:t>
            </a:r>
            <a:r>
              <a:rPr lang="en-IN" sz="3200" b="1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Crystallurea</a:t>
            </a:r>
            <a:r>
              <a:rPr lang="en-IN" sz="3200" dirty="0">
                <a:solidFill>
                  <a:srgbClr val="0070C0"/>
                </a:solidFill>
              </a:rPr>
              <a:t/>
            </a:r>
            <a:br>
              <a:rPr lang="en-IN" sz="3200" dirty="0">
                <a:solidFill>
                  <a:srgbClr val="0070C0"/>
                </a:solidFill>
              </a:rPr>
            </a:br>
            <a:endParaRPr lang="en-IN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2074"/>
            <a:ext cx="10363200" cy="5095875"/>
          </a:xfrm>
        </p:spPr>
        <p:txBody>
          <a:bodyPr>
            <a:normAutofit/>
          </a:bodyPr>
          <a:lstStyle/>
          <a:p>
            <a:pPr algn="just"/>
            <a:r>
              <a:rPr lang="en-US" sz="2600" dirty="0" smtClean="0">
                <a:latin typeface="Comic Sans MS" panose="030F0702030302020204" pitchFamily="66" charset="0"/>
              </a:rPr>
              <a:t>It </a:t>
            </a:r>
            <a:r>
              <a:rPr lang="en-US" sz="2600" dirty="0">
                <a:latin typeface="Comic Sans MS" panose="030F0702030302020204" pitchFamily="66" charset="0"/>
              </a:rPr>
              <a:t>is characterized by </a:t>
            </a:r>
            <a:r>
              <a:rPr lang="en-US" sz="2600" dirty="0">
                <a:solidFill>
                  <a:srgbClr val="00B0F0"/>
                </a:solidFill>
                <a:latin typeface="Comic Sans MS" panose="030F0702030302020204" pitchFamily="66" charset="0"/>
              </a:rPr>
              <a:t>crystalluria, </a:t>
            </a:r>
            <a:r>
              <a:rPr lang="en-US" sz="2600" dirty="0" err="1">
                <a:solidFill>
                  <a:srgbClr val="00B0F0"/>
                </a:solidFill>
                <a:latin typeface="Comic Sans MS" panose="030F0702030302020204" pitchFamily="66" charset="0"/>
              </a:rPr>
              <a:t>haematuria</a:t>
            </a:r>
            <a:r>
              <a:rPr lang="en-US" sz="2600" dirty="0">
                <a:solidFill>
                  <a:srgbClr val="00B0F0"/>
                </a:solidFill>
                <a:latin typeface="Comic Sans MS" panose="030F0702030302020204" pitchFamily="66" charset="0"/>
              </a:rPr>
              <a:t> and obstruction of renal tubules</a:t>
            </a:r>
            <a:r>
              <a:rPr lang="en-US" sz="2600" dirty="0">
                <a:latin typeface="Comic Sans MS" panose="030F0702030302020204" pitchFamily="66" charset="0"/>
              </a:rPr>
              <a:t>. </a:t>
            </a:r>
            <a:endParaRPr lang="en-US" sz="2600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sz="2600" dirty="0" smtClean="0">
                <a:latin typeface="Comic Sans MS" panose="030F0702030302020204" pitchFamily="66" charset="0"/>
              </a:rPr>
              <a:t>The </a:t>
            </a:r>
            <a:r>
              <a:rPr lang="en-US" sz="2600" dirty="0">
                <a:latin typeface="Comic Sans MS" panose="030F0702030302020204" pitchFamily="66" charset="0"/>
              </a:rPr>
              <a:t>drugs crystallize in acid </a:t>
            </a:r>
            <a:r>
              <a:rPr lang="en-US" sz="2600" dirty="0" smtClean="0">
                <a:latin typeface="Comic Sans MS" panose="030F0702030302020204" pitchFamily="66" charset="0"/>
              </a:rPr>
              <a:t>urine.</a:t>
            </a:r>
          </a:p>
          <a:p>
            <a:pPr marL="0" indent="0" algn="just">
              <a:buNone/>
            </a:pPr>
            <a:endParaRPr lang="en-US" sz="2600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sz="2600" dirty="0" smtClean="0">
                <a:latin typeface="Comic Sans MS" panose="030F0702030302020204" pitchFamily="66" charset="0"/>
              </a:rPr>
              <a:t>Crystalluria </a:t>
            </a:r>
            <a:r>
              <a:rPr lang="en-US" sz="2600" dirty="0">
                <a:latin typeface="Comic Sans MS" panose="030F0702030302020204" pitchFamily="66" charset="0"/>
              </a:rPr>
              <a:t>is more common with </a:t>
            </a:r>
            <a:r>
              <a:rPr lang="en-US" sz="2600" u="sng" dirty="0">
                <a:latin typeface="Comic Sans MS" panose="030F0702030302020204" pitchFamily="66" charset="0"/>
              </a:rPr>
              <a:t>rapidly excreted sulfonamides </a:t>
            </a:r>
            <a:r>
              <a:rPr lang="en-US" sz="2600" dirty="0">
                <a:latin typeface="Comic Sans MS" panose="030F0702030302020204" pitchFamily="66" charset="0"/>
              </a:rPr>
              <a:t>than those excreted slowly</a:t>
            </a:r>
            <a:r>
              <a:rPr lang="en-US" sz="2600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US" sz="2600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sz="2600" dirty="0" smtClean="0">
                <a:latin typeface="Comic Sans MS" panose="030F0702030302020204" pitchFamily="66" charset="0"/>
              </a:rPr>
              <a:t>The </a:t>
            </a:r>
            <a:r>
              <a:rPr lang="en-US" sz="2600" dirty="0">
                <a:latin typeface="Comic Sans MS" panose="030F0702030302020204" pitchFamily="66" charset="0"/>
              </a:rPr>
              <a:t>renal damage is also more common with their </a:t>
            </a:r>
            <a:r>
              <a:rPr lang="en-US" sz="2600" u="sng" dirty="0">
                <a:solidFill>
                  <a:srgbClr val="00B0F0"/>
                </a:solidFill>
                <a:latin typeface="Comic Sans MS" panose="030F0702030302020204" pitchFamily="66" charset="0"/>
              </a:rPr>
              <a:t>acetylated derivatives </a:t>
            </a:r>
            <a:r>
              <a:rPr lang="en-US" sz="2600" dirty="0">
                <a:latin typeface="Comic Sans MS" panose="030F0702030302020204" pitchFamily="66" charset="0"/>
              </a:rPr>
              <a:t>(due to less solubility in acid urine) as compared to their glucuronide or sulfate conjugates, which are highly soluble. </a:t>
            </a:r>
            <a:endParaRPr lang="en-US" sz="2600" dirty="0" smtClean="0">
              <a:latin typeface="Comic Sans MS" panose="030F0702030302020204" pitchFamily="66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65253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clinical signs </a:t>
            </a:r>
            <a:r>
              <a:rPr lang="en-US" sz="2400" dirty="0">
                <a:latin typeface="Comic Sans MS" panose="030F0702030302020204" pitchFamily="66" charset="0"/>
              </a:rPr>
              <a:t>of renal impairment include </a:t>
            </a:r>
            <a:r>
              <a:rPr lang="en-US" sz="24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crystalluria</a:t>
            </a: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, renal colic, repeated attempts to urinate and elevated BUN levels</a:t>
            </a:r>
            <a:r>
              <a:rPr lang="en-US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US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</a:rPr>
              <a:t>Crystalluria</a:t>
            </a:r>
            <a:r>
              <a:rPr lang="en-US" sz="2400" dirty="0">
                <a:latin typeface="Comic Sans MS" panose="030F0702030302020204" pitchFamily="66" charset="0"/>
              </a:rPr>
              <a:t> is more common in carnivores (Dog/Cat), which excrete acid urine than in herbivore, which excrete alkaline or neutral urine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US" sz="2400" dirty="0">
              <a:latin typeface="Comic Sans MS" panose="030F0702030302020204" pitchFamily="66" charset="0"/>
            </a:endParaRPr>
          </a:p>
          <a:p>
            <a:pPr algn="just"/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en-US" sz="2400" dirty="0">
                <a:solidFill>
                  <a:srgbClr val="92D050"/>
                </a:solidFill>
                <a:latin typeface="Comic Sans MS" panose="030F0702030302020204" pitchFamily="66" charset="0"/>
              </a:rPr>
              <a:t>Adequate water intake and alkalization of urine (sodium bicarbonate)</a:t>
            </a:r>
            <a:r>
              <a:rPr lang="en-IN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 and reducing the dose rates or by using triple </a:t>
            </a:r>
            <a:r>
              <a:rPr lang="en-IN" sz="2400" dirty="0" err="1">
                <a:solidFill>
                  <a:srgbClr val="0070C0"/>
                </a:solidFill>
                <a:latin typeface="Comic Sans MS" panose="030F0702030302020204" pitchFamily="66" charset="0"/>
              </a:rPr>
              <a:t>Sulfa</a:t>
            </a:r>
            <a:r>
              <a:rPr lang="en-US" sz="2400" dirty="0">
                <a:solidFill>
                  <a:srgbClr val="92D050"/>
                </a:solidFill>
                <a:latin typeface="Comic Sans MS" panose="030F0702030302020204" pitchFamily="66" charset="0"/>
              </a:rPr>
              <a:t> reduce the risk of </a:t>
            </a:r>
            <a:r>
              <a:rPr lang="en-US" sz="2400" dirty="0" err="1">
                <a:solidFill>
                  <a:srgbClr val="92D050"/>
                </a:solidFill>
                <a:latin typeface="Comic Sans MS" panose="030F0702030302020204" pitchFamily="66" charset="0"/>
              </a:rPr>
              <a:t>crystalluria</a:t>
            </a:r>
            <a:r>
              <a:rPr lang="en-US" sz="2400" dirty="0">
                <a:solidFill>
                  <a:srgbClr val="92D050"/>
                </a:solidFill>
                <a:latin typeface="Comic Sans MS" panose="030F0702030302020204" pitchFamily="66" charset="0"/>
              </a:rPr>
              <a:t>.</a:t>
            </a:r>
            <a:r>
              <a:rPr lang="en-IN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endParaRPr lang="en-IN" sz="2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827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Keratoconjunctivitis </a:t>
            </a:r>
            <a:r>
              <a:rPr lang="en-IN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sicca</a:t>
            </a:r>
            <a:r>
              <a:rPr lang="en-IN" b="1" dirty="0">
                <a:solidFill>
                  <a:srgbClr val="FF0000"/>
                </a:solidFill>
                <a:latin typeface="Comic Sans MS" panose="030F0702030302020204" pitchFamily="66" charset="0"/>
              </a:rPr>
              <a:t>(KCS</a:t>
            </a:r>
            <a:r>
              <a:rPr lang="en-IN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</a:p>
          <a:p>
            <a:r>
              <a:rPr lang="en-IN" dirty="0" smtClean="0">
                <a:latin typeface="Comic Sans MS" panose="030F0702030302020204" pitchFamily="66" charset="0"/>
              </a:rPr>
              <a:t>KCS also known as Dry Eye. </a:t>
            </a:r>
          </a:p>
          <a:p>
            <a:r>
              <a:rPr lang="en-IN" dirty="0" smtClean="0">
                <a:latin typeface="Comic Sans MS" panose="030F0702030302020204" pitchFamily="66" charset="0"/>
              </a:rPr>
              <a:t>It is characterised by lack of  adequate tear production resulting in ocular inflammation, irritation, Susceptibility to infection.</a:t>
            </a:r>
          </a:p>
          <a:p>
            <a:r>
              <a:rPr lang="en-IN" dirty="0" smtClean="0">
                <a:latin typeface="Comic Sans MS" panose="030F0702030302020204" pitchFamily="66" charset="0"/>
              </a:rPr>
              <a:t>Commonly reported in Dog treated with sulfasalazine, sulfadiazine and sulfamethoxazole. </a:t>
            </a:r>
          </a:p>
        </p:txBody>
      </p:sp>
    </p:spTree>
    <p:extLst>
      <p:ext uri="{BB962C8B-B14F-4D97-AF65-F5344CB8AC3E}">
        <p14:creationId xmlns:p14="http://schemas.microsoft.com/office/powerpoint/2010/main" val="420621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3678"/>
            <a:ext cx="10515600" cy="512982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IN" sz="2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Hypersensitivity :</a:t>
            </a:r>
          </a:p>
          <a:p>
            <a:pPr algn="just"/>
            <a:r>
              <a:rPr lang="en-IN" sz="2600" dirty="0" smtClean="0">
                <a:latin typeface="Comic Sans MS" panose="030F0702030302020204" pitchFamily="66" charset="0"/>
              </a:rPr>
              <a:t>Reaction may be caused by either sulfadiazine, </a:t>
            </a:r>
            <a:r>
              <a:rPr lang="en-IN" sz="2600" dirty="0" err="1" smtClean="0">
                <a:latin typeface="Comic Sans MS" panose="030F0702030302020204" pitchFamily="66" charset="0"/>
              </a:rPr>
              <a:t>sulfadimethoxine</a:t>
            </a:r>
            <a:r>
              <a:rPr lang="en-IN" sz="2600" dirty="0" smtClean="0">
                <a:latin typeface="Comic Sans MS" panose="030F0702030302020204" pitchFamily="66" charset="0"/>
              </a:rPr>
              <a:t> and sulfamethoxazole.</a:t>
            </a:r>
          </a:p>
          <a:p>
            <a:pPr algn="just"/>
            <a:r>
              <a:rPr lang="en-IN" sz="2600" dirty="0" smtClean="0">
                <a:latin typeface="Comic Sans MS" panose="030F0702030302020204" pitchFamily="66" charset="0"/>
              </a:rPr>
              <a:t>Lesions </a:t>
            </a:r>
            <a:r>
              <a:rPr lang="en-IN" sz="26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include </a:t>
            </a:r>
            <a:r>
              <a:rPr lang="en-IN" sz="2600" dirty="0" err="1" smtClean="0">
                <a:solidFill>
                  <a:srgbClr val="92D050"/>
                </a:solidFill>
                <a:latin typeface="Comic Sans MS" panose="030F0702030302020204" pitchFamily="66" charset="0"/>
              </a:rPr>
              <a:t>glomerulopathy</a:t>
            </a:r>
            <a:r>
              <a:rPr lang="en-IN" sz="26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, polymyositis, polyarthritis, skin rash, skin eruptions, fever, hepatotoxicity, thrombocytopenia, neutropenia and anaemia,</a:t>
            </a:r>
          </a:p>
          <a:p>
            <a:pPr algn="just">
              <a:buNone/>
            </a:pPr>
            <a:endParaRPr lang="en-IN" sz="26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IN" sz="2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Hypothyroidism:</a:t>
            </a:r>
            <a:endParaRPr lang="en-IN" sz="2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IN" sz="2600" dirty="0" smtClean="0">
                <a:latin typeface="Comic Sans MS" panose="030F0702030302020204" pitchFamily="66" charset="0"/>
              </a:rPr>
              <a:t>Both </a:t>
            </a:r>
            <a:r>
              <a:rPr lang="en-IN" sz="2600" dirty="0">
                <a:latin typeface="Comic Sans MS" panose="030F0702030302020204" pitchFamily="66" charset="0"/>
              </a:rPr>
              <a:t>sulfamethoxazole and sulfadiazine have been associated with hypothyroidism in Dog.</a:t>
            </a:r>
          </a:p>
          <a:p>
            <a:pPr algn="just"/>
            <a:r>
              <a:rPr lang="en-IN" sz="2600" dirty="0">
                <a:latin typeface="Comic Sans MS" panose="030F0702030302020204" pitchFamily="66" charset="0"/>
              </a:rPr>
              <a:t>The effect is caused ability of sulphonamide to inhibit thyroid peroxidase activity. </a:t>
            </a:r>
          </a:p>
          <a:p>
            <a:endParaRPr lang="en-IN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377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IN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Hypoprothrombinemia</a:t>
            </a:r>
            <a: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</a:p>
          <a:p>
            <a:pPr algn="just"/>
            <a:r>
              <a:rPr lang="en-IN" dirty="0" err="1" smtClean="0">
                <a:latin typeface="Comic Sans MS" panose="030F0702030302020204" pitchFamily="66" charset="0"/>
              </a:rPr>
              <a:t>Sulfaquinoxaline</a:t>
            </a:r>
            <a:r>
              <a:rPr lang="en-IN" dirty="0" smtClean="0">
                <a:latin typeface="Comic Sans MS" panose="030F0702030302020204" pitchFamily="66" charset="0"/>
              </a:rPr>
              <a:t> is unique among sulphonamide in that it can induce in animals within 24 hr after dosing by lengthening </a:t>
            </a:r>
            <a:r>
              <a:rPr lang="en-IN" dirty="0" err="1" smtClean="0">
                <a:latin typeface="Comic Sans MS" panose="030F0702030302020204" pitchFamily="66" charset="0"/>
              </a:rPr>
              <a:t>prothrombin</a:t>
            </a:r>
            <a:r>
              <a:rPr lang="en-IN" dirty="0" smtClean="0">
                <a:latin typeface="Comic Sans MS" panose="030F0702030302020204" pitchFamily="66" charset="0"/>
              </a:rPr>
              <a:t> times.</a:t>
            </a:r>
          </a:p>
          <a:p>
            <a:pPr algn="just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IN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Anemia</a:t>
            </a:r>
            <a: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and thrombocytopenia:</a:t>
            </a:r>
          </a:p>
          <a:p>
            <a:pPr algn="just"/>
            <a:r>
              <a:rPr lang="en-IN" dirty="0" err="1" smtClean="0">
                <a:latin typeface="Comic Sans MS" panose="030F0702030302020204" pitchFamily="66" charset="0"/>
              </a:rPr>
              <a:t>Anemia</a:t>
            </a:r>
            <a:r>
              <a:rPr lang="en-IN" dirty="0" smtClean="0">
                <a:latin typeface="Comic Sans MS" panose="030F0702030302020204" pitchFamily="66" charset="0"/>
              </a:rPr>
              <a:t> induced by </a:t>
            </a:r>
            <a:r>
              <a:rPr lang="en-IN" dirty="0" err="1" smtClean="0">
                <a:latin typeface="Comic Sans MS" panose="030F0702030302020204" pitchFamily="66" charset="0"/>
              </a:rPr>
              <a:t>trimethoprim</a:t>
            </a:r>
            <a:r>
              <a:rPr lang="en-IN" dirty="0" smtClean="0">
                <a:latin typeface="Comic Sans MS" panose="030F0702030302020204" pitchFamily="66" charset="0"/>
              </a:rPr>
              <a:t> sulphonamide combination  may be due to decreased serum folic acid level which may be due to inhibiting the </a:t>
            </a:r>
            <a:r>
              <a:rPr lang="en-IN" dirty="0" err="1" smtClean="0">
                <a:latin typeface="Comic Sans MS" panose="030F0702030302020204" pitchFamily="66" charset="0"/>
              </a:rPr>
              <a:t>folate</a:t>
            </a:r>
            <a:r>
              <a:rPr lang="en-IN" dirty="0" smtClean="0">
                <a:latin typeface="Comic Sans MS" panose="030F0702030302020204" pitchFamily="66" charset="0"/>
              </a:rPr>
              <a:t> production by intestinal bacteria.</a:t>
            </a:r>
          </a:p>
        </p:txBody>
      </p:sp>
    </p:spTree>
    <p:extLst>
      <p:ext uri="{BB962C8B-B14F-4D97-AF65-F5344CB8AC3E}">
        <p14:creationId xmlns:p14="http://schemas.microsoft.com/office/powerpoint/2010/main" val="39149668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840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Potentiated Sulfonamides</a:t>
            </a:r>
            <a:endParaRPr lang="en-IN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4475"/>
            <a:ext cx="10515600" cy="5018210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S</a:t>
            </a:r>
            <a:r>
              <a:rPr lang="en-US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ulfonamides + trimethoprim = </a:t>
            </a:r>
            <a:r>
              <a:rPr lang="en-US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Potentiated Sulfonamides </a:t>
            </a:r>
            <a:endParaRPr lang="en-US" sz="24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US" sz="2400" b="1" dirty="0">
                <a:latin typeface="Comic Sans MS" panose="030F0702030302020204" pitchFamily="66" charset="0"/>
              </a:rPr>
              <a:t>	</a:t>
            </a:r>
            <a:r>
              <a:rPr lang="en-US" sz="2400" b="1" dirty="0" smtClean="0">
                <a:latin typeface="Comic Sans MS" panose="030F0702030302020204" pitchFamily="66" charset="0"/>
              </a:rPr>
              <a:t>			</a:t>
            </a:r>
            <a:r>
              <a:rPr lang="en-US" sz="2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(</a:t>
            </a:r>
            <a:r>
              <a:rPr lang="en-US" sz="24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potentiates </a:t>
            </a:r>
            <a:r>
              <a:rPr lang="en-US" sz="2400" dirty="0">
                <a:solidFill>
                  <a:srgbClr val="92D050"/>
                </a:solidFill>
                <a:latin typeface="Comic Sans MS" panose="030F0702030302020204" pitchFamily="66" charset="0"/>
              </a:rPr>
              <a:t>the antibacterial </a:t>
            </a:r>
            <a:r>
              <a:rPr lang="en-US" sz="24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action)</a:t>
            </a:r>
          </a:p>
          <a:p>
            <a:pPr marL="0" indent="0" algn="just">
              <a:buNone/>
            </a:pPr>
            <a:endParaRPr lang="en-IN" sz="2400" dirty="0">
              <a:latin typeface="Comic Sans MS" panose="030F0702030302020204" pitchFamily="66" charset="0"/>
            </a:endParaRPr>
          </a:p>
          <a:p>
            <a:pPr algn="just"/>
            <a:r>
              <a:rPr lang="en-US" sz="2400" b="1" dirty="0" smtClean="0">
                <a:latin typeface="Comic Sans MS" panose="030F0702030302020204" pitchFamily="66" charset="0"/>
              </a:rPr>
              <a:t>Trimethoprim: </a:t>
            </a:r>
            <a:r>
              <a:rPr lang="en-US" sz="2400" dirty="0" smtClean="0">
                <a:latin typeface="Comic Sans MS" panose="030F0702030302020204" pitchFamily="66" charset="0"/>
              </a:rPr>
              <a:t>It </a:t>
            </a:r>
            <a:r>
              <a:rPr lang="en-US" sz="2400" dirty="0">
                <a:latin typeface="Comic Sans MS" panose="030F0702030302020204" pitchFamily="66" charset="0"/>
              </a:rPr>
              <a:t>is a </a:t>
            </a:r>
            <a:r>
              <a:rPr lang="en-US" sz="2400" dirty="0" err="1">
                <a:latin typeface="Comic Sans MS" panose="030F0702030302020204" pitchFamily="66" charset="0"/>
              </a:rPr>
              <a:t>diaminopyrimidine</a:t>
            </a:r>
            <a:r>
              <a:rPr lang="en-US" sz="2400" dirty="0">
                <a:latin typeface="Comic Sans MS" panose="030F0702030302020204" pitchFamily="66" charset="0"/>
              </a:rPr>
              <a:t> derivative.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sz="2400" dirty="0" smtClean="0">
                <a:latin typeface="Comic Sans MS" panose="030F0702030302020204" pitchFamily="66" charset="0"/>
              </a:rPr>
              <a:t>The </a:t>
            </a:r>
            <a:r>
              <a:rPr lang="en-US" sz="2400" dirty="0">
                <a:latin typeface="Comic Sans MS" panose="030F0702030302020204" pitchFamily="66" charset="0"/>
              </a:rPr>
              <a:t>antibacterial spectrum of trimethoprim is similar to sulfonamides, in addition also effective against some sulfonamide resistant organisms like </a:t>
            </a:r>
            <a:r>
              <a:rPr lang="en-US" sz="2400" i="1" dirty="0" err="1">
                <a:latin typeface="Comic Sans MS" panose="030F0702030302020204" pitchFamily="66" charset="0"/>
              </a:rPr>
              <a:t>S.typhi</a:t>
            </a:r>
            <a:r>
              <a:rPr lang="en-US" sz="2400" i="1" dirty="0">
                <a:latin typeface="Comic Sans MS" panose="030F0702030302020204" pitchFamily="66" charset="0"/>
              </a:rPr>
              <a:t>, E.coli, </a:t>
            </a:r>
            <a:r>
              <a:rPr lang="en-US" sz="2400" i="1" dirty="0" err="1">
                <a:latin typeface="Comic Sans MS" panose="030F0702030302020204" pitchFamily="66" charset="0"/>
              </a:rPr>
              <a:t>Klebsiella</a:t>
            </a:r>
            <a:r>
              <a:rPr lang="en-US" sz="2400" i="1" dirty="0">
                <a:latin typeface="Comic Sans MS" panose="030F0702030302020204" pitchFamily="66" charset="0"/>
              </a:rPr>
              <a:t>, </a:t>
            </a:r>
            <a:r>
              <a:rPr lang="en-US" sz="2400" i="1" dirty="0" err="1">
                <a:latin typeface="Comic Sans MS" panose="030F0702030302020204" pitchFamily="66" charset="0"/>
              </a:rPr>
              <a:t>haemophyllus</a:t>
            </a:r>
            <a:r>
              <a:rPr lang="en-US" sz="2400" i="1" dirty="0">
                <a:latin typeface="Comic Sans MS" panose="030F0702030302020204" pitchFamily="66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</a:rPr>
              <a:t>etc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sz="2400" dirty="0" smtClean="0">
                <a:latin typeface="Comic Sans MS" panose="030F0702030302020204" pitchFamily="66" charset="0"/>
              </a:rPr>
              <a:t>It </a:t>
            </a:r>
            <a:r>
              <a:rPr lang="en-US" sz="2400" dirty="0">
                <a:latin typeface="Comic Sans MS" panose="030F0702030302020204" pitchFamily="66" charset="0"/>
              </a:rPr>
              <a:t>is a </a:t>
            </a:r>
            <a:r>
              <a:rPr lang="en-US" sz="2400" dirty="0">
                <a:solidFill>
                  <a:srgbClr val="92D050"/>
                </a:solidFill>
                <a:latin typeface="Comic Sans MS" panose="030F0702030302020204" pitchFamily="66" charset="0"/>
              </a:rPr>
              <a:t>bacteriostatic drug </a:t>
            </a:r>
            <a:r>
              <a:rPr lang="en-US" sz="2400" dirty="0">
                <a:latin typeface="Comic Sans MS" panose="030F0702030302020204" pitchFamily="66" charset="0"/>
              </a:rPr>
              <a:t>and acts by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selectively inhibiting bacterial dihydrofolate reductase enzyme. </a:t>
            </a:r>
            <a:endParaRPr lang="en-US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02323" y="1514476"/>
            <a:ext cx="9144000" cy="964956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69341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Its combination with sulfonamides results in potentiation of antibacterial action by sequential blockade at two steps in bacterial folate metabolism in nucleic acid synthesis. </a:t>
            </a:r>
            <a:endParaRPr lang="en-US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algn="just"/>
            <a:r>
              <a:rPr lang="en-US" dirty="0">
                <a:latin typeface="Comic Sans MS" panose="030F0702030302020204" pitchFamily="66" charset="0"/>
              </a:rPr>
              <a:t>Trimethoprim, resembling </a:t>
            </a:r>
            <a:r>
              <a:rPr lang="en-US" dirty="0" err="1">
                <a:latin typeface="Comic Sans MS" panose="030F0702030302020204" pitchFamily="66" charset="0"/>
              </a:rPr>
              <a:t>pteridine</a:t>
            </a:r>
            <a:r>
              <a:rPr lang="en-US" dirty="0">
                <a:latin typeface="Comic Sans MS" panose="030F0702030302020204" pitchFamily="66" charset="0"/>
              </a:rPr>
              <a:t> moiety of folate, selectively blocks bacterial dihydrofolate reductase (</a:t>
            </a:r>
            <a:r>
              <a:rPr lang="en-US" dirty="0" err="1">
                <a:latin typeface="Comic Sans MS" panose="030F0702030302020204" pitchFamily="66" charset="0"/>
              </a:rPr>
              <a:t>DHFRase</a:t>
            </a:r>
            <a:r>
              <a:rPr lang="en-US" dirty="0">
                <a:latin typeface="Comic Sans MS" panose="030F0702030302020204" pitchFamily="66" charset="0"/>
              </a:rPr>
              <a:t>) and produces bacteriostatic effect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algn="just"/>
            <a:r>
              <a:rPr lang="en-US" dirty="0">
                <a:latin typeface="Comic Sans MS" panose="030F0702030302020204" pitchFamily="66" charset="0"/>
              </a:rPr>
              <a:t> Individually both sulfonamide and trimethoprim are primarily bacteriostatic, but their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combination is bactericidal</a:t>
            </a:r>
            <a:r>
              <a:rPr lang="en-US" dirty="0">
                <a:solidFill>
                  <a:srgbClr val="FF0000"/>
                </a:solidFill>
              </a:rPr>
              <a:t>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527909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6578"/>
            <a:ext cx="10515600" cy="477422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200" dirty="0">
                <a:latin typeface="Comic Sans MS" panose="030F0702030302020204" pitchFamily="66" charset="0"/>
              </a:rPr>
              <a:t>The common combinations are </a:t>
            </a:r>
            <a:r>
              <a:rPr lang="en-US" sz="2200" dirty="0" smtClean="0">
                <a:latin typeface="Comic Sans MS" panose="030F0702030302020204" pitchFamily="66" charset="0"/>
              </a:rPr>
              <a:t>(</a:t>
            </a:r>
            <a:r>
              <a:rPr lang="en-US" sz="2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 </a:t>
            </a:r>
            <a:r>
              <a:rPr lang="en-US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a ratio of </a:t>
            </a:r>
            <a:r>
              <a:rPr lang="en-US" sz="2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1:5</a:t>
            </a:r>
            <a:r>
              <a:rPr lang="en-US" sz="2200" dirty="0" smtClean="0">
                <a:latin typeface="Comic Sans MS" panose="030F0702030302020204" pitchFamily="66" charset="0"/>
              </a:rPr>
              <a:t>)</a:t>
            </a:r>
          </a:p>
          <a:p>
            <a:pPr marL="0" indent="0" algn="just">
              <a:buNone/>
            </a:pPr>
            <a:r>
              <a:rPr lang="en-US" sz="2200" dirty="0">
                <a:latin typeface="Comic Sans MS" panose="030F0702030302020204" pitchFamily="66" charset="0"/>
              </a:rPr>
              <a:t>	</a:t>
            </a:r>
            <a:r>
              <a:rPr lang="en-US" sz="2200" dirty="0" smtClean="0">
                <a:latin typeface="Comic Sans MS" panose="030F0702030302020204" pitchFamily="66" charset="0"/>
              </a:rPr>
              <a:t>trimethoprim </a:t>
            </a:r>
            <a:r>
              <a:rPr lang="en-US" sz="2200" dirty="0">
                <a:latin typeface="Comic Sans MS" panose="030F0702030302020204" pitchFamily="66" charset="0"/>
              </a:rPr>
              <a:t>+ sulfamethoxazole (</a:t>
            </a:r>
            <a:r>
              <a:rPr lang="en-US" sz="2200" dirty="0" err="1">
                <a:latin typeface="Comic Sans MS" panose="030F0702030302020204" pitchFamily="66" charset="0"/>
              </a:rPr>
              <a:t>cotrimoxazole</a:t>
            </a:r>
            <a:r>
              <a:rPr lang="en-US" sz="2200" dirty="0" smtClean="0">
                <a:latin typeface="Comic Sans MS" panose="030F0702030302020204" pitchFamily="66" charset="0"/>
              </a:rPr>
              <a:t>),</a:t>
            </a:r>
          </a:p>
          <a:p>
            <a:pPr marL="0" indent="0" algn="just">
              <a:buNone/>
            </a:pPr>
            <a:r>
              <a:rPr lang="en-US" sz="2200" dirty="0">
                <a:latin typeface="Comic Sans MS" panose="030F0702030302020204" pitchFamily="66" charset="0"/>
              </a:rPr>
              <a:t>	</a:t>
            </a:r>
            <a:r>
              <a:rPr lang="en-US" sz="2200" dirty="0" smtClean="0">
                <a:latin typeface="Comic Sans MS" panose="030F0702030302020204" pitchFamily="66" charset="0"/>
              </a:rPr>
              <a:t>trimethoprim </a:t>
            </a:r>
            <a:r>
              <a:rPr lang="en-US" sz="2200" dirty="0">
                <a:latin typeface="Comic Sans MS" panose="030F0702030302020204" pitchFamily="66" charset="0"/>
              </a:rPr>
              <a:t>+ </a:t>
            </a:r>
            <a:r>
              <a:rPr lang="en-US" sz="2200" dirty="0" err="1">
                <a:latin typeface="Comic Sans MS" panose="030F0702030302020204" pitchFamily="66" charset="0"/>
              </a:rPr>
              <a:t>sulfadoxine</a:t>
            </a:r>
            <a:r>
              <a:rPr lang="en-US" sz="2200" dirty="0">
                <a:latin typeface="Comic Sans MS" panose="030F0702030302020204" pitchFamily="66" charset="0"/>
              </a:rPr>
              <a:t> or </a:t>
            </a:r>
            <a:endParaRPr lang="en-US" sz="2200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US" sz="2200" dirty="0" smtClean="0">
                <a:latin typeface="Comic Sans MS" panose="030F0702030302020204" pitchFamily="66" charset="0"/>
              </a:rPr>
              <a:t>	trimethoprim </a:t>
            </a:r>
            <a:r>
              <a:rPr lang="en-US" sz="2200" dirty="0">
                <a:latin typeface="Comic Sans MS" panose="030F0702030302020204" pitchFamily="66" charset="0"/>
              </a:rPr>
              <a:t>+ </a:t>
            </a:r>
            <a:r>
              <a:rPr lang="en-US" sz="2200" dirty="0" smtClean="0">
                <a:latin typeface="Comic Sans MS" panose="030F0702030302020204" pitchFamily="66" charset="0"/>
              </a:rPr>
              <a:t>sulfadiazine. </a:t>
            </a:r>
          </a:p>
          <a:p>
            <a:pPr marL="0" indent="0" algn="just">
              <a:buNone/>
            </a:pPr>
            <a:endParaRPr lang="en-US" sz="2200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sz="2200" dirty="0" smtClean="0">
                <a:latin typeface="Comic Sans MS" panose="030F0702030302020204" pitchFamily="66" charset="0"/>
              </a:rPr>
              <a:t>The </a:t>
            </a:r>
            <a:r>
              <a:rPr lang="en-US" sz="2200" dirty="0">
                <a:latin typeface="Comic Sans MS" panose="030F0702030302020204" pitchFamily="66" charset="0"/>
              </a:rPr>
              <a:t>combination can be given either orally (rapid absorption) or parenterally and also reduces the toxicity of sulfonamides. </a:t>
            </a:r>
            <a:endParaRPr lang="en-US" sz="2200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US" sz="2200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sz="2200" dirty="0" smtClean="0">
                <a:latin typeface="Comic Sans MS" panose="030F0702030302020204" pitchFamily="66" charset="0"/>
              </a:rPr>
              <a:t>The </a:t>
            </a:r>
            <a:r>
              <a:rPr lang="en-US" sz="2200" dirty="0">
                <a:latin typeface="Comic Sans MS" panose="030F0702030302020204" pitchFamily="66" charset="0"/>
              </a:rPr>
              <a:t>antibacterial spectrum of the potentiated sulfonamides covers both Gram positive and Gram negative organisms (</a:t>
            </a:r>
            <a:r>
              <a:rPr lang="en-US" sz="2200" i="1" dirty="0" err="1">
                <a:latin typeface="Comic Sans MS" panose="030F0702030302020204" pitchFamily="66" charset="0"/>
              </a:rPr>
              <a:t>Actinomyces</a:t>
            </a:r>
            <a:r>
              <a:rPr lang="en-US" sz="2200" i="1" dirty="0">
                <a:latin typeface="Comic Sans MS" panose="030F0702030302020204" pitchFamily="66" charset="0"/>
              </a:rPr>
              <a:t>, Bacillus </a:t>
            </a:r>
            <a:r>
              <a:rPr lang="en-US" sz="2200" i="1" dirty="0" err="1">
                <a:latin typeface="Comic Sans MS" panose="030F0702030302020204" pitchFamily="66" charset="0"/>
              </a:rPr>
              <a:t>anthracis</a:t>
            </a:r>
            <a:r>
              <a:rPr lang="en-US" sz="2200" i="1" dirty="0">
                <a:latin typeface="Comic Sans MS" panose="030F0702030302020204" pitchFamily="66" charset="0"/>
              </a:rPr>
              <a:t>, </a:t>
            </a:r>
            <a:r>
              <a:rPr lang="en-US" sz="2200" i="1" dirty="0" err="1">
                <a:latin typeface="Comic Sans MS" panose="030F0702030302020204" pitchFamily="66" charset="0"/>
              </a:rPr>
              <a:t>Brucella</a:t>
            </a:r>
            <a:r>
              <a:rPr lang="en-US" sz="2200" i="1" dirty="0">
                <a:latin typeface="Comic Sans MS" panose="030F0702030302020204" pitchFamily="66" charset="0"/>
              </a:rPr>
              <a:t>, </a:t>
            </a:r>
            <a:r>
              <a:rPr lang="en-US" sz="2200" i="1" dirty="0" err="1">
                <a:latin typeface="Comic Sans MS" panose="030F0702030302020204" pitchFamily="66" charset="0"/>
              </a:rPr>
              <a:t>cornyebacterium</a:t>
            </a:r>
            <a:r>
              <a:rPr lang="en-US" sz="2200" i="1" dirty="0">
                <a:latin typeface="Comic Sans MS" panose="030F0702030302020204" pitchFamily="66" charset="0"/>
              </a:rPr>
              <a:t>, E. Coli, </a:t>
            </a:r>
            <a:r>
              <a:rPr lang="en-US" sz="2200" i="1" dirty="0" err="1">
                <a:latin typeface="Comic Sans MS" panose="030F0702030302020204" pitchFamily="66" charset="0"/>
              </a:rPr>
              <a:t>Haemophilus</a:t>
            </a:r>
            <a:r>
              <a:rPr lang="en-US" sz="2200" i="1" dirty="0">
                <a:latin typeface="Comic Sans MS" panose="030F0702030302020204" pitchFamily="66" charset="0"/>
              </a:rPr>
              <a:t>, </a:t>
            </a:r>
            <a:r>
              <a:rPr lang="en-US" sz="2200" i="1" dirty="0" err="1">
                <a:latin typeface="Comic Sans MS" panose="030F0702030302020204" pitchFamily="66" charset="0"/>
              </a:rPr>
              <a:t>Klebsiella</a:t>
            </a:r>
            <a:r>
              <a:rPr lang="en-US" sz="2200" i="1" dirty="0">
                <a:latin typeface="Comic Sans MS" panose="030F0702030302020204" pitchFamily="66" charset="0"/>
              </a:rPr>
              <a:t>, </a:t>
            </a:r>
            <a:r>
              <a:rPr lang="en-US" sz="2200" i="1" dirty="0" err="1">
                <a:latin typeface="Comic Sans MS" panose="030F0702030302020204" pitchFamily="66" charset="0"/>
              </a:rPr>
              <a:t>Pasteurella</a:t>
            </a:r>
            <a:r>
              <a:rPr lang="en-US" sz="2200" i="1" dirty="0">
                <a:latin typeface="Comic Sans MS" panose="030F0702030302020204" pitchFamily="66" charset="0"/>
              </a:rPr>
              <a:t>, Proteus, Salmonella, Staphylococci and </a:t>
            </a:r>
            <a:r>
              <a:rPr lang="en-US" sz="2200" i="1" dirty="0" err="1">
                <a:latin typeface="Comic Sans MS" panose="030F0702030302020204" pitchFamily="66" charset="0"/>
              </a:rPr>
              <a:t>Sterptococci</a:t>
            </a:r>
            <a:r>
              <a:rPr lang="en-US" sz="2200" dirty="0" smtClean="0">
                <a:latin typeface="Comic Sans MS" panose="030F0702030302020204" pitchFamily="66" charset="0"/>
              </a:rPr>
              <a:t>).</a:t>
            </a:r>
          </a:p>
          <a:p>
            <a:pPr marL="0" indent="0" algn="just">
              <a:buNone/>
            </a:pPr>
            <a:endParaRPr lang="en-US" sz="2200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sz="2200" dirty="0">
                <a:latin typeface="Comic Sans MS" panose="030F0702030302020204" pitchFamily="66" charset="0"/>
              </a:rPr>
              <a:t>Trimethoprim has </a:t>
            </a:r>
            <a:r>
              <a:rPr lang="en-US" sz="2200" dirty="0">
                <a:solidFill>
                  <a:srgbClr val="92D050"/>
                </a:solidFill>
                <a:latin typeface="Comic Sans MS" panose="030F0702030302020204" pitchFamily="66" charset="0"/>
              </a:rPr>
              <a:t>50,000 times </a:t>
            </a:r>
            <a:r>
              <a:rPr lang="en-US" sz="2200" dirty="0">
                <a:latin typeface="Comic Sans MS" panose="030F0702030302020204" pitchFamily="66" charset="0"/>
              </a:rPr>
              <a:t>more inhibitory effect against bacterial </a:t>
            </a:r>
            <a:r>
              <a:rPr lang="en-US" sz="2200" dirty="0" err="1">
                <a:latin typeface="Comic Sans MS" panose="030F0702030302020204" pitchFamily="66" charset="0"/>
              </a:rPr>
              <a:t>DHFRase</a:t>
            </a:r>
            <a:r>
              <a:rPr lang="en-US" sz="2200" dirty="0">
                <a:latin typeface="Comic Sans MS" panose="030F0702030302020204" pitchFamily="66" charset="0"/>
              </a:rPr>
              <a:t> than against the mammalian enzyme. Therefore, </a:t>
            </a:r>
            <a:r>
              <a:rPr lang="en-US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it does not interfere with folate metabolism in mammals at antibacterial concentrations.</a:t>
            </a:r>
            <a:endParaRPr lang="en-IN" sz="22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just"/>
            <a:endParaRPr lang="en-IN" sz="26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61059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2804747" y="2890601"/>
            <a:ext cx="6884377" cy="1652954"/>
          </a:xfrm>
          <a:prstGeom prst="snip2DiagRect">
            <a:avLst/>
          </a:prstGeom>
          <a:solidFill>
            <a:srgbClr val="F4FA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/>
          <p:cNvSpPr txBox="1"/>
          <p:nvPr/>
        </p:nvSpPr>
        <p:spPr>
          <a:xfrm>
            <a:off x="4220308" y="3343226"/>
            <a:ext cx="58117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rgbClr val="FF0000"/>
                </a:solidFill>
                <a:latin typeface="Comic Sans MS" panose="030F0702030302020204" pitchFamily="66" charset="0"/>
              </a:rPr>
              <a:t>Nitrofurans</a:t>
            </a:r>
            <a:endParaRPr lang="en-IN" sz="5400" dirty="0">
              <a:solidFill>
                <a:srgbClr val="FF0000"/>
              </a:solidFill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65154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1306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Content of the chapter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8382000" cy="4800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Sulphonamides</a:t>
            </a:r>
            <a:endParaRPr lang="en-US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mic Sans MS" pitchFamily="66" charset="0"/>
              </a:rPr>
              <a:t>	</a:t>
            </a:r>
            <a:r>
              <a:rPr lang="en-US" b="1" dirty="0">
                <a:solidFill>
                  <a:srgbClr val="7030A0"/>
                </a:solidFill>
                <a:latin typeface="Comic Sans MS" pitchFamily="66" charset="0"/>
              </a:rPr>
              <a:t>Pharmacokinetics</a:t>
            </a:r>
            <a:r>
              <a:rPr lang="en-IN" dirty="0">
                <a:solidFill>
                  <a:srgbClr val="7030A0"/>
                </a:solidFill>
              </a:rPr>
              <a:t/>
            </a:r>
            <a:br>
              <a:rPr lang="en-IN" dirty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	Antagonist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Synergists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Clinical uses</a:t>
            </a:r>
            <a:endParaRPr lang="en-GB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</a:t>
            </a:r>
            <a:r>
              <a:rPr lang="en-GB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Side </a:t>
            </a:r>
            <a:r>
              <a:rPr lang="en-GB" dirty="0">
                <a:solidFill>
                  <a:srgbClr val="92D050"/>
                </a:solidFill>
                <a:latin typeface="Comic Sans MS" panose="030F0702030302020204" pitchFamily="66" charset="0"/>
              </a:rPr>
              <a:t>effects of </a:t>
            </a:r>
            <a:r>
              <a:rPr lang="en-GB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Sulphonamide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	Potentiated Sulfonamides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</a:t>
            </a:r>
            <a:r>
              <a:rPr lang="en-GB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Nitrofurans</a:t>
            </a:r>
            <a:endParaRPr lang="en-IN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1824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9800"/>
          </a:xfrm>
        </p:spPr>
        <p:txBody>
          <a:bodyPr>
            <a:normAutofit/>
          </a:bodyPr>
          <a:lstStyle/>
          <a:p>
            <a:pPr algn="ctr"/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Nitrofurans</a:t>
            </a:r>
            <a:endParaRPr lang="en-IN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5425"/>
            <a:ext cx="10629900" cy="4681538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Comic Sans MS" panose="030F0702030302020204" pitchFamily="66" charset="0"/>
              </a:rPr>
              <a:t>These are a group of </a:t>
            </a:r>
            <a:r>
              <a:rPr lang="en-US" dirty="0">
                <a:solidFill>
                  <a:srgbClr val="0070C0"/>
                </a:solidFill>
                <a:latin typeface="Comic Sans MS" panose="030F0702030302020204" pitchFamily="66" charset="0"/>
              </a:rPr>
              <a:t>synthetic antibacterial compounds </a:t>
            </a:r>
            <a:r>
              <a:rPr lang="en-US" dirty="0">
                <a:latin typeface="Comic Sans MS" panose="030F0702030302020204" pitchFamily="66" charset="0"/>
              </a:rPr>
              <a:t>which contain a furan ring to which a nitro group is attached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omic Sans MS" panose="030F0702030302020204" pitchFamily="66" charset="0"/>
              </a:rPr>
              <a:t>The 5-nitro group is essential for their antibacterial action. </a:t>
            </a:r>
            <a:endParaRPr lang="en-US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They </a:t>
            </a:r>
            <a:r>
              <a:rPr lang="en-US" dirty="0">
                <a:latin typeface="Comic Sans MS" panose="030F0702030302020204" pitchFamily="66" charset="0"/>
              </a:rPr>
              <a:t>are broad spectrum </a:t>
            </a:r>
            <a:r>
              <a:rPr lang="en-US" dirty="0" smtClean="0">
                <a:latin typeface="Comic Sans MS" panose="030F0702030302020204" pitchFamily="66" charset="0"/>
              </a:rPr>
              <a:t>antibacterial.</a:t>
            </a:r>
          </a:p>
          <a:p>
            <a:pPr algn="just">
              <a:buNone/>
            </a:pPr>
            <a:r>
              <a:rPr lang="en-US" dirty="0" smtClean="0">
                <a:latin typeface="Comic Sans MS" panose="030F0702030302020204" pitchFamily="66" charset="0"/>
              </a:rPr>
              <a:t> 	Effective </a:t>
            </a:r>
            <a:r>
              <a:rPr lang="en-US" dirty="0">
                <a:latin typeface="Comic Sans MS" panose="030F0702030302020204" pitchFamily="66" charset="0"/>
              </a:rPr>
              <a:t>against both </a:t>
            </a:r>
            <a:r>
              <a:rPr lang="en-US" dirty="0" smtClean="0">
                <a:latin typeface="Comic Sans MS" panose="030F0702030302020204" pitchFamily="66" charset="0"/>
              </a:rPr>
              <a:t>Gram +</a:t>
            </a:r>
            <a:r>
              <a:rPr lang="en-US" dirty="0" err="1" smtClean="0">
                <a:latin typeface="Comic Sans MS" panose="030F0702030302020204" pitchFamily="66" charset="0"/>
              </a:rPr>
              <a:t>ve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and Gram </a:t>
            </a:r>
            <a:r>
              <a:rPr lang="en-US" dirty="0" smtClean="0">
                <a:latin typeface="Comic Sans MS" panose="030F0702030302020204" pitchFamily="66" charset="0"/>
              </a:rPr>
              <a:t>-</a:t>
            </a:r>
            <a:r>
              <a:rPr lang="en-US" dirty="0" err="1" smtClean="0">
                <a:latin typeface="Comic Sans MS" panose="030F0702030302020204" pitchFamily="66" charset="0"/>
              </a:rPr>
              <a:t>ve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bacteria (but mainly used against Gram </a:t>
            </a:r>
            <a:r>
              <a:rPr lang="en-US" dirty="0" smtClean="0">
                <a:latin typeface="Comic Sans MS" panose="030F0702030302020204" pitchFamily="66" charset="0"/>
              </a:rPr>
              <a:t>negative </a:t>
            </a:r>
            <a:r>
              <a:rPr lang="en-US" dirty="0">
                <a:latin typeface="Comic Sans MS" panose="030F0702030302020204" pitchFamily="66" charset="0"/>
              </a:rPr>
              <a:t>bacteria like </a:t>
            </a:r>
            <a:r>
              <a:rPr lang="en-US" i="1" dirty="0">
                <a:latin typeface="Comic Sans MS" panose="030F0702030302020204" pitchFamily="66" charset="0"/>
              </a:rPr>
              <a:t>E.coli, Salmonella, </a:t>
            </a:r>
            <a:r>
              <a:rPr lang="en-US" i="1" dirty="0" err="1">
                <a:latin typeface="Comic Sans MS" panose="030F0702030302020204" pitchFamily="66" charset="0"/>
              </a:rPr>
              <a:t>Klebsiella</a:t>
            </a:r>
            <a:r>
              <a:rPr lang="en-US" i="1" dirty="0">
                <a:latin typeface="Comic Sans MS" panose="030F0702030302020204" pitchFamily="66" charset="0"/>
              </a:rPr>
              <a:t> and </a:t>
            </a:r>
            <a:r>
              <a:rPr lang="en-US" i="1" dirty="0" err="1">
                <a:latin typeface="Comic Sans MS" panose="030F0702030302020204" pitchFamily="66" charset="0"/>
              </a:rPr>
              <a:t>Bacteroides</a:t>
            </a:r>
            <a:r>
              <a:rPr lang="en-US" i="1" dirty="0">
                <a:latin typeface="Comic Sans MS" panose="030F0702030302020204" pitchFamily="66" charset="0"/>
              </a:rPr>
              <a:t> species</a:t>
            </a:r>
            <a:r>
              <a:rPr lang="en-US" dirty="0">
                <a:latin typeface="Comic Sans MS" panose="030F0702030302020204" pitchFamily="66" charset="0"/>
              </a:rPr>
              <a:t>) and also against </a:t>
            </a:r>
            <a:r>
              <a:rPr lang="en-US" dirty="0" err="1">
                <a:latin typeface="Comic Sans MS" panose="030F0702030302020204" pitchFamily="66" charset="0"/>
              </a:rPr>
              <a:t>Coccidia</a:t>
            </a:r>
            <a:r>
              <a:rPr lang="en-US" dirty="0">
                <a:latin typeface="Comic Sans MS" panose="030F0702030302020204" pitchFamily="66" charset="0"/>
              </a:rPr>
              <a:t>, Giardia and amoebae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593334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Bactericidal or </a:t>
            </a:r>
            <a:r>
              <a:rPr lang="en-US" dirty="0" err="1" smtClean="0">
                <a:latin typeface="Comic Sans MS" panose="030F0702030302020204" pitchFamily="66" charset="0"/>
              </a:rPr>
              <a:t>bacteriostatic</a:t>
            </a:r>
            <a:r>
              <a:rPr lang="en-US" dirty="0" smtClean="0">
                <a:latin typeface="Comic Sans MS" panose="030F0702030302020204" pitchFamily="66" charset="0"/>
              </a:rPr>
              <a:t> in action.</a:t>
            </a:r>
          </a:p>
          <a:p>
            <a:pPr marL="0" indent="0" algn="just">
              <a:buNone/>
            </a:pPr>
            <a:r>
              <a:rPr lang="en-US" dirty="0" smtClean="0">
                <a:latin typeface="Comic Sans MS" panose="030F0702030302020204" pitchFamily="66" charset="0"/>
              </a:rPr>
              <a:t> </a:t>
            </a: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They act by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inhibiting the enzymes necessary for the carbohydrate metabolism of bacteria.</a:t>
            </a:r>
          </a:p>
          <a:p>
            <a:pPr algn="just">
              <a:buNone/>
            </a:pPr>
            <a:endParaRPr lang="en-US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They are also thought to be converted to some metabolites (in bacterial cells) which interfere with the function of DNA.</a:t>
            </a:r>
          </a:p>
          <a:p>
            <a:pPr algn="just">
              <a:buNone/>
            </a:pPr>
            <a:endParaRPr lang="en-US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3975"/>
            <a:ext cx="10515600" cy="48529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The </a:t>
            </a:r>
            <a:r>
              <a:rPr lang="en-US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antibacterial activity of nitrofurans is reduced in the presence of blood, pus and milk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Toxic manifestations of these drugs include vomition, diarrhea, peripheral neuritis, allergy and ocular disturbances. </a:t>
            </a:r>
          </a:p>
          <a:p>
            <a:pPr marL="0" indent="0"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These drugs are </a:t>
            </a:r>
            <a:r>
              <a:rPr lang="en-US" u="sng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not used systemically </a:t>
            </a:r>
            <a:r>
              <a:rPr lang="en-US" dirty="0" smtClean="0">
                <a:latin typeface="Comic Sans MS" panose="030F0702030302020204" pitchFamily="66" charset="0"/>
              </a:rPr>
              <a:t>because of toxicity but used for control of local or topical infections.</a:t>
            </a:r>
            <a:endParaRPr lang="en-IN" dirty="0" smtClean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1637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17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/>
            </a:r>
            <a:br>
              <a:rPr lang="en-US" sz="32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</a:br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Nitrofurazone</a:t>
            </a:r>
            <a:r>
              <a:rPr lang="en-US" b="1" dirty="0">
                <a:latin typeface="Comic Sans MS" panose="030F0702030302020204" pitchFamily="66" charset="0"/>
              </a:rPr>
              <a:t/>
            </a:r>
            <a:br>
              <a:rPr lang="en-US" b="1" dirty="0">
                <a:latin typeface="Comic Sans MS" panose="030F0702030302020204" pitchFamily="66" charset="0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80700" cy="4351338"/>
          </a:xfrm>
        </p:spPr>
        <p:txBody>
          <a:bodyPr/>
          <a:lstStyle/>
          <a:p>
            <a:pPr marL="0" indent="0">
              <a:buNone/>
            </a:pPr>
            <a:endParaRPr lang="en-US" b="1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Main </a:t>
            </a:r>
            <a:r>
              <a:rPr lang="en-US" dirty="0">
                <a:latin typeface="Comic Sans MS" panose="030F0702030302020204" pitchFamily="66" charset="0"/>
              </a:rPr>
              <a:t>indications include treatment of bovine mastitis, bovine metritis and skin, burn and wound infections.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It </a:t>
            </a:r>
            <a:r>
              <a:rPr lang="en-US" dirty="0">
                <a:latin typeface="Comic Sans MS" panose="030F0702030302020204" pitchFamily="66" charset="0"/>
              </a:rPr>
              <a:t>is also used as </a:t>
            </a:r>
            <a:r>
              <a:rPr lang="en-US" dirty="0">
                <a:solidFill>
                  <a:srgbClr val="00B0F0"/>
                </a:solidFill>
                <a:latin typeface="Comic Sans MS" panose="030F0702030302020204" pitchFamily="66" charset="0"/>
              </a:rPr>
              <a:t>feed additive </a:t>
            </a:r>
            <a:r>
              <a:rPr lang="en-US" dirty="0">
                <a:latin typeface="Comic Sans MS" panose="030F0702030302020204" pitchFamily="66" charset="0"/>
              </a:rPr>
              <a:t>@ 0.05% to </a:t>
            </a:r>
            <a:r>
              <a:rPr lang="en-US" dirty="0" smtClean="0">
                <a:latin typeface="Comic Sans MS" panose="030F0702030302020204" pitchFamily="66" charset="0"/>
              </a:rPr>
              <a:t>control intestinal </a:t>
            </a:r>
            <a:r>
              <a:rPr lang="en-US" dirty="0">
                <a:latin typeface="Comic Sans MS" panose="030F0702030302020204" pitchFamily="66" charset="0"/>
              </a:rPr>
              <a:t>bacterial and coccidial infections.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2826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Nitrofurantoin</a:t>
            </a:r>
            <a:endParaRPr lang="en-IN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It </a:t>
            </a:r>
            <a:r>
              <a:rPr lang="en-US" dirty="0">
                <a:latin typeface="Comic Sans MS" panose="030F0702030302020204" pitchFamily="66" charset="0"/>
              </a:rPr>
              <a:t>is mainly </a:t>
            </a:r>
            <a:r>
              <a:rPr lang="en-US" dirty="0">
                <a:solidFill>
                  <a:srgbClr val="00B0F0"/>
                </a:solidFill>
                <a:latin typeface="Comic Sans MS" panose="030F0702030302020204" pitchFamily="66" charset="0"/>
              </a:rPr>
              <a:t>used as an urinary antiseptic </a:t>
            </a:r>
            <a:r>
              <a:rPr lang="en-US" dirty="0">
                <a:latin typeface="Comic Sans MS" panose="030F0702030302020204" pitchFamily="66" charset="0"/>
              </a:rPr>
              <a:t>for the prevention and treatment of urinary tract infections particularly in small animals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It </a:t>
            </a:r>
            <a:r>
              <a:rPr lang="en-US" dirty="0">
                <a:latin typeface="Comic Sans MS" panose="030F0702030302020204" pitchFamily="66" charset="0"/>
              </a:rPr>
              <a:t>is </a:t>
            </a:r>
            <a:r>
              <a:rPr lang="en-US" dirty="0">
                <a:solidFill>
                  <a:srgbClr val="FFC000"/>
                </a:solidFill>
                <a:latin typeface="Comic Sans MS" panose="030F0702030302020204" pitchFamily="66" charset="0"/>
              </a:rPr>
              <a:t>concentrated in acid urine </a:t>
            </a:r>
            <a:r>
              <a:rPr lang="en-US" dirty="0">
                <a:latin typeface="Comic Sans MS" panose="030F0702030302020204" pitchFamily="66" charset="0"/>
              </a:rPr>
              <a:t>(not precipitated), hence beneficial in dog </a:t>
            </a:r>
            <a:r>
              <a:rPr lang="en-US" dirty="0" smtClean="0">
                <a:latin typeface="Comic Sans MS" panose="030F0702030302020204" pitchFamily="66" charset="0"/>
              </a:rPr>
              <a:t>@ </a:t>
            </a:r>
            <a:r>
              <a:rPr lang="en-US" dirty="0">
                <a:latin typeface="Comic Sans MS" panose="030F0702030302020204" pitchFamily="66" charset="0"/>
              </a:rPr>
              <a:t>4-5 mg/kg, orally thrice daily for 5-10 </a:t>
            </a:r>
            <a:r>
              <a:rPr lang="en-US" dirty="0" smtClean="0">
                <a:latin typeface="Comic Sans MS" panose="030F0702030302020204" pitchFamily="66" charset="0"/>
              </a:rPr>
              <a:t>days. </a:t>
            </a:r>
          </a:p>
          <a:p>
            <a:pPr marL="0" indent="0"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Also </a:t>
            </a:r>
            <a:r>
              <a:rPr lang="en-US" dirty="0">
                <a:latin typeface="Comic Sans MS" panose="030F0702030302020204" pitchFamily="66" charset="0"/>
              </a:rPr>
              <a:t>used in calves and horse @ 10 mg/kg/day, orally for 10 days.</a:t>
            </a:r>
            <a:endParaRPr lang="en-IN" dirty="0">
              <a:latin typeface="Comic Sans MS" panose="030F0702030302020204" pitchFamily="66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785134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Furazolidone</a:t>
            </a:r>
            <a:endParaRPr lang="en-IN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It </a:t>
            </a:r>
            <a:r>
              <a:rPr lang="en-US" dirty="0">
                <a:latin typeface="Comic Sans MS" panose="030F0702030302020204" pitchFamily="66" charset="0"/>
              </a:rPr>
              <a:t>has broad range antimicrobial spectrum; effective against both Gram positive and Gram negative bacteria and </a:t>
            </a:r>
            <a:r>
              <a:rPr lang="en-US" i="1" dirty="0" err="1">
                <a:latin typeface="Comic Sans MS" panose="030F0702030302020204" pitchFamily="66" charset="0"/>
              </a:rPr>
              <a:t>Eimeria</a:t>
            </a:r>
            <a:r>
              <a:rPr lang="en-US" i="1" dirty="0">
                <a:latin typeface="Comic Sans MS" panose="030F0702030302020204" pitchFamily="66" charset="0"/>
              </a:rPr>
              <a:t> and </a:t>
            </a:r>
            <a:r>
              <a:rPr lang="en-US" i="1" dirty="0" err="1">
                <a:latin typeface="Comic Sans MS" panose="030F0702030302020204" pitchFamily="66" charset="0"/>
              </a:rPr>
              <a:t>Histomonas</a:t>
            </a:r>
            <a:r>
              <a:rPr lang="en-US" i="1" dirty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spp. </a:t>
            </a:r>
            <a:endParaRPr lang="en-US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It </a:t>
            </a:r>
            <a:r>
              <a:rPr lang="en-US" dirty="0">
                <a:latin typeface="Comic Sans MS" panose="030F0702030302020204" pitchFamily="66" charset="0"/>
              </a:rPr>
              <a:t>is mainly used orally to treat </a:t>
            </a:r>
            <a:r>
              <a:rPr lang="en-US" dirty="0">
                <a:solidFill>
                  <a:srgbClr val="92D050"/>
                </a:solidFill>
                <a:latin typeface="Comic Sans MS" panose="030F0702030302020204" pitchFamily="66" charset="0"/>
              </a:rPr>
              <a:t>enteric infections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Calves: @ 10-12 mg/kg, orally twice a day for about a week</a:t>
            </a:r>
            <a:r>
              <a:rPr lang="en-US" dirty="0" smtClean="0">
                <a:latin typeface="Comic Sans MS" panose="030F0702030302020204" pitchFamily="66" charset="0"/>
              </a:rPr>
              <a:t>;</a:t>
            </a: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Poultry @ 0.04% in feed for 10 </a:t>
            </a:r>
            <a:r>
              <a:rPr lang="en-US" dirty="0" smtClean="0">
                <a:latin typeface="Comic Sans MS" panose="030F0702030302020204" pitchFamily="66" charset="0"/>
              </a:rPr>
              <a:t>days.</a:t>
            </a:r>
            <a:endParaRPr lang="en-IN" dirty="0">
              <a:latin typeface="Comic Sans MS" panose="030F0702030302020204" pitchFamily="66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075859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Furaltadone</a:t>
            </a:r>
            <a:endParaRPr lang="en-IN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It </a:t>
            </a:r>
            <a:r>
              <a:rPr lang="en-US" dirty="0">
                <a:latin typeface="Comic Sans MS" panose="030F0702030302020204" pitchFamily="66" charset="0"/>
              </a:rPr>
              <a:t>is easily absorbed f</a:t>
            </a:r>
            <a:r>
              <a:rPr lang="en-US" dirty="0" smtClean="0">
                <a:latin typeface="Comic Sans MS" panose="030F0702030302020204" pitchFamily="66" charset="0"/>
              </a:rPr>
              <a:t>rom </a:t>
            </a:r>
            <a:r>
              <a:rPr lang="en-US" dirty="0">
                <a:latin typeface="Comic Sans MS" panose="030F0702030302020204" pitchFamily="66" charset="0"/>
              </a:rPr>
              <a:t>GIT and has medium antibacterial spectrum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It is used to </a:t>
            </a:r>
            <a:r>
              <a:rPr lang="en-US" dirty="0" smtClean="0">
                <a:latin typeface="Comic Sans MS" panose="030F0702030302020204" pitchFamily="66" charset="0"/>
              </a:rPr>
              <a:t>treatment: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bovine </a:t>
            </a:r>
            <a:r>
              <a:rPr lang="en-US" dirty="0">
                <a:latin typeface="Comic Sans MS" panose="030F0702030302020204" pitchFamily="66" charset="0"/>
              </a:rPr>
              <a:t>mastitis </a:t>
            </a:r>
            <a:r>
              <a:rPr lang="en-US" dirty="0" smtClean="0">
                <a:latin typeface="Comic Sans MS" panose="030F0702030302020204" pitchFamily="66" charset="0"/>
              </a:rPr>
              <a:t>@</a:t>
            </a:r>
            <a:r>
              <a:rPr lang="en-US" dirty="0">
                <a:latin typeface="Comic Sans MS" panose="030F0702030302020204" pitchFamily="66" charset="0"/>
              </a:rPr>
              <a:t>500 mg/quarter </a:t>
            </a:r>
            <a:r>
              <a:rPr lang="en-US" dirty="0" smtClean="0">
                <a:latin typeface="Comic Sans MS" panose="030F0702030302020204" pitchFamily="66" charset="0"/>
              </a:rPr>
              <a:t>intramammarily;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strangles </a:t>
            </a:r>
            <a:r>
              <a:rPr lang="en-US" dirty="0">
                <a:latin typeface="Comic Sans MS" panose="030F0702030302020204" pitchFamily="66" charset="0"/>
              </a:rPr>
              <a:t>in horse </a:t>
            </a:r>
            <a:r>
              <a:rPr lang="en-US" dirty="0" smtClean="0">
                <a:latin typeface="Comic Sans MS" panose="030F0702030302020204" pitchFamily="66" charset="0"/>
              </a:rPr>
              <a:t>@ </a:t>
            </a:r>
            <a:r>
              <a:rPr lang="en-US" dirty="0">
                <a:latin typeface="Comic Sans MS" panose="030F0702030302020204" pitchFamily="66" charset="0"/>
              </a:rPr>
              <a:t>13 mg/kg. IV for 5 days) and </a:t>
            </a:r>
            <a:endParaRPr lang="en-US" dirty="0" smtClean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anose="030F0702030302020204" pitchFamily="66" charset="0"/>
              </a:rPr>
              <a:t>		salmonellosis </a:t>
            </a:r>
            <a:r>
              <a:rPr lang="en-US" dirty="0">
                <a:latin typeface="Comic Sans MS" panose="030F0702030302020204" pitchFamily="66" charset="0"/>
              </a:rPr>
              <a:t>in chickens </a:t>
            </a:r>
            <a:r>
              <a:rPr lang="en-US" dirty="0" smtClean="0">
                <a:latin typeface="Comic Sans MS" panose="030F0702030302020204" pitchFamily="66" charset="0"/>
              </a:rPr>
              <a:t>@</a:t>
            </a:r>
            <a:r>
              <a:rPr lang="en-US" dirty="0">
                <a:latin typeface="Comic Sans MS" panose="030F0702030302020204" pitchFamily="66" charset="0"/>
              </a:rPr>
              <a:t>0.04% in drinking </a:t>
            </a:r>
            <a:r>
              <a:rPr lang="en-US" dirty="0" smtClean="0">
                <a:latin typeface="Comic Sans MS" panose="030F0702030302020204" pitchFamily="66" charset="0"/>
              </a:rPr>
              <a:t>water.</a:t>
            </a:r>
            <a:endParaRPr lang="en-IN" dirty="0">
              <a:latin typeface="Comic Sans MS" panose="030F0702030302020204" pitchFamily="66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442667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Sulphones </a:t>
            </a:r>
            <a:endParaRPr lang="en-IN" sz="4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Dapsone: </a:t>
            </a:r>
          </a:p>
          <a:p>
            <a:pPr marL="0" indent="0">
              <a:buNone/>
            </a:pPr>
            <a:endParaRPr lang="en-GB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pPr lvl="1"/>
            <a:r>
              <a:rPr lang="en-GB" dirty="0" smtClean="0">
                <a:latin typeface="Comic Sans MS" panose="030F0702030302020204" pitchFamily="66" charset="0"/>
              </a:rPr>
              <a:t>It is chemically related  to sulphonamides.</a:t>
            </a:r>
          </a:p>
          <a:p>
            <a:pPr lvl="1"/>
            <a:r>
              <a:rPr lang="en-GB" dirty="0" smtClean="0">
                <a:latin typeface="Comic Sans MS" panose="030F0702030302020204" pitchFamily="66" charset="0"/>
              </a:rPr>
              <a:t>It is effective against </a:t>
            </a:r>
            <a:r>
              <a:rPr lang="en-GB" i="1" u="sng" dirty="0" smtClean="0">
                <a:latin typeface="Comic Sans MS" panose="030F0702030302020204" pitchFamily="66" charset="0"/>
              </a:rPr>
              <a:t>Mycobacterium </a:t>
            </a:r>
            <a:r>
              <a:rPr lang="en-GB" i="1" u="sng" dirty="0" err="1" smtClean="0">
                <a:latin typeface="Comic Sans MS" panose="030F0702030302020204" pitchFamily="66" charset="0"/>
              </a:rPr>
              <a:t>leprae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pPr lvl="1"/>
            <a:r>
              <a:rPr lang="en-GB" dirty="0" smtClean="0">
                <a:latin typeface="Comic Sans MS" panose="030F0702030302020204" pitchFamily="66" charset="0"/>
              </a:rPr>
              <a:t>DOC in leprosy.</a:t>
            </a:r>
          </a:p>
          <a:p>
            <a:pPr lvl="1"/>
            <a:r>
              <a:rPr lang="en-GB" dirty="0" smtClean="0">
                <a:latin typeface="Comic Sans MS" panose="030F0702030302020204" pitchFamily="66" charset="0"/>
              </a:rPr>
              <a:t>It is not used in other diseases due to its potent toxicity.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582615" y="3613638"/>
            <a:ext cx="2382716" cy="334108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78174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Acetylation</a:t>
            </a:r>
            <a:r>
              <a:rPr lang="en-IN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of –NH2 group </a:t>
            </a:r>
            <a:r>
              <a:rPr lang="en-IN" dirty="0" smtClean="0">
                <a:latin typeface="Comic Sans MS" panose="030F0702030302020204" pitchFamily="66" charset="0"/>
              </a:rPr>
              <a:t>at N4 position is a major mechanism of metabolism. </a:t>
            </a:r>
          </a:p>
          <a:p>
            <a:r>
              <a:rPr lang="en-IN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Triplesulfa</a:t>
            </a:r>
            <a: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: </a:t>
            </a:r>
            <a:r>
              <a:rPr lang="en-IN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(Sulfadiazine, </a:t>
            </a:r>
            <a:r>
              <a:rPr lang="en-IN" sz="2400" b="1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Sulfamerazine</a:t>
            </a:r>
            <a:r>
              <a:rPr lang="en-IN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and </a:t>
            </a:r>
            <a:r>
              <a:rPr lang="en-IN" sz="2400" b="1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Sulfadimidine</a:t>
            </a:r>
            <a:r>
              <a:rPr lang="en-IN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)</a:t>
            </a:r>
            <a:endParaRPr lang="en-IN" sz="2400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Compounds containing PABA nucleus-</a:t>
            </a: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Antagonist of </a:t>
            </a:r>
            <a:r>
              <a:rPr lang="en-US" b="1" dirty="0" err="1" smtClean="0">
                <a:solidFill>
                  <a:srgbClr val="7030A0"/>
                </a:solidFill>
                <a:latin typeface="Comic Sans MS" panose="030F0702030302020204" pitchFamily="66" charset="0"/>
              </a:rPr>
              <a:t>sulphonamides</a:t>
            </a:r>
            <a:r>
              <a:rPr lang="en-US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.</a:t>
            </a:r>
          </a:p>
          <a:p>
            <a:pPr algn="just"/>
            <a:r>
              <a:rPr lang="en-US" dirty="0" err="1" smtClean="0">
                <a:solidFill>
                  <a:srgbClr val="92D050"/>
                </a:solidFill>
                <a:latin typeface="Comic Sans MS" panose="030F0702030302020204" pitchFamily="66" charset="0"/>
              </a:rPr>
              <a:t>Trimethoprim</a:t>
            </a:r>
            <a:r>
              <a:rPr lang="en-US" dirty="0" smtClean="0">
                <a:latin typeface="Comic Sans MS" panose="030F0702030302020204" pitchFamily="66" charset="0"/>
              </a:rPr>
              <a:t> act synergistically with sulfa drugs.</a:t>
            </a:r>
          </a:p>
          <a:p>
            <a:pPr algn="just"/>
            <a:r>
              <a:rPr lang="en-IN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  Toxicity - </a:t>
            </a:r>
            <a:r>
              <a:rPr lang="en-IN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CrystallUrea</a:t>
            </a:r>
            <a:endParaRPr lang="en-IN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just">
              <a:buNone/>
            </a:pPr>
            <a:r>
              <a:rPr lang="en-IN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		    </a:t>
            </a:r>
            <a:r>
              <a:rPr lang="en-IN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Keratoconjuctivitis</a:t>
            </a:r>
            <a:r>
              <a:rPr lang="en-IN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IN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sicca</a:t>
            </a:r>
            <a:endParaRPr lang="en-IN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just">
              <a:buNone/>
            </a:pPr>
            <a:r>
              <a:rPr lang="en-IN" smtClean="0">
                <a:solidFill>
                  <a:srgbClr val="0070C0"/>
                </a:solidFill>
                <a:latin typeface="Comic Sans MS" panose="030F0702030302020204" pitchFamily="66" charset="0"/>
              </a:rPr>
              <a:t>                     Hypersensitivity</a:t>
            </a:r>
            <a:endParaRPr lang="en-IN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just"/>
            <a:endParaRPr lang="en-US" b="1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67200" y="3048000"/>
            <a:ext cx="33060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1693491691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Pharmacokinetics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Absorption</a:t>
            </a:r>
          </a:p>
          <a:p>
            <a:pPr marL="0" indent="0" algn="just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	Sulfonamides </a:t>
            </a:r>
            <a:r>
              <a:rPr lang="en-US" sz="2000" dirty="0">
                <a:latin typeface="Comic Sans MS" panose="030F0702030302020204" pitchFamily="66" charset="0"/>
              </a:rPr>
              <a:t>following oral administration </a:t>
            </a:r>
            <a:r>
              <a:rPr lang="en-US" sz="2000" dirty="0" smtClean="0">
                <a:latin typeface="Comic Sans MS" panose="030F0702030302020204" pitchFamily="66" charset="0"/>
              </a:rPr>
              <a:t>are-</a:t>
            </a:r>
          </a:p>
          <a:p>
            <a:pPr marL="0" indent="0" algn="just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 	rapidly </a:t>
            </a:r>
            <a:r>
              <a:rPr lang="en-US" sz="2000" dirty="0">
                <a:latin typeface="Comic Sans MS" panose="030F0702030302020204" pitchFamily="66" charset="0"/>
              </a:rPr>
              <a:t>and completely absorbed </a:t>
            </a:r>
            <a:r>
              <a:rPr lang="en-US" sz="2000" dirty="0" smtClean="0">
                <a:latin typeface="Comic Sans MS" panose="030F0702030302020204" pitchFamily="66" charset="0"/>
              </a:rPr>
              <a:t>from </a:t>
            </a:r>
            <a:r>
              <a:rPr lang="en-US" sz="2000" dirty="0">
                <a:latin typeface="Comic Sans MS" panose="030F0702030302020204" pitchFamily="66" charset="0"/>
              </a:rPr>
              <a:t>the GI tract in dogs and cats</a:t>
            </a:r>
            <a:r>
              <a:rPr lang="en-US" sz="2000" dirty="0" smtClean="0">
                <a:latin typeface="Comic Sans MS" panose="030F0702030302020204" pitchFamily="66" charset="0"/>
              </a:rPr>
              <a:t>;</a:t>
            </a:r>
          </a:p>
          <a:p>
            <a:pPr marL="0" indent="0" algn="just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	whereas </a:t>
            </a:r>
            <a:r>
              <a:rPr lang="en-US" sz="2000" dirty="0">
                <a:latin typeface="Comic Sans MS" panose="030F0702030302020204" pitchFamily="66" charset="0"/>
              </a:rPr>
              <a:t>ruminants take much longer time </a:t>
            </a:r>
            <a:r>
              <a:rPr lang="en-US" sz="2000" dirty="0" smtClean="0">
                <a:latin typeface="Comic Sans MS" panose="030F0702030302020204" pitchFamily="66" charset="0"/>
              </a:rPr>
              <a:t>and </a:t>
            </a:r>
          </a:p>
          <a:p>
            <a:pPr marL="0" indent="0" algn="just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	oral </a:t>
            </a:r>
            <a:r>
              <a:rPr lang="en-US" sz="2000" dirty="0">
                <a:latin typeface="Comic Sans MS" panose="030F0702030302020204" pitchFamily="66" charset="0"/>
              </a:rPr>
              <a:t>absorption in pigs and horses is intermediate</a:t>
            </a:r>
            <a:r>
              <a:rPr lang="en-US" sz="2000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Distribution:</a:t>
            </a:r>
          </a:p>
          <a:p>
            <a:pPr marL="0" indent="0" algn="just">
              <a:buNone/>
            </a:pPr>
            <a:r>
              <a:rPr lang="en-IN" sz="2000" dirty="0" smtClean="0">
                <a:latin typeface="Comic Sans MS" panose="030F0702030302020204" pitchFamily="66" charset="0"/>
              </a:rPr>
              <a:t>	Sulphonamides </a:t>
            </a:r>
            <a:r>
              <a:rPr lang="en-IN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are widely distributed throughout </a:t>
            </a:r>
            <a:r>
              <a:rPr lang="en-IN" sz="2000" dirty="0">
                <a:latin typeface="Comic Sans MS" panose="030F0702030302020204" pitchFamily="66" charset="0"/>
              </a:rPr>
              <a:t>the body and </a:t>
            </a:r>
            <a:r>
              <a:rPr lang="en-IN" sz="2000" dirty="0" smtClean="0">
                <a:latin typeface="Comic Sans MS" panose="030F0702030302020204" pitchFamily="66" charset="0"/>
              </a:rPr>
              <a:t>into </a:t>
            </a:r>
            <a:r>
              <a:rPr lang="en-IN" sz="2000" dirty="0">
                <a:latin typeface="Comic Sans MS" panose="030F0702030302020204" pitchFamily="66" charset="0"/>
              </a:rPr>
              <a:t>many soft </a:t>
            </a:r>
            <a:r>
              <a:rPr lang="en-IN" sz="2000" dirty="0" smtClean="0">
                <a:latin typeface="Comic Sans MS" panose="030F0702030302020204" pitchFamily="66" charset="0"/>
              </a:rPr>
              <a:t>	tissue </a:t>
            </a:r>
            <a:r>
              <a:rPr lang="en-IN" sz="2000" dirty="0">
                <a:latin typeface="Comic Sans MS" panose="030F0702030302020204" pitchFamily="66" charset="0"/>
              </a:rPr>
              <a:t>including the CNS </a:t>
            </a:r>
            <a:r>
              <a:rPr lang="en-IN" sz="2000" dirty="0" smtClean="0">
                <a:latin typeface="Comic Sans MS" panose="030F0702030302020204" pitchFamily="66" charset="0"/>
              </a:rPr>
              <a:t>(cerebrospinal </a:t>
            </a:r>
            <a:r>
              <a:rPr lang="en-IN" sz="2000" dirty="0">
                <a:latin typeface="Comic Sans MS" panose="030F0702030302020204" pitchFamily="66" charset="0"/>
              </a:rPr>
              <a:t>fluid) and </a:t>
            </a:r>
            <a:r>
              <a:rPr lang="en-IN" sz="2000" dirty="0" smtClean="0">
                <a:latin typeface="Comic Sans MS" panose="030F0702030302020204" pitchFamily="66" charset="0"/>
              </a:rPr>
              <a:t>joints </a:t>
            </a:r>
            <a:r>
              <a:rPr lang="en-IN" sz="2000" dirty="0">
                <a:latin typeface="Comic Sans MS" panose="030F0702030302020204" pitchFamily="66" charset="0"/>
              </a:rPr>
              <a:t>(synovial </a:t>
            </a:r>
            <a:r>
              <a:rPr lang="en-IN" sz="2000" dirty="0" smtClean="0">
                <a:latin typeface="Comic Sans MS" panose="030F0702030302020204" pitchFamily="66" charset="0"/>
              </a:rPr>
              <a:t>fluid).</a:t>
            </a:r>
          </a:p>
          <a:p>
            <a:pPr marL="0" indent="0" algn="just">
              <a:buNone/>
            </a:pPr>
            <a:r>
              <a:rPr lang="en-IN" sz="2000" dirty="0">
                <a:latin typeface="Comic Sans MS" panose="030F0702030302020204" pitchFamily="66" charset="0"/>
              </a:rPr>
              <a:t>	</a:t>
            </a:r>
            <a:r>
              <a:rPr lang="en-IN" sz="2000" dirty="0" smtClean="0">
                <a:latin typeface="Comic Sans MS" panose="030F0702030302020204" pitchFamily="66" charset="0"/>
              </a:rPr>
              <a:t>Binding to plasma protein (albumin) varies </a:t>
            </a:r>
            <a:r>
              <a:rPr lang="en-IN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from sulphonamide to sulphonamide 	and from species to species and ranges from 15 -90%.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93110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Metabolism</a:t>
            </a:r>
            <a:endParaRPr lang="en-IN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IN" dirty="0" err="1" smtClean="0">
                <a:latin typeface="Comic Sans MS" panose="030F0702030302020204" pitchFamily="66" charset="0"/>
              </a:rPr>
              <a:t>Herbivorus</a:t>
            </a:r>
            <a: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IN" dirty="0">
                <a:latin typeface="Comic Sans MS" panose="030F0702030302020204" pitchFamily="66" charset="0"/>
              </a:rPr>
              <a:t>metabolises sulphonamide at a faster rate and more extensively than carnivores and omnivores</a:t>
            </a:r>
            <a:r>
              <a:rPr lang="en-IN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IN" dirty="0">
              <a:latin typeface="Comic Sans MS" panose="030F0702030302020204" pitchFamily="66" charset="0"/>
            </a:endParaRPr>
          </a:p>
          <a:p>
            <a:pPr algn="just"/>
            <a:r>
              <a:rPr lang="en-IN" dirty="0">
                <a:solidFill>
                  <a:srgbClr val="00B050"/>
                </a:solidFill>
                <a:latin typeface="Comic Sans MS" panose="030F0702030302020204" pitchFamily="66" charset="0"/>
              </a:rPr>
              <a:t>Acetylation of –NH2 group </a:t>
            </a:r>
            <a:r>
              <a:rPr lang="en-IN" dirty="0">
                <a:latin typeface="Comic Sans MS" panose="030F0702030302020204" pitchFamily="66" charset="0"/>
              </a:rPr>
              <a:t>at N4 position is a major mechanism of metabolism</a:t>
            </a:r>
            <a:r>
              <a:rPr lang="en-IN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IN" dirty="0">
              <a:latin typeface="Comic Sans MS" panose="030F0702030302020204" pitchFamily="66" charset="0"/>
            </a:endParaRPr>
          </a:p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Acetylation </a:t>
            </a:r>
            <a:r>
              <a:rPr lang="en-IN" dirty="0">
                <a:latin typeface="Comic Sans MS" panose="030F0702030302020204" pitchFamily="66" charset="0"/>
              </a:rPr>
              <a:t>is the major pathway by which sulphonamides are metabolised in most of species. </a:t>
            </a:r>
            <a:endParaRPr lang="en-IN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IN" dirty="0">
              <a:latin typeface="Comic Sans MS" panose="030F0702030302020204" pitchFamily="66" charset="0"/>
            </a:endParaRPr>
          </a:p>
          <a:p>
            <a:pPr algn="just"/>
            <a:r>
              <a:rPr lang="en-IN" dirty="0">
                <a:solidFill>
                  <a:srgbClr val="FF0000"/>
                </a:solidFill>
                <a:latin typeface="Comic Sans MS" panose="030F0702030302020204" pitchFamily="66" charset="0"/>
              </a:rPr>
              <a:t>Acetylated metabolite is major urinary metabolite in cattle sheep and swine</a:t>
            </a:r>
            <a:r>
              <a:rPr lang="en-IN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r>
              <a:rPr lang="en-IN" dirty="0" smtClean="0">
                <a:latin typeface="Comic Sans MS" panose="030F0702030302020204" pitchFamily="66" charset="0"/>
              </a:rPr>
              <a:t> </a:t>
            </a:r>
            <a:endParaRPr lang="en-IN" dirty="0">
              <a:latin typeface="Comic Sans MS" panose="030F0702030302020204" pitchFamily="66" charset="0"/>
            </a:endParaRPr>
          </a:p>
          <a:p>
            <a:pPr algn="just"/>
            <a:r>
              <a:rPr lang="en-IN" dirty="0">
                <a:latin typeface="Comic Sans MS" panose="030F0702030302020204" pitchFamily="66" charset="0"/>
              </a:rPr>
              <a:t>Canine lack ability to acetylate aromatic amines, and alternative metabolic pathway are involved in metabolism of sulphonamide</a:t>
            </a:r>
            <a:r>
              <a:rPr lang="en-IN" dirty="0" smtClean="0">
                <a:latin typeface="Comic Sans MS" panose="030F0702030302020204" pitchFamily="66" charset="0"/>
              </a:rPr>
              <a:t>.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718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400" dirty="0">
                <a:latin typeface="Comic Sans MS" panose="030F0702030302020204" pitchFamily="66" charset="0"/>
              </a:rPr>
              <a:t>The acetylated derivatives have little antibacterial activity, but contribute to adverse effects</a:t>
            </a:r>
            <a:r>
              <a:rPr lang="en-IN" sz="2400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IN" sz="2400" dirty="0">
              <a:latin typeface="Comic Sans MS" panose="030F0702030302020204" pitchFamily="66" charset="0"/>
            </a:endParaRPr>
          </a:p>
          <a:p>
            <a:pPr algn="just"/>
            <a:r>
              <a:rPr lang="en-IN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Triplesulfa</a:t>
            </a:r>
            <a:r>
              <a:rPr lang="en-IN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: </a:t>
            </a:r>
            <a:r>
              <a:rPr lang="en-IN" sz="2400" dirty="0" smtClean="0">
                <a:latin typeface="Comic Sans MS" panose="030F0702030302020204" pitchFamily="66" charset="0"/>
              </a:rPr>
              <a:t>Most </a:t>
            </a:r>
            <a:r>
              <a:rPr lang="en-IN" sz="2400" dirty="0">
                <a:latin typeface="Comic Sans MS" panose="030F0702030302020204" pitchFamily="66" charset="0"/>
              </a:rPr>
              <a:t>of the N4 acetylated </a:t>
            </a:r>
            <a:r>
              <a:rPr lang="en-IN" sz="2400" dirty="0" err="1">
                <a:latin typeface="Comic Sans MS" panose="030F0702030302020204" pitchFamily="66" charset="0"/>
              </a:rPr>
              <a:t>Sulfonamides</a:t>
            </a:r>
            <a:r>
              <a:rPr lang="en-IN" sz="2400" dirty="0">
                <a:latin typeface="Comic Sans MS" panose="030F0702030302020204" pitchFamily="66" charset="0"/>
              </a:rPr>
              <a:t>, except the </a:t>
            </a:r>
            <a:r>
              <a:rPr lang="en-IN" sz="2400" dirty="0" err="1">
                <a:latin typeface="Comic Sans MS" panose="030F0702030302020204" pitchFamily="66" charset="0"/>
              </a:rPr>
              <a:t>sulfapyrimidine</a:t>
            </a:r>
            <a:r>
              <a:rPr lang="en-IN" sz="2400" dirty="0">
                <a:latin typeface="Comic Sans MS" panose="030F0702030302020204" pitchFamily="66" charset="0"/>
              </a:rPr>
              <a:t> derivatives </a:t>
            </a:r>
            <a:r>
              <a:rPr lang="en-IN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(Sulfadiazine, </a:t>
            </a:r>
            <a:r>
              <a:rPr lang="en-IN" sz="24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Sulfamerazine</a:t>
            </a:r>
            <a:r>
              <a:rPr lang="en-IN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and Sulfadimidine</a:t>
            </a:r>
            <a:r>
              <a:rPr lang="en-IN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) </a:t>
            </a:r>
            <a:r>
              <a:rPr lang="en-IN" sz="2400" dirty="0">
                <a:latin typeface="Comic Sans MS" panose="030F0702030302020204" pitchFamily="66" charset="0"/>
              </a:rPr>
              <a:t>are less soluble in acidic urine, precipitate in the tubules and cause </a:t>
            </a:r>
            <a:r>
              <a:rPr lang="en-IN" sz="2400" dirty="0" err="1">
                <a:latin typeface="Comic Sans MS" panose="030F0702030302020204" pitchFamily="66" charset="0"/>
              </a:rPr>
              <a:t>crystalluria</a:t>
            </a:r>
            <a:r>
              <a:rPr lang="en-IN" sz="2400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IN" sz="24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IN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Excretion:</a:t>
            </a:r>
          </a:p>
          <a:p>
            <a:pPr algn="just"/>
            <a:r>
              <a:rPr lang="en-IN" sz="2400" dirty="0">
                <a:latin typeface="Comic Sans MS" panose="030F0702030302020204" pitchFamily="66" charset="0"/>
              </a:rPr>
              <a:t>Most of the </a:t>
            </a:r>
            <a:r>
              <a:rPr lang="en-IN" sz="2400" dirty="0" err="1">
                <a:latin typeface="Comic Sans MS" panose="030F0702030302020204" pitchFamily="66" charset="0"/>
              </a:rPr>
              <a:t>Sulfonamides</a:t>
            </a:r>
            <a:r>
              <a:rPr lang="en-IN" sz="2400" dirty="0">
                <a:latin typeface="Comic Sans MS" panose="030F0702030302020204" pitchFamily="66" charset="0"/>
              </a:rPr>
              <a:t> are excreted mainly in urine through glomerular filtration.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01085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Antagonist of </a:t>
            </a:r>
            <a:r>
              <a:rPr lang="en-US" sz="36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sulphonamides</a:t>
            </a:r>
            <a:endParaRPr lang="en-IN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5321"/>
          </a:xfrm>
        </p:spPr>
        <p:txBody>
          <a:bodyPr>
            <a:noAutofit/>
          </a:bodyPr>
          <a:lstStyle/>
          <a:p>
            <a:pPr lvl="0" algn="just"/>
            <a:r>
              <a:rPr lang="en-US" sz="2400" dirty="0">
                <a:latin typeface="Comic Sans MS" panose="030F0702030302020204" pitchFamily="66" charset="0"/>
              </a:rPr>
              <a:t>Compounds containing PABA nucleus such as local </a:t>
            </a:r>
            <a:r>
              <a:rPr lang="en-US" sz="2400" dirty="0" smtClean="0">
                <a:latin typeface="Comic Sans MS" panose="030F0702030302020204" pitchFamily="66" charset="0"/>
              </a:rPr>
              <a:t>anesthetics </a:t>
            </a:r>
            <a:r>
              <a:rPr lang="en-US" sz="2400" dirty="0">
                <a:latin typeface="Comic Sans MS" panose="030F0702030302020204" pitchFamily="66" charset="0"/>
              </a:rPr>
              <a:t>(procaine, butacaine and benzocaine), </a:t>
            </a:r>
            <a:r>
              <a:rPr lang="en-US" sz="2400" dirty="0" err="1">
                <a:latin typeface="Comic Sans MS" panose="030F0702030302020204" pitchFamily="66" charset="0"/>
              </a:rPr>
              <a:t>procainaide</a:t>
            </a:r>
            <a:r>
              <a:rPr lang="en-US" sz="2400" dirty="0">
                <a:latin typeface="Comic Sans MS" panose="030F0702030302020204" pitchFamily="66" charset="0"/>
              </a:rPr>
              <a:t> and procaine penicillin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</a:p>
          <a:p>
            <a:pPr marL="0" lvl="0" indent="0" algn="just">
              <a:buNone/>
            </a:pPr>
            <a:endParaRPr lang="en-IN" sz="2400" dirty="0">
              <a:latin typeface="Comic Sans MS" panose="030F0702030302020204" pitchFamily="66" charset="0"/>
            </a:endParaRPr>
          </a:p>
          <a:p>
            <a:pPr lvl="0" algn="just"/>
            <a:r>
              <a:rPr lang="en-US" sz="2400" dirty="0">
                <a:latin typeface="Comic Sans MS" panose="030F0702030302020204" pitchFamily="66" charset="0"/>
              </a:rPr>
              <a:t>Nicotinamide, folic acid and choline and their precursors</a:t>
            </a:r>
            <a:r>
              <a:rPr lang="en-US" sz="2400" dirty="0" smtClean="0">
                <a:latin typeface="Comic Sans MS" panose="030F0702030302020204" pitchFamily="66" charset="0"/>
              </a:rPr>
              <a:t>.</a:t>
            </a:r>
          </a:p>
          <a:p>
            <a:pPr marL="0" lvl="0" indent="0" algn="just">
              <a:buNone/>
            </a:pPr>
            <a:endParaRPr lang="en-IN" sz="2400" dirty="0">
              <a:latin typeface="Comic Sans MS" panose="030F0702030302020204" pitchFamily="66" charset="0"/>
            </a:endParaRPr>
          </a:p>
          <a:p>
            <a:pPr lvl="0" algn="just"/>
            <a:r>
              <a:rPr lang="en-US" sz="2400" dirty="0">
                <a:latin typeface="Comic Sans MS" panose="030F0702030302020204" pitchFamily="66" charset="0"/>
              </a:rPr>
              <a:t>Gelatin, albumin, peptone and serum protein (</a:t>
            </a:r>
            <a:r>
              <a:rPr lang="en-US" sz="2400" dirty="0" smtClean="0">
                <a:latin typeface="Comic Sans MS" panose="030F0702030302020204" pitchFamily="66" charset="0"/>
              </a:rPr>
              <a:t>the </a:t>
            </a:r>
            <a:r>
              <a:rPr lang="en-US" sz="2400" dirty="0">
                <a:latin typeface="Comic Sans MS" panose="030F0702030302020204" pitchFamily="66" charset="0"/>
              </a:rPr>
              <a:t>sulfa drugs bind</a:t>
            </a:r>
            <a:r>
              <a:rPr lang="en-US" sz="2400" dirty="0" smtClean="0">
                <a:latin typeface="Comic Sans MS" panose="030F0702030302020204" pitchFamily="66" charset="0"/>
              </a:rPr>
              <a:t>).</a:t>
            </a:r>
          </a:p>
          <a:p>
            <a:pPr marL="0" lvl="0" indent="0" algn="just">
              <a:buNone/>
            </a:pPr>
            <a:endParaRPr lang="en-IN" sz="2400" dirty="0">
              <a:latin typeface="Comic Sans MS" panose="030F0702030302020204" pitchFamily="66" charset="0"/>
            </a:endParaRPr>
          </a:p>
          <a:p>
            <a:pPr lvl="0" algn="just"/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Antibacterial action is neutralized in the presence of pus or tissue breakdown products </a:t>
            </a:r>
            <a:r>
              <a:rPr lang="en-US" sz="2400" dirty="0">
                <a:latin typeface="Comic Sans MS" panose="030F0702030302020204" pitchFamily="66" charset="0"/>
              </a:rPr>
              <a:t>(contain thymidine and purines which are utilized by bacteria bypassing the need of folic acid).</a:t>
            </a:r>
            <a:endParaRPr lang="en-IN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156025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Synergists of </a:t>
            </a:r>
            <a:r>
              <a:rPr lang="en-US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Sulfonamides</a:t>
            </a:r>
            <a:endParaRPr lang="en-IN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Diaminopyrimidine </a:t>
            </a:r>
            <a:r>
              <a:rPr lang="en-US" dirty="0">
                <a:latin typeface="Comic Sans MS" panose="030F0702030302020204" pitchFamily="66" charset="0"/>
              </a:rPr>
              <a:t>(DAP) derivatives like </a:t>
            </a:r>
            <a:r>
              <a:rPr lang="en-US" dirty="0">
                <a:solidFill>
                  <a:srgbClr val="92D050"/>
                </a:solidFill>
                <a:latin typeface="Comic Sans MS" panose="030F0702030302020204" pitchFamily="66" charset="0"/>
              </a:rPr>
              <a:t>trimethoprim</a:t>
            </a:r>
            <a:r>
              <a:rPr lang="en-US" dirty="0">
                <a:latin typeface="Comic Sans MS" panose="030F0702030302020204" pitchFamily="66" charset="0"/>
              </a:rPr>
              <a:t> act synergistically with sulfa </a:t>
            </a:r>
            <a:r>
              <a:rPr lang="en-US" dirty="0" smtClean="0">
                <a:latin typeface="Comic Sans MS" panose="030F0702030302020204" pitchFamily="66" charset="0"/>
              </a:rPr>
              <a:t>drugs.</a:t>
            </a:r>
          </a:p>
          <a:p>
            <a:pPr marL="0" indent="0" algn="just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It act by </a:t>
            </a:r>
            <a:r>
              <a:rPr lang="en-US" dirty="0">
                <a:latin typeface="Comic Sans MS" panose="030F0702030302020204" pitchFamily="66" charset="0"/>
              </a:rPr>
              <a:t>inhibiting </a:t>
            </a:r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dihydrofolate reductase (sequential blockade)</a:t>
            </a:r>
            <a:r>
              <a:rPr lang="en-US" dirty="0">
                <a:latin typeface="Comic Sans MS" panose="030F0702030302020204" pitchFamily="66" charset="0"/>
              </a:rPr>
              <a:t> in PABA-Nucleic acid synthesis </a:t>
            </a:r>
            <a:r>
              <a:rPr lang="en-US" dirty="0" smtClean="0">
                <a:latin typeface="Comic Sans MS" panose="030F0702030302020204" pitchFamily="66" charset="0"/>
              </a:rPr>
              <a:t>pathway.</a:t>
            </a:r>
            <a:endParaRPr lang="en-IN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580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Clinical </a:t>
            </a:r>
            <a:r>
              <a:rPr lang="en-US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uses </a:t>
            </a: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of Sulfonamides</a:t>
            </a:r>
            <a:endParaRPr lang="en-IN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>
                <a:latin typeface="Comic Sans MS" panose="030F0702030302020204" pitchFamily="66" charset="0"/>
              </a:rPr>
              <a:t>Sulfa drugs are used for the prevention and treatment of acute systemic and local (</a:t>
            </a:r>
            <a:r>
              <a:rPr lang="en-US" dirty="0" smtClean="0">
                <a:latin typeface="Comic Sans MS" panose="030F0702030302020204" pitchFamily="66" charset="0"/>
              </a:rPr>
              <a:t>GI, </a:t>
            </a:r>
            <a:r>
              <a:rPr lang="en-US" dirty="0">
                <a:latin typeface="Comic Sans MS" panose="030F0702030302020204" pitchFamily="66" charset="0"/>
              </a:rPr>
              <a:t>urinary tract, topical) infection.</a:t>
            </a:r>
          </a:p>
          <a:p>
            <a:pPr algn="just"/>
            <a:r>
              <a:rPr lang="en-US" dirty="0" smtClean="0">
                <a:latin typeface="Comic Sans MS" panose="030F0702030302020204" pitchFamily="66" charset="0"/>
              </a:rPr>
              <a:t>The </a:t>
            </a:r>
            <a:r>
              <a:rPr lang="en-US" dirty="0">
                <a:latin typeface="Comic Sans MS" panose="030F0702030302020204" pitchFamily="66" charset="0"/>
              </a:rPr>
              <a:t>diseases cured by sulfonamides </a:t>
            </a:r>
            <a:r>
              <a:rPr lang="en-US" dirty="0" smtClean="0">
                <a:latin typeface="Comic Sans MS" panose="030F0702030302020204" pitchFamily="66" charset="0"/>
              </a:rPr>
              <a:t>are:  </a:t>
            </a:r>
            <a:endParaRPr lang="en-US" dirty="0"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en-US" dirty="0">
                <a:latin typeface="Comic Sans MS" panose="030F0702030302020204" pitchFamily="66" charset="0"/>
              </a:rPr>
              <a:t>		</a:t>
            </a:r>
            <a:r>
              <a:rPr lang="en-US" dirty="0" err="1">
                <a:solidFill>
                  <a:srgbClr val="92D050"/>
                </a:solidFill>
                <a:latin typeface="Comic Sans MS" panose="030F0702030302020204" pitchFamily="66" charset="0"/>
              </a:rPr>
              <a:t>A</a:t>
            </a:r>
            <a:r>
              <a:rPr lang="en-US" dirty="0" err="1" smtClean="0">
                <a:solidFill>
                  <a:srgbClr val="92D050"/>
                </a:solidFill>
                <a:latin typeface="Comic Sans MS" panose="030F0702030302020204" pitchFamily="66" charset="0"/>
              </a:rPr>
              <a:t>ctinobacillosis</a:t>
            </a:r>
            <a:r>
              <a:rPr lang="en-US" dirty="0">
                <a:solidFill>
                  <a:srgbClr val="92D050"/>
                </a:solidFill>
                <a:latin typeface="Comic Sans MS" panose="030F0702030302020204" pitchFamily="66" charset="0"/>
              </a:rPr>
              <a:t>,</a:t>
            </a:r>
          </a:p>
          <a:p>
            <a:pPr>
              <a:buNone/>
            </a:pPr>
            <a:r>
              <a:rPr lang="en-US" dirty="0">
                <a:solidFill>
                  <a:srgbClr val="92D050"/>
                </a:solidFill>
                <a:latin typeface="Comic Sans MS" panose="030F0702030302020204" pitchFamily="66" charset="0"/>
              </a:rPr>
              <a:t> 		</a:t>
            </a:r>
            <a:r>
              <a:rPr lang="en-US" dirty="0" err="1">
                <a:solidFill>
                  <a:srgbClr val="92D050"/>
                </a:solidFill>
                <a:latin typeface="Comic Sans MS" panose="030F0702030302020204" pitchFamily="66" charset="0"/>
              </a:rPr>
              <a:t>A</a:t>
            </a:r>
            <a:r>
              <a:rPr lang="en-US" dirty="0" err="1" smtClean="0">
                <a:solidFill>
                  <a:srgbClr val="92D050"/>
                </a:solidFill>
                <a:latin typeface="Comic Sans MS" panose="030F0702030302020204" pitchFamily="66" charset="0"/>
              </a:rPr>
              <a:t>ctinomycosis</a:t>
            </a:r>
            <a:r>
              <a:rPr lang="en-US" dirty="0">
                <a:solidFill>
                  <a:srgbClr val="92D050"/>
                </a:solidFill>
                <a:latin typeface="Comic Sans MS" panose="030F0702030302020204" pitchFamily="66" charset="0"/>
              </a:rPr>
              <a:t>, </a:t>
            </a:r>
          </a:p>
          <a:p>
            <a:pPr>
              <a:buNone/>
            </a:pPr>
            <a:r>
              <a:rPr lang="en-US" dirty="0">
                <a:solidFill>
                  <a:srgbClr val="92D050"/>
                </a:solidFill>
                <a:latin typeface="Comic Sans MS" panose="030F0702030302020204" pitchFamily="66" charset="0"/>
              </a:rPr>
              <a:t>		</a:t>
            </a:r>
            <a:r>
              <a:rPr lang="en-US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Strangles </a:t>
            </a:r>
            <a:r>
              <a:rPr lang="en-US" dirty="0">
                <a:solidFill>
                  <a:srgbClr val="92D050"/>
                </a:solidFill>
                <a:latin typeface="Comic Sans MS" panose="030F0702030302020204" pitchFamily="66" charset="0"/>
              </a:rPr>
              <a:t>(horses), </a:t>
            </a:r>
          </a:p>
          <a:p>
            <a:pPr>
              <a:buNone/>
            </a:pPr>
            <a:r>
              <a:rPr lang="en-US" dirty="0">
                <a:solidFill>
                  <a:srgbClr val="92D050"/>
                </a:solidFill>
                <a:latin typeface="Comic Sans MS" panose="030F0702030302020204" pitchFamily="66" charset="0"/>
              </a:rPr>
              <a:t>		</a:t>
            </a:r>
            <a:r>
              <a:rPr lang="en-US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Coccidiosis</a:t>
            </a:r>
            <a:r>
              <a:rPr lang="en-US" dirty="0">
                <a:solidFill>
                  <a:srgbClr val="92D050"/>
                </a:solidFill>
                <a:latin typeface="Comic Sans MS" panose="030F0702030302020204" pitchFamily="66" charset="0"/>
              </a:rPr>
              <a:t>,</a:t>
            </a:r>
          </a:p>
          <a:p>
            <a:pPr>
              <a:buNone/>
            </a:pPr>
            <a:r>
              <a:rPr lang="en-US" dirty="0">
                <a:solidFill>
                  <a:srgbClr val="92D050"/>
                </a:solidFill>
                <a:latin typeface="Comic Sans MS" panose="030F0702030302020204" pitchFamily="66" charset="0"/>
              </a:rPr>
              <a:t> 		</a:t>
            </a:r>
            <a:r>
              <a:rPr lang="en-US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Mastitis</a:t>
            </a:r>
            <a:r>
              <a:rPr lang="en-US" dirty="0">
                <a:solidFill>
                  <a:srgbClr val="92D050"/>
                </a:solidFill>
                <a:latin typeface="Comic Sans MS" panose="030F0702030302020204" pitchFamily="66" charset="0"/>
              </a:rPr>
              <a:t>, </a:t>
            </a:r>
          </a:p>
          <a:p>
            <a:pPr>
              <a:buNone/>
            </a:pPr>
            <a:r>
              <a:rPr lang="en-US" dirty="0">
                <a:solidFill>
                  <a:srgbClr val="92D050"/>
                </a:solidFill>
                <a:latin typeface="Comic Sans MS" panose="030F0702030302020204" pitchFamily="66" charset="0"/>
              </a:rPr>
              <a:t>		</a:t>
            </a:r>
            <a:r>
              <a:rPr lang="en-US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Metritis</a:t>
            </a:r>
            <a:r>
              <a:rPr lang="en-US" dirty="0">
                <a:solidFill>
                  <a:srgbClr val="92D050"/>
                </a:solidFill>
                <a:latin typeface="Comic Sans MS" panose="030F0702030302020204" pitchFamily="66" charset="0"/>
              </a:rPr>
              <a:t>, </a:t>
            </a:r>
          </a:p>
          <a:p>
            <a:pPr>
              <a:buNone/>
            </a:pPr>
            <a:r>
              <a:rPr lang="en-US" dirty="0">
                <a:solidFill>
                  <a:srgbClr val="92D050"/>
                </a:solidFill>
                <a:latin typeface="Comic Sans MS" panose="030F0702030302020204" pitchFamily="66" charset="0"/>
              </a:rPr>
              <a:t>		</a:t>
            </a:r>
            <a:r>
              <a:rPr lang="en-US" dirty="0" err="1" smtClean="0">
                <a:solidFill>
                  <a:srgbClr val="92D050"/>
                </a:solidFill>
                <a:latin typeface="Comic Sans MS" panose="030F0702030302020204" pitchFamily="66" charset="0"/>
              </a:rPr>
              <a:t>Colibacillosis</a:t>
            </a:r>
            <a:r>
              <a:rPr lang="en-US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,</a:t>
            </a:r>
            <a:endParaRPr lang="en-US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>
                <a:solidFill>
                  <a:srgbClr val="92D050"/>
                </a:solidFill>
                <a:latin typeface="Comic Sans MS" panose="030F0702030302020204" pitchFamily="66" charset="0"/>
              </a:rPr>
              <a:t>I</a:t>
            </a:r>
            <a:r>
              <a:rPr lang="en-US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nfectious </a:t>
            </a:r>
            <a:r>
              <a:rPr lang="en-US" dirty="0">
                <a:solidFill>
                  <a:srgbClr val="92D050"/>
                </a:solidFill>
                <a:latin typeface="Comic Sans MS" panose="030F0702030302020204" pitchFamily="66" charset="0"/>
              </a:rPr>
              <a:t>polyarthritis, </a:t>
            </a:r>
            <a:endParaRPr lang="en-US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rgbClr val="92D050"/>
                </a:solidFill>
                <a:latin typeface="Comic Sans MS" panose="030F0702030302020204" pitchFamily="66" charset="0"/>
              </a:rPr>
              <a:t>I</a:t>
            </a:r>
            <a:r>
              <a:rPr lang="en-US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nfectious </a:t>
            </a:r>
            <a:r>
              <a:rPr lang="en-US" dirty="0">
                <a:solidFill>
                  <a:srgbClr val="92D050"/>
                </a:solidFill>
                <a:latin typeface="Comic Sans MS" panose="030F0702030302020204" pitchFamily="66" charset="0"/>
              </a:rPr>
              <a:t>keratitis, </a:t>
            </a:r>
            <a:endParaRPr lang="en-US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rgbClr val="92D050"/>
                </a:solidFill>
                <a:latin typeface="Comic Sans MS" panose="030F0702030302020204" pitchFamily="66" charset="0"/>
              </a:rPr>
              <a:t>P</a:t>
            </a:r>
            <a:r>
              <a:rPr lang="en-US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neumonia</a:t>
            </a:r>
            <a:r>
              <a:rPr lang="en-US" dirty="0">
                <a:solidFill>
                  <a:srgbClr val="92D050"/>
                </a:solidFill>
                <a:latin typeface="Comic Sans MS" panose="030F0702030302020204" pitchFamily="66" charset="0"/>
              </a:rPr>
              <a:t>, </a:t>
            </a:r>
            <a:endParaRPr lang="en-US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rgbClr val="92D050"/>
                </a:solidFill>
                <a:latin typeface="Comic Sans MS" panose="030F0702030302020204" pitchFamily="66" charset="0"/>
              </a:rPr>
              <a:t>R</a:t>
            </a:r>
            <a:r>
              <a:rPr lang="en-US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espiratory </a:t>
            </a:r>
            <a:r>
              <a:rPr lang="en-US" dirty="0">
                <a:solidFill>
                  <a:srgbClr val="92D050"/>
                </a:solidFill>
                <a:latin typeface="Comic Sans MS" panose="030F0702030302020204" pitchFamily="66" charset="0"/>
              </a:rPr>
              <a:t>infection, </a:t>
            </a:r>
            <a:endParaRPr lang="en-US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rgbClr val="92D050"/>
                </a:solidFill>
                <a:latin typeface="Comic Sans MS" panose="030F0702030302020204" pitchFamily="66" charset="0"/>
              </a:rPr>
              <a:t>U</a:t>
            </a:r>
            <a:r>
              <a:rPr lang="en-US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rinary </a:t>
            </a:r>
            <a:r>
              <a:rPr lang="en-US" dirty="0">
                <a:solidFill>
                  <a:srgbClr val="92D050"/>
                </a:solidFill>
                <a:latin typeface="Comic Sans MS" panose="030F0702030302020204" pitchFamily="66" charset="0"/>
              </a:rPr>
              <a:t>tract infections, </a:t>
            </a:r>
            <a:endParaRPr lang="en-US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r>
              <a:rPr lang="en-US" dirty="0" err="1">
                <a:solidFill>
                  <a:srgbClr val="92D050"/>
                </a:solidFill>
                <a:latin typeface="Comic Sans MS" panose="030F0702030302020204" pitchFamily="66" charset="0"/>
              </a:rPr>
              <a:t>P</a:t>
            </a:r>
            <a:r>
              <a:rPr lang="en-US" dirty="0" err="1" smtClean="0">
                <a:solidFill>
                  <a:srgbClr val="92D050"/>
                </a:solidFill>
                <a:latin typeface="Comic Sans MS" panose="030F0702030302020204" pitchFamily="66" charset="0"/>
              </a:rPr>
              <a:t>rododermatitis</a:t>
            </a:r>
            <a:r>
              <a:rPr lang="en-US" dirty="0">
                <a:solidFill>
                  <a:srgbClr val="92D050"/>
                </a:solidFill>
                <a:latin typeface="Comic Sans MS" panose="030F0702030302020204" pitchFamily="66" charset="0"/>
              </a:rPr>
              <a:t>, </a:t>
            </a:r>
            <a:endParaRPr lang="en-US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r>
              <a:rPr lang="en-US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Toxoplasmosis</a:t>
            </a:r>
          </a:p>
          <a:p>
            <a:r>
              <a:rPr lang="en-US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Meningitis </a:t>
            </a:r>
            <a:r>
              <a:rPr lang="en-US" dirty="0">
                <a:solidFill>
                  <a:srgbClr val="92D050"/>
                </a:solidFill>
                <a:latin typeface="Comic Sans MS" panose="030F0702030302020204" pitchFamily="66" charset="0"/>
              </a:rPr>
              <a:t>and </a:t>
            </a:r>
            <a:endParaRPr lang="en-US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r>
              <a:rPr lang="en-US" dirty="0">
                <a:solidFill>
                  <a:srgbClr val="92D050"/>
                </a:solidFill>
                <a:latin typeface="Comic Sans MS" panose="030F0702030302020204" pitchFamily="66" charset="0"/>
              </a:rPr>
              <a:t>F</a:t>
            </a:r>
            <a:r>
              <a:rPr lang="en-US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oot </a:t>
            </a:r>
            <a:r>
              <a:rPr lang="en-US" dirty="0">
                <a:solidFill>
                  <a:srgbClr val="92D050"/>
                </a:solidFill>
                <a:latin typeface="Comic Sans MS" panose="030F0702030302020204" pitchFamily="66" charset="0"/>
              </a:rPr>
              <a:t>rot.</a:t>
            </a:r>
            <a:endParaRPr lang="en-IN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23869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Toxicity</a:t>
            </a:r>
            <a:endParaRPr lang="en-IN" sz="4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Acute toxicity</a:t>
            </a:r>
            <a:r>
              <a:rPr lang="en-GB" dirty="0" smtClean="0">
                <a:latin typeface="Comic Sans MS" panose="030F0702030302020204" pitchFamily="66" charset="0"/>
              </a:rPr>
              <a:t>: Rare </a:t>
            </a:r>
          </a:p>
          <a:p>
            <a:r>
              <a:rPr lang="en-GB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Chronic Toxicity: </a:t>
            </a:r>
            <a:r>
              <a:rPr lang="en-GB" dirty="0" smtClean="0">
                <a:latin typeface="Comic Sans MS" panose="030F0702030302020204" pitchFamily="66" charset="0"/>
              </a:rPr>
              <a:t>Haematological alteration 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Poultry:  </a:t>
            </a:r>
            <a:r>
              <a:rPr lang="en-GB" dirty="0" smtClean="0">
                <a:latin typeface="Comic Sans MS" panose="030F0702030302020204" pitchFamily="66" charset="0"/>
              </a:rPr>
              <a:t>Drop in egg production, Abnormal eggs (rough thin 		shelled), </a:t>
            </a:r>
            <a:r>
              <a:rPr lang="en-GB" dirty="0" err="1" smtClean="0">
                <a:latin typeface="Comic Sans MS" panose="030F0702030302020204" pitchFamily="66" charset="0"/>
              </a:rPr>
              <a:t>agranulocytosis</a:t>
            </a:r>
            <a:r>
              <a:rPr lang="en-GB" dirty="0" smtClean="0">
                <a:latin typeface="Comic Sans MS" panose="030F0702030302020204" pitchFamily="66" charset="0"/>
              </a:rPr>
              <a:t> and anaemia are observed 		in poultry.</a:t>
            </a:r>
          </a:p>
          <a:p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Dog: </a:t>
            </a:r>
            <a:r>
              <a:rPr lang="en-GB" dirty="0" smtClean="0">
                <a:latin typeface="Comic Sans MS" panose="030F0702030302020204" pitchFamily="66" charset="0"/>
              </a:rPr>
              <a:t>cyanosis.</a:t>
            </a:r>
          </a:p>
          <a:p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Cattle: </a:t>
            </a:r>
            <a:r>
              <a:rPr lang="en-GB" dirty="0" smtClean="0">
                <a:latin typeface="Comic Sans MS" panose="030F0702030302020204" pitchFamily="66" charset="0"/>
              </a:rPr>
              <a:t>jaundice and neuritis.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49089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1165</Words>
  <Application>Microsoft Office PowerPoint</Application>
  <PresentationFormat>Widescreen</PresentationFormat>
  <Paragraphs>201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Aharoni</vt:lpstr>
      <vt:lpstr>Arial</vt:lpstr>
      <vt:lpstr>Calibri</vt:lpstr>
      <vt:lpstr>Calibri Light</vt:lpstr>
      <vt:lpstr>Comic Sans MS</vt:lpstr>
      <vt:lpstr>Office Theme</vt:lpstr>
      <vt:lpstr>Sulphonamides (Part 2)  …………………………………………………………………………………………………………………………………………………………………………………………………………………………………………… Chemotherapy (VPT-411) (Lecture-9)</vt:lpstr>
      <vt:lpstr>Content of the chapter</vt:lpstr>
      <vt:lpstr>Pharmacokinetics </vt:lpstr>
      <vt:lpstr>PowerPoint Presentation</vt:lpstr>
      <vt:lpstr>PowerPoint Presentation</vt:lpstr>
      <vt:lpstr> Antagonist of sulphonamides</vt:lpstr>
      <vt:lpstr>Synergists of Sulfonamides</vt:lpstr>
      <vt:lpstr>Clinical uses of Sulfonamides</vt:lpstr>
      <vt:lpstr>Toxicity</vt:lpstr>
      <vt:lpstr>PowerPoint Presentation</vt:lpstr>
      <vt:lpstr> Renal Toxicity/Crystallurea </vt:lpstr>
      <vt:lpstr>PowerPoint Presentation</vt:lpstr>
      <vt:lpstr>PowerPoint Presentation</vt:lpstr>
      <vt:lpstr>PowerPoint Presentation</vt:lpstr>
      <vt:lpstr>PowerPoint Presentation</vt:lpstr>
      <vt:lpstr>Potentiated Sulfonamides</vt:lpstr>
      <vt:lpstr>PowerPoint Presentation</vt:lpstr>
      <vt:lpstr>PowerPoint Presentation</vt:lpstr>
      <vt:lpstr>PowerPoint Presentation</vt:lpstr>
      <vt:lpstr>Nitrofurans</vt:lpstr>
      <vt:lpstr>PowerPoint Presentation</vt:lpstr>
      <vt:lpstr>PowerPoint Presentation</vt:lpstr>
      <vt:lpstr> Nitrofurazone </vt:lpstr>
      <vt:lpstr>Nitrofurantoin</vt:lpstr>
      <vt:lpstr>Furazolidone</vt:lpstr>
      <vt:lpstr>Furaltadone</vt:lpstr>
      <vt:lpstr>Sulphones </vt:lpstr>
      <vt:lpstr>Summary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Anjana</dc:creator>
  <cp:lastModifiedBy>Dr. Nirbhay Kumar</cp:lastModifiedBy>
  <cp:revision>10</cp:revision>
  <dcterms:created xsi:type="dcterms:W3CDTF">2020-12-21T10:55:34Z</dcterms:created>
  <dcterms:modified xsi:type="dcterms:W3CDTF">2020-12-25T11:05:44Z</dcterms:modified>
</cp:coreProperties>
</file>