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2" r:id="rId8"/>
    <p:sldId id="261" r:id="rId9"/>
    <p:sldId id="262" r:id="rId10"/>
    <p:sldId id="263" r:id="rId11"/>
    <p:sldId id="264" r:id="rId12"/>
    <p:sldId id="273" r:id="rId13"/>
    <p:sldId id="265" r:id="rId14"/>
    <p:sldId id="266" r:id="rId15"/>
    <p:sldId id="274" r:id="rId16"/>
    <p:sldId id="267" r:id="rId17"/>
    <p:sldId id="270" r:id="rId18"/>
    <p:sldId id="268" r:id="rId19"/>
    <p:sldId id="271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194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2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86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3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8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5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9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1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9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AE15-097E-4E71-8D8D-D4072DF4EAE6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72F570-E417-4FAC-AAC5-A3ED83C3E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4177" y="873391"/>
            <a:ext cx="7903753" cy="118826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Cambria" panose="02040503050406030204" pitchFamily="18" charset="0"/>
                <a:ea typeface="Cambria" panose="02040503050406030204" pitchFamily="18" charset="0"/>
              </a:rPr>
              <a:t>Meat Speciation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196" y="2504958"/>
            <a:ext cx="4388957" cy="3273673"/>
          </a:xfrm>
          <a:prstGeom prst="rect">
            <a:avLst/>
          </a:prstGeom>
        </p:spPr>
      </p:pic>
      <p:pic>
        <p:nvPicPr>
          <p:cNvPr id="10244" name="Picture 4" descr="Image result for Meat speci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656" y="2467012"/>
            <a:ext cx="4388957" cy="32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46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107" y="1791093"/>
            <a:ext cx="10972800" cy="456257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fibula of horse extends </a:t>
            </a:r>
            <a:r>
              <a:rPr lang="en-US" sz="2000" b="1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upto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two thirds the length of the tibia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      In cattle femur possesses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third trochanter and the fibula is only a small pointed projection.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last three lumbar transverse processes articulate with each other,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the sixth articulating in the similar manner with the sacrum in horses, while in cattle they do not articulate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Carcass of horse shows considerable development of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soft yellow fat beneath the peritoneum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especially in mares, but in stallion the fat is generally of a lighter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colour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and almost white. 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ox the kidney fat is always firmer, white and more abundant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than in horse.</a:t>
            </a:r>
          </a:p>
          <a:p>
            <a:pPr algn="just"/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Horse flesh is dark bluish red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and the meat has </a:t>
            </a:r>
            <a:r>
              <a:rPr lang="en-US" sz="2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pronounced sweet taste and well-defined muscle fibers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3660A5-FA5E-4501-A4C3-8D9BD564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41" y="624110"/>
            <a:ext cx="9702972" cy="7067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Differentiation of carcass of horse and cattle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13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503" y="435574"/>
            <a:ext cx="8911687" cy="6356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Differentiation of carcass of sheep and goat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941961"/>
              </p:ext>
            </p:extLst>
          </p:nvPr>
        </p:nvGraphicFramePr>
        <p:xfrm>
          <a:off x="829559" y="1166805"/>
          <a:ext cx="10678989" cy="3570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62">
                  <a:extLst>
                    <a:ext uri="{9D8B030D-6E8A-4147-A177-3AD203B41FA5}">
                      <a16:colId xmlns:a16="http://schemas.microsoft.com/office/drawing/2014/main" val="2660258901"/>
                    </a:ext>
                  </a:extLst>
                </a:gridCol>
                <a:gridCol w="3968313">
                  <a:extLst>
                    <a:ext uri="{9D8B030D-6E8A-4147-A177-3AD203B41FA5}">
                      <a16:colId xmlns:a16="http://schemas.microsoft.com/office/drawing/2014/main" val="994487337"/>
                    </a:ext>
                  </a:extLst>
                </a:gridCol>
                <a:gridCol w="4577014">
                  <a:extLst>
                    <a:ext uri="{9D8B030D-6E8A-4147-A177-3AD203B41FA5}">
                      <a16:colId xmlns:a16="http://schemas.microsoft.com/office/drawing/2014/main" val="118489781"/>
                    </a:ext>
                  </a:extLst>
                </a:gridCol>
              </a:tblGrid>
              <a:tr h="28805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Feature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Sheep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Goat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177759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Back &amp; withers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Round and well fleshed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Sharp, little flesh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143319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Thorax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Barrel shaped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Flattened laterally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103658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Tail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Fairly broad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Thin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4711095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Radius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1.25 times length of metacarpus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Twice as long as metacarpus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5315483"/>
                  </a:ext>
                </a:extLst>
              </a:tr>
              <a:tr h="59648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Scapula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Short and broad. Superior spine, bent back and thickened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Possesses distinct neck. Spine straight and narrow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371276"/>
                  </a:ext>
                </a:extLst>
              </a:tr>
              <a:tr h="288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Sacrum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Lateral borders thickened in form of rolls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Lateral borders thin and sharp</a:t>
                      </a:r>
                      <a:endParaRPr lang="en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2928248"/>
                  </a:ext>
                </a:extLst>
              </a:tr>
              <a:tr h="8262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Flesh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Pale red and fine in texture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Dark red and coarse with </a:t>
                      </a:r>
                      <a:r>
                        <a:rPr lang="en-US" sz="1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goaty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odour</a:t>
                      </a: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 Sticky subcutaneous tissue, which may have adherent goat hairs.</a:t>
                      </a:r>
                      <a:endParaRPr lang="en-US" sz="18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2897659"/>
                  </a:ext>
                </a:extLst>
              </a:tr>
            </a:tbl>
          </a:graphicData>
        </a:graphic>
      </p:graphicFrame>
      <p:pic>
        <p:nvPicPr>
          <p:cNvPr id="3074" name="Picture 2" descr="Image result for sheep and goat carcass different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03" y="4833102"/>
            <a:ext cx="8484124" cy="201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09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11E8-932A-4224-B826-75D32609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92" y="454427"/>
            <a:ext cx="3713607" cy="771057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Disadvantages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2468-74FE-4AD7-99C0-80AF479C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140" y="1785593"/>
            <a:ext cx="8915400" cy="168425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Method can not be applied in minced form of meat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Cooked/ boiled meat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Absence of characteristic osseous structures</a:t>
            </a:r>
            <a:endParaRPr lang="en-IN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5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694" y="513854"/>
            <a:ext cx="3770723" cy="617362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Chemical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777" y="1329460"/>
            <a:ext cx="10554568" cy="48732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Linoleic acid: 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Horse fat contains 1 to 2% linoleic acid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whereas all other fat contain less than 0.1%.</a:t>
            </a:r>
          </a:p>
          <a:p>
            <a:pPr algn="just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Glycogen content: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glycogen content of horse flesh is very high but in case of animals that are exhausted or emaciated the value may be low leading to misinterpretation of results. 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0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29" y="269402"/>
            <a:ext cx="3761296" cy="66620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Physical Method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297" y="999242"/>
            <a:ext cx="10157136" cy="41383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These tests are based on the presence or absence of a certain chemicals or their quantity in meat. </a:t>
            </a:r>
          </a:p>
          <a:p>
            <a:pPr algn="just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Iodine value: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the test is based on the amount of iodine absorbed by the unsaturated fatty acids present in fat and varies with the species of animal. </a:t>
            </a:r>
          </a:p>
          <a:p>
            <a:pPr lvl="1"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Horse:	71-86</a:t>
            </a:r>
          </a:p>
          <a:p>
            <a:pPr lvl="1"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Cattle:	38-46</a:t>
            </a:r>
          </a:p>
          <a:p>
            <a:pPr lvl="1"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Sheep:	35-46</a:t>
            </a:r>
          </a:p>
          <a:p>
            <a:pPr lvl="1"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Pig:	50-70. 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Refractive index: </a:t>
            </a:r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Fat is heated and converted to oil and the refractive index estimated by means of a refractometer. 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Horse:	 53.3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Cattle:    &lt;40 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Pig:	&lt;51.9</a:t>
            </a:r>
          </a:p>
        </p:txBody>
      </p:sp>
      <p:pic>
        <p:nvPicPr>
          <p:cNvPr id="7172" name="Picture 4" descr="Image result for refractive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97" y="5264869"/>
            <a:ext cx="6480683" cy="149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732" y="5264869"/>
            <a:ext cx="3095884" cy="1491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59388E-2ABE-4DC8-8D1E-3F79B73AC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215" y="1828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53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11E8-932A-4224-B826-75D32609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30" y="454427"/>
            <a:ext cx="9370242" cy="77105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Disadvantages: Physical and chemical methods</a:t>
            </a: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2468-74FE-4AD7-99C0-80AF479CC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140" y="1903450"/>
            <a:ext cx="8915400" cy="130639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Method can not be employed in minced meat, lean meat mixture of meats having closer indices form of meat</a:t>
            </a: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Cooked/ boiled and processed meat</a:t>
            </a:r>
          </a:p>
        </p:txBody>
      </p:sp>
    </p:spTree>
    <p:extLst>
      <p:ext uri="{BB962C8B-B14F-4D97-AF65-F5344CB8AC3E}">
        <p14:creationId xmlns:p14="http://schemas.microsoft.com/office/powerpoint/2010/main" val="3541584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2742" y="523132"/>
            <a:ext cx="4065332" cy="697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Biochemical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522" y="1404594"/>
            <a:ext cx="10687662" cy="449658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Various biochemical tests based on the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size, migration pattern etc. of proteins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can be utilized for meat speciation. 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These tests are 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useful in minced meat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but do not give good results for cooked meat. 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specific pH of proteins at which their overall electric charge becomes zero and they get precipitated is known as the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iso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-electric point. 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This technique involves the migration of protein through pH gradient in polyacrylamide or agarose gel. </a:t>
            </a: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The muscle proteins migrate on gel having ampholyte bed under strong electric field and precipitate at specific iso-electric point giving bands.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786437" y="2962793"/>
            <a:ext cx="2879002" cy="35308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Iso-electric focusing</a:t>
            </a:r>
          </a:p>
        </p:txBody>
      </p:sp>
    </p:spTree>
    <p:extLst>
      <p:ext uri="{BB962C8B-B14F-4D97-AF65-F5344CB8AC3E}">
        <p14:creationId xmlns:p14="http://schemas.microsoft.com/office/powerpoint/2010/main" val="267194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4083" y="379498"/>
            <a:ext cx="6575150" cy="61654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7954" y="2413337"/>
            <a:ext cx="518950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number of bands, their distribution pattern and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iso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-electric point are specific for every species and help in identification from a mixture of meats.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test can be performed on blood, serum, milk, organ etc. </a:t>
            </a:r>
          </a:p>
        </p:txBody>
      </p:sp>
    </p:spTree>
    <p:extLst>
      <p:ext uri="{BB962C8B-B14F-4D97-AF65-F5344CB8AC3E}">
        <p14:creationId xmlns:p14="http://schemas.microsoft.com/office/powerpoint/2010/main" val="313998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571" y="624110"/>
            <a:ext cx="10284736" cy="11141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SDS-PAGE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(Sodium Dodecyl Sulfate Polyacrylamide Gel Electrophoresis)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573" y="2251295"/>
            <a:ext cx="7342734" cy="406466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charge on proteins gets neutralized on treatment with detergents like sodium dodecyl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sulphate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Such proteins migrate through polyacrylamide gel on the basis of size giving a specific banding pattern on staining with suitable dye. 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The band pattern is specific for a particular species and thus helps in identification of species. 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Image result for SDS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5" y="3891504"/>
            <a:ext cx="4119248" cy="255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DS 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5" y="1887856"/>
            <a:ext cx="4119248" cy="20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751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604" y="500392"/>
            <a:ext cx="4717603" cy="85160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Immunological tests</a:t>
            </a:r>
          </a:p>
        </p:txBody>
      </p:sp>
      <p:sp>
        <p:nvSpPr>
          <p:cNvPr id="4" name="AutoShape 2" descr="Image result for Agar gel precipitation test meat species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104444" y="1898210"/>
            <a:ext cx="10945718" cy="49597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These tests are based on the antigen antibody reaction. </a:t>
            </a:r>
          </a:p>
          <a:p>
            <a:pPr algn="just"/>
            <a:endParaRPr lang="en-US" sz="2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Agar gel precipitation test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Counter current </a:t>
            </a:r>
            <a:r>
              <a:rPr lang="en-US" sz="2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immunoelectrophoresis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ELISA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093" y="2354103"/>
            <a:ext cx="4780228" cy="1447800"/>
          </a:xfrm>
          <a:prstGeom prst="rect">
            <a:avLst/>
          </a:prstGeom>
        </p:spPr>
      </p:pic>
      <p:pic>
        <p:nvPicPr>
          <p:cNvPr id="5126" name="Picture 6" descr="Image result for Counter current immunoelectrophor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755" y="3954154"/>
            <a:ext cx="4780228" cy="168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363" y="5138096"/>
            <a:ext cx="4780228" cy="14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22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6443" y="642963"/>
            <a:ext cx="3213986" cy="66736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42" y="1466257"/>
            <a:ext cx="10275682" cy="51984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Mixing of meat of one species with another 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Mislabeling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Adulteration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of meat is “the fraudulent practice which involves substitution or mixing of flesh of cheaper variety which is objectionable for the reason of health, religion and economics”.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Mixing of meat of one species with another is punishable under the Prevention of Adulteration Act, 1973. 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Common substitutions include 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horse flesh as beef, mutton as </a:t>
            </a:r>
            <a:r>
              <a:rPr lang="en-US" sz="2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chevon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mutton as venison and beef as mutton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2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9813" y="454427"/>
            <a:ext cx="4033931" cy="7610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Molecular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083" y="1451229"/>
            <a:ext cx="10576874" cy="512868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Modern DNA based techniques like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Polymerase chain reaction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gene probes 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are being used for identification of species.  </a:t>
            </a:r>
          </a:p>
          <a:p>
            <a:pPr algn="just"/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43" y="2698866"/>
            <a:ext cx="4997513" cy="356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33" y="2574426"/>
            <a:ext cx="4316161" cy="353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8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833120" cy="723923"/>
          </a:xfrm>
          <a:noFill/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Methods for identification of meat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8171" y="1765954"/>
            <a:ext cx="9666759" cy="377762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Various methods of identification of meat of different species: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Anatomical method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Physical method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Chemical method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Biological method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Immunological method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Novel methods </a:t>
            </a:r>
          </a:p>
        </p:txBody>
      </p:sp>
    </p:spTree>
    <p:extLst>
      <p:ext uri="{BB962C8B-B14F-4D97-AF65-F5344CB8AC3E}">
        <p14:creationId xmlns:p14="http://schemas.microsoft.com/office/powerpoint/2010/main" val="330954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61" y="520574"/>
            <a:ext cx="4325917" cy="66437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Anatomical Method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91" y="1558564"/>
            <a:ext cx="11095733" cy="512503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Species of meat can be differentiated on the basis of:</a:t>
            </a:r>
          </a:p>
          <a:p>
            <a:pPr marL="0" indent="0"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just"/>
            <a:r>
              <a:rPr lang="en-US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Color, texture and </a:t>
            </a:r>
            <a:r>
              <a:rPr lang="en-US" sz="2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odour</a:t>
            </a:r>
            <a:r>
              <a:rPr lang="en-US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of flesh: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Buffalo meat is 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darker and coarser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than cattle meat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Chevon is associated with a 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typical </a:t>
            </a:r>
            <a:r>
              <a:rPr lang="en-US" sz="2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goaty</a:t>
            </a: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odour</a:t>
            </a:r>
            <a:endParaRPr lang="en-US" sz="2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 err="1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Colour</a:t>
            </a:r>
            <a:r>
              <a:rPr lang="en-US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consistency &amp; distribution of fat: 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 of cattle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being yellowish as compared to white fat of buffalo</a:t>
            </a:r>
          </a:p>
          <a:p>
            <a:pPr lvl="1" indent="-34290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Marbling of fat is seen in cattle and buffalo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while most of the fat in pig is subcutaneous in nature. </a:t>
            </a:r>
          </a:p>
          <a:p>
            <a:pPr algn="just"/>
            <a:r>
              <a:rPr lang="en-US" sz="2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Osseous tissue like bones or cartilage: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Poultry meat can be identified from other species owing to smaller &amp; soft nature of the bones</a:t>
            </a:r>
          </a:p>
        </p:txBody>
      </p:sp>
      <p:pic>
        <p:nvPicPr>
          <p:cNvPr id="9218" name="Picture 2" descr="Image result for marbling in be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889" y="1757796"/>
            <a:ext cx="3167887" cy="214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4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0261" y="520574"/>
            <a:ext cx="4325917" cy="664376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Anatomical Method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92" y="1558565"/>
            <a:ext cx="10873016" cy="49270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Difference in </a:t>
            </a:r>
            <a:r>
              <a:rPr lang="en-US" sz="2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colour</a:t>
            </a:r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texture, </a:t>
            </a:r>
            <a:r>
              <a:rPr lang="en-US" sz="2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odour</a:t>
            </a:r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fat, bone and cartilage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of various species of animals. 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Buffalo meat is </a:t>
            </a:r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darker and coarser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than cattle meat. 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Chevon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is associated with a </a:t>
            </a:r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typical </a:t>
            </a:r>
            <a:r>
              <a:rPr lang="en-US" sz="2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goaty</a:t>
            </a:r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odour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Fat of cattle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being yellowish as compared to white fat of buffalo. 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Marbling of fat is seen in cattle and buffalo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while most of the fat in pig is subcutaneous in nature. </a:t>
            </a:r>
          </a:p>
          <a:p>
            <a:pPr algn="just"/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218" name="Picture 2" descr="Image result for marbling in bee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24" y="2153721"/>
            <a:ext cx="3167887" cy="255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589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811852"/>
              </p:ext>
            </p:extLst>
          </p:nvPr>
        </p:nvGraphicFramePr>
        <p:xfrm>
          <a:off x="603316" y="952949"/>
          <a:ext cx="11397007" cy="5576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5360">
                  <a:extLst>
                    <a:ext uri="{9D8B030D-6E8A-4147-A177-3AD203B41FA5}">
                      <a16:colId xmlns:a16="http://schemas.microsoft.com/office/drawing/2014/main" val="537516434"/>
                    </a:ext>
                  </a:extLst>
                </a:gridCol>
                <a:gridCol w="1636009">
                  <a:extLst>
                    <a:ext uri="{9D8B030D-6E8A-4147-A177-3AD203B41FA5}">
                      <a16:colId xmlns:a16="http://schemas.microsoft.com/office/drawing/2014/main" val="2031196350"/>
                    </a:ext>
                  </a:extLst>
                </a:gridCol>
                <a:gridCol w="1785086">
                  <a:extLst>
                    <a:ext uri="{9D8B030D-6E8A-4147-A177-3AD203B41FA5}">
                      <a16:colId xmlns:a16="http://schemas.microsoft.com/office/drawing/2014/main" val="3888455546"/>
                    </a:ext>
                  </a:extLst>
                </a:gridCol>
                <a:gridCol w="1756890">
                  <a:extLst>
                    <a:ext uri="{9D8B030D-6E8A-4147-A177-3AD203B41FA5}">
                      <a16:colId xmlns:a16="http://schemas.microsoft.com/office/drawing/2014/main" val="1844272121"/>
                    </a:ext>
                  </a:extLst>
                </a:gridCol>
                <a:gridCol w="2166831">
                  <a:extLst>
                    <a:ext uri="{9D8B030D-6E8A-4147-A177-3AD203B41FA5}">
                      <a16:colId xmlns:a16="http://schemas.microsoft.com/office/drawing/2014/main" val="2608854439"/>
                    </a:ext>
                  </a:extLst>
                </a:gridCol>
                <a:gridCol w="2166831">
                  <a:extLst>
                    <a:ext uri="{9D8B030D-6E8A-4147-A177-3AD203B41FA5}">
                      <a16:colId xmlns:a16="http://schemas.microsoft.com/office/drawing/2014/main" val="1337069130"/>
                    </a:ext>
                  </a:extLst>
                </a:gridCol>
              </a:tblGrid>
              <a:tr h="29352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Species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368794"/>
                  </a:ext>
                </a:extLst>
              </a:tr>
              <a:tr h="5870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Colour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Consistency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Odour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Colour &amp; Consistency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Distribution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584135417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Sheep (mutton)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Pinkish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Faint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 and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 muscular fat present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103773569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Goat (chevon)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Pale red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Goaty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 muscular fat absent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180014966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Cattle (beef)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Red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Fairly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Yellowish White and very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 muscular </a:t>
                      </a:r>
                      <a:b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fat present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924915997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Buffalo (cara beef)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Dark red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Fairly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Pure white and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1506785512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Pig (pork)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Pinkish grey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Soft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Urine like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 and soft greasy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S/C and Intramuscular 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2434259752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Young cattle (veal)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Pale pink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Not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 and 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Very less fat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3350178352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Horse (Chevaline)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Dark red/ bluish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Soft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Sweetish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Yellow and soft greasy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 inter muscular fat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2153067654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Poultry (Chicken)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White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Firm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Yellow and loose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Abdominal cavity and S/C 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44" marR="64844" marT="0" marB="0"/>
                </a:tc>
                <a:extLst>
                  <a:ext uri="{0D108BD9-81ED-4DB2-BD59-A6C34878D82A}">
                    <a16:rowId xmlns:a16="http://schemas.microsoft.com/office/drawing/2014/main" val="4253422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07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3583" y="949297"/>
            <a:ext cx="1914525" cy="1514475"/>
          </a:xfrm>
          <a:prstGeom prst="rect">
            <a:avLst/>
          </a:prstGeom>
        </p:spPr>
      </p:pic>
      <p:pic>
        <p:nvPicPr>
          <p:cNvPr id="11270" name="Picture 6" descr="Image result for colour of sheep  f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06" y="999858"/>
            <a:ext cx="199914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Image result for bee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44" y="949296"/>
            <a:ext cx="2219364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Image result for cara bee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79" y="3911575"/>
            <a:ext cx="1897162" cy="173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Image result for por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74" y="3932289"/>
            <a:ext cx="2000638" cy="17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mage result for vea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28" y="3768051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Image result for horse me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70" y="3768051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4504" y="2675838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Mutton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0599" y="2611776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Chevon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0711" y="5745028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767388" y="2597647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Beef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648873" y="5858142"/>
            <a:ext cx="1504173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Cara beef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09563" y="5648729"/>
            <a:ext cx="1268964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Veal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65061" y="5722848"/>
            <a:ext cx="1539551" cy="270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chevaline</a:t>
            </a:r>
          </a:p>
        </p:txBody>
      </p:sp>
    </p:spTree>
    <p:extLst>
      <p:ext uri="{BB962C8B-B14F-4D97-AF65-F5344CB8AC3E}">
        <p14:creationId xmlns:p14="http://schemas.microsoft.com/office/powerpoint/2010/main" val="271506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738" y="339365"/>
            <a:ext cx="8915400" cy="6165131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Animal carcass can be differentiated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on the basis of the dentition, number of bones, presence or absence of a specific structure on bones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Dentition of different animal species</a:t>
            </a:r>
          </a:p>
          <a:p>
            <a:pPr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Vertebrae of different species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20419"/>
              </p:ext>
            </p:extLst>
          </p:nvPr>
        </p:nvGraphicFramePr>
        <p:xfrm>
          <a:off x="2487885" y="1776057"/>
          <a:ext cx="7793631" cy="1472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877">
                  <a:extLst>
                    <a:ext uri="{9D8B030D-6E8A-4147-A177-3AD203B41FA5}">
                      <a16:colId xmlns:a16="http://schemas.microsoft.com/office/drawing/2014/main" val="3226370883"/>
                    </a:ext>
                  </a:extLst>
                </a:gridCol>
                <a:gridCol w="2597877">
                  <a:extLst>
                    <a:ext uri="{9D8B030D-6E8A-4147-A177-3AD203B41FA5}">
                      <a16:colId xmlns:a16="http://schemas.microsoft.com/office/drawing/2014/main" val="1517079331"/>
                    </a:ext>
                  </a:extLst>
                </a:gridCol>
                <a:gridCol w="2597877">
                  <a:extLst>
                    <a:ext uri="{9D8B030D-6E8A-4147-A177-3AD203B41FA5}">
                      <a16:colId xmlns:a16="http://schemas.microsoft.com/office/drawing/2014/main" val="1089379227"/>
                    </a:ext>
                  </a:extLst>
                </a:gridCol>
              </a:tblGrid>
              <a:tr h="28122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Species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Temporary 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Permanent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726505"/>
                  </a:ext>
                </a:extLst>
              </a:tr>
              <a:tr h="420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Cattle/ sheep/ goat/ buffalo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2(0030/ 3130) = 20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2(0030/ 3133)= 32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0761672"/>
                  </a:ext>
                </a:extLst>
              </a:tr>
              <a:tr h="4202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Pig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2(3130/3130)= 28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2(3143/3143)= 44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5809090"/>
                  </a:ext>
                </a:extLst>
              </a:tr>
              <a:tr h="3506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Horse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2(3030/3030)= 24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2(3133/3133)= 40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65069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86948"/>
              </p:ext>
            </p:extLst>
          </p:nvPr>
        </p:nvGraphicFramePr>
        <p:xfrm>
          <a:off x="2556207" y="3969285"/>
          <a:ext cx="7793632" cy="1814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6205">
                  <a:extLst>
                    <a:ext uri="{9D8B030D-6E8A-4147-A177-3AD203B41FA5}">
                      <a16:colId xmlns:a16="http://schemas.microsoft.com/office/drawing/2014/main" val="443201097"/>
                    </a:ext>
                  </a:extLst>
                </a:gridCol>
                <a:gridCol w="4487427">
                  <a:extLst>
                    <a:ext uri="{9D8B030D-6E8A-4147-A177-3AD203B41FA5}">
                      <a16:colId xmlns:a16="http://schemas.microsoft.com/office/drawing/2014/main" val="1529873368"/>
                    </a:ext>
                  </a:extLst>
                </a:gridCol>
              </a:tblGrid>
              <a:tr h="27425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Species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Vertebrae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554660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Cattle/ Buffalo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C7T13L6S5Cy18-20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3345824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Sheep/ Goat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C7T13L6S4Cy16-18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104231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Horse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C7T18L6S5Cy15-21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1162844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Pig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C7T14-15L6-7S4Cy20-23</a:t>
                      </a:r>
                      <a:endParaRPr lang="en-US" sz="14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191865"/>
                  </a:ext>
                </a:extLst>
              </a:tr>
              <a:tr h="30801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Poultry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C15-17T7L+S14Cy5-6</a:t>
                      </a:r>
                      <a:endParaRPr lang="en-US" sz="14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099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79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641" y="624110"/>
            <a:ext cx="9702972" cy="7067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Differentiation of carcass of horse and cattle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0070" y="1938002"/>
            <a:ext cx="10646969" cy="374636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 case of horse there is unusual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length of sides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together with the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great muscular development of hindquarters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thoracic cavity is longer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 horse with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pairs of ribs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whereas in cattle there are 13 pairs ribs</a:t>
            </a:r>
          </a:p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ribs of horse are narrower 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but more markedly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curved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The superior spinous processes of the first six dorsal vertebrae are more developed and less inclined posteriorly in horse. </a:t>
            </a:r>
          </a:p>
          <a:p>
            <a:pPr algn="just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In the forequarter the </a:t>
            </a:r>
            <a:r>
              <a:rPr lang="en-US" sz="22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ulna extends only half the length of the radius in horse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. In cattle it extends and articulates with the carpus.</a:t>
            </a:r>
          </a:p>
        </p:txBody>
      </p:sp>
    </p:spTree>
    <p:extLst>
      <p:ext uri="{BB962C8B-B14F-4D97-AF65-F5344CB8AC3E}">
        <p14:creationId xmlns:p14="http://schemas.microsoft.com/office/powerpoint/2010/main" val="84759227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343</TotalTime>
  <Words>1327</Words>
  <Application>Microsoft Office PowerPoint</Application>
  <PresentationFormat>Widescreen</PresentationFormat>
  <Paragraphs>225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Cambria</vt:lpstr>
      <vt:lpstr>Century Gothic</vt:lpstr>
      <vt:lpstr>Wingdings</vt:lpstr>
      <vt:lpstr>Wingdings 3</vt:lpstr>
      <vt:lpstr>Wisp</vt:lpstr>
      <vt:lpstr>Meat Speciation</vt:lpstr>
      <vt:lpstr>Introduction</vt:lpstr>
      <vt:lpstr>Methods for identification of meat  </vt:lpstr>
      <vt:lpstr>Anatomical Method </vt:lpstr>
      <vt:lpstr>Anatomical Method </vt:lpstr>
      <vt:lpstr>PowerPoint Presentation</vt:lpstr>
      <vt:lpstr>PowerPoint Presentation</vt:lpstr>
      <vt:lpstr>PowerPoint Presentation</vt:lpstr>
      <vt:lpstr>Differentiation of carcass of horse and cattle </vt:lpstr>
      <vt:lpstr>Differentiation of carcass of horse and cattle </vt:lpstr>
      <vt:lpstr>Differentiation of carcass of sheep and goat </vt:lpstr>
      <vt:lpstr>Disadvantages</vt:lpstr>
      <vt:lpstr>Chemical Method</vt:lpstr>
      <vt:lpstr>Physical Method </vt:lpstr>
      <vt:lpstr>Disadvantages: Physical and chemical methods</vt:lpstr>
      <vt:lpstr>Biochemical Method</vt:lpstr>
      <vt:lpstr>PowerPoint Presentation</vt:lpstr>
      <vt:lpstr>SDS-PAGE  (Sodium Dodecyl Sulfate Polyacrylamide Gel Electrophoresis)  </vt:lpstr>
      <vt:lpstr>Immunological tests</vt:lpstr>
      <vt:lpstr>Molecular Method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Meat Speciation</dc:title>
  <dc:creator>dranjayvet@gmail.com</dc:creator>
  <cp:lastModifiedBy>drbhoomika1986@gmail.com</cp:lastModifiedBy>
  <cp:revision>34</cp:revision>
  <dcterms:created xsi:type="dcterms:W3CDTF">2020-03-03T04:44:43Z</dcterms:created>
  <dcterms:modified xsi:type="dcterms:W3CDTF">2020-12-15T10:26:51Z</dcterms:modified>
</cp:coreProperties>
</file>