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29000"/>
            <a:ext cx="7772400" cy="914400"/>
          </a:xfrm>
        </p:spPr>
        <p:txBody>
          <a:bodyPr>
            <a:normAutofit fontScale="90000"/>
          </a:bodyPr>
          <a:lstStyle/>
          <a:p>
            <a:r>
              <a:rPr kumimoji="1" lang="en-A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Unit III: </a:t>
            </a:r>
            <a:r>
              <a:rPr kumimoji="1" lang="en-IN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Meat adulteration and substitution (</a:t>
            </a:r>
            <a:r>
              <a:rPr kumimoji="1" lang="en-IN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Part III)</a:t>
            </a:r>
            <a:endParaRPr lang="en-IN" sz="40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4343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By:</a:t>
            </a:r>
          </a:p>
          <a:p>
            <a:r>
              <a:rPr lang="en-IN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</a:t>
            </a:r>
            <a:r>
              <a:rPr lang="en-IN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R. K. </a:t>
            </a:r>
            <a:r>
              <a:rPr lang="en-IN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Jaiswal</a:t>
            </a:r>
            <a:endParaRPr lang="en-IN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Asstt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Prof.-cum-Jr. Scientist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 of LPT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Bihar Veterinary College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Bihar Animal Sciences University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Patna-800014 (Bihar)</a:t>
            </a:r>
          </a:p>
          <a:p>
            <a:endParaRPr lang="en-IN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9048"/>
            <a:ext cx="2857500" cy="1508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0"/>
            <a:ext cx="1447800" cy="1527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95350" y="2057400"/>
            <a:ext cx="7353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LPT </a:t>
            </a:r>
            <a:r>
              <a:rPr lang="en-AU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602: </a:t>
            </a:r>
            <a:r>
              <a:rPr lang="en-IN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MEAT</a:t>
            </a:r>
            <a:r>
              <a:rPr lang="en-IN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PROCESSING</a:t>
            </a:r>
            <a:r>
              <a:rPr lang="en-IN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 PACKAGING, QUALITY</a:t>
            </a:r>
            <a:r>
              <a:rPr lang="en-IN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CONTROL</a:t>
            </a:r>
            <a:r>
              <a:rPr lang="en-IN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AND</a:t>
            </a:r>
            <a:r>
              <a:rPr lang="en-IN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MARKETING</a:t>
            </a:r>
          </a:p>
          <a:p>
            <a:pPr algn="ctr"/>
            <a:r>
              <a:rPr lang="en-IN" sz="3200" b="1" dirty="0" smtClean="0">
                <a:latin typeface="+mj-lt"/>
                <a:ea typeface="+mj-ea"/>
                <a:cs typeface="+mj-cs"/>
              </a:rPr>
              <a:t>Date of lecture: 08/12/2020</a:t>
            </a:r>
            <a:endParaRPr lang="en-IN" sz="32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4292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CHEMICAL METHODS</a:t>
            </a:r>
            <a:r>
              <a:rPr lang="en-US" dirty="0"/>
              <a:t> 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/>
              <a:t>The chemical tests consist of the determination of </a:t>
            </a:r>
            <a:endParaRPr lang="en-IN" sz="2400" dirty="0"/>
          </a:p>
          <a:p>
            <a:pPr lvl="1"/>
            <a:r>
              <a:rPr lang="en-US" sz="2400" dirty="0"/>
              <a:t>C</a:t>
            </a:r>
            <a:r>
              <a:rPr lang="en-US" sz="2400" dirty="0" smtClean="0"/>
              <a:t>ontent </a:t>
            </a:r>
            <a:r>
              <a:rPr lang="en-US" sz="2400" dirty="0"/>
              <a:t>of glycogen in flesh </a:t>
            </a:r>
            <a:endParaRPr lang="en-IN" sz="2400" dirty="0"/>
          </a:p>
          <a:p>
            <a:pPr lvl="1"/>
            <a:r>
              <a:rPr lang="en-US" sz="2400" dirty="0"/>
              <a:t>P</a:t>
            </a:r>
            <a:r>
              <a:rPr lang="en-US" sz="2400" dirty="0" smtClean="0"/>
              <a:t>ercentage </a:t>
            </a:r>
            <a:r>
              <a:rPr lang="en-US" sz="2400" dirty="0"/>
              <a:t>of linoleic acid in fat </a:t>
            </a:r>
            <a:endParaRPr lang="en-IN" sz="2400" dirty="0"/>
          </a:p>
          <a:p>
            <a:pPr lvl="1"/>
            <a:r>
              <a:rPr lang="en-US" sz="2400" dirty="0"/>
              <a:t>A</a:t>
            </a:r>
            <a:r>
              <a:rPr lang="en-US" sz="2400" dirty="0" smtClean="0"/>
              <a:t>mount </a:t>
            </a:r>
            <a:r>
              <a:rPr lang="en-US" sz="2400" dirty="0"/>
              <a:t>of iodine absorbed by unsaturated fatty acids in </a:t>
            </a:r>
            <a:r>
              <a:rPr lang="en-US" sz="2400" dirty="0" smtClean="0"/>
              <a:t>fat</a:t>
            </a:r>
          </a:p>
          <a:p>
            <a:pPr lvl="1"/>
            <a:r>
              <a:rPr lang="en-US" sz="2400" dirty="0"/>
              <a:t>R</a:t>
            </a:r>
            <a:r>
              <a:rPr lang="en-US" sz="2400" dirty="0" smtClean="0"/>
              <a:t>efractive </a:t>
            </a:r>
            <a:r>
              <a:rPr lang="en-US" sz="2400" dirty="0"/>
              <a:t>index  </a:t>
            </a:r>
            <a:r>
              <a:rPr lang="en-US" sz="2400" dirty="0" smtClean="0"/>
              <a:t>of fat</a:t>
            </a:r>
            <a:r>
              <a:rPr lang="en-US" sz="2400" dirty="0"/>
              <a:t> </a:t>
            </a:r>
            <a:endParaRPr lang="en-US" sz="2400" dirty="0" smtClean="0"/>
          </a:p>
          <a:p>
            <a:pPr lvl="1"/>
            <a:r>
              <a:rPr lang="en-US" sz="2400" dirty="0" smtClean="0"/>
              <a:t>Myoglobin content in meat</a:t>
            </a:r>
            <a:r>
              <a:rPr lang="en-US" sz="2400" dirty="0"/>
              <a:t>                                                        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068978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Test </a:t>
            </a:r>
            <a:r>
              <a:rPr lang="en-US" b="1" dirty="0"/>
              <a:t>for Glycogen Content of Meat</a:t>
            </a:r>
            <a:r>
              <a:rPr lang="en-IN" sz="4000" dirty="0"/>
              <a:t/>
            </a:r>
            <a:br>
              <a:rPr lang="en-IN" sz="4000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horseflesh is richer than the flesh of other food animals in glycogen </a:t>
            </a:r>
            <a:endParaRPr lang="en-IN" sz="2400" dirty="0"/>
          </a:p>
          <a:p>
            <a:pPr lvl="1"/>
            <a:r>
              <a:rPr lang="en-US" sz="2400" dirty="0"/>
              <a:t>Horse – 0.5 to 1.0 % </a:t>
            </a:r>
            <a:endParaRPr lang="en-IN" sz="2400" dirty="0"/>
          </a:p>
          <a:p>
            <a:pPr lvl="1"/>
            <a:r>
              <a:rPr lang="en-US" sz="2400" dirty="0"/>
              <a:t>Beef - 0.0 to 0.5% </a:t>
            </a:r>
            <a:endParaRPr lang="en-IN" sz="2400" dirty="0"/>
          </a:p>
          <a:p>
            <a:pPr lvl="1"/>
            <a:r>
              <a:rPr lang="en-US" sz="2400" dirty="0"/>
              <a:t>Pork and mutton - nil</a:t>
            </a:r>
            <a:endParaRPr lang="en-IN" sz="2400" dirty="0"/>
          </a:p>
          <a:p>
            <a:pPr marL="0" lvl="0" indent="0">
              <a:buNone/>
            </a:pPr>
            <a:r>
              <a:rPr lang="en-US" sz="2400" dirty="0"/>
              <a:t>Disadvantages</a:t>
            </a:r>
            <a:endParaRPr lang="en-IN" sz="2400" dirty="0"/>
          </a:p>
          <a:p>
            <a:pPr lvl="1"/>
            <a:r>
              <a:rPr lang="en-US" sz="2400" dirty="0"/>
              <a:t>The flesh should be tested for the content of glycogen soon after the </a:t>
            </a:r>
            <a:r>
              <a:rPr lang="en-US" sz="2400" dirty="0" smtClean="0"/>
              <a:t>slaughter</a:t>
            </a:r>
            <a:endParaRPr lang="en-IN" sz="2400" dirty="0"/>
          </a:p>
          <a:p>
            <a:pPr lvl="1"/>
            <a:r>
              <a:rPr lang="en-US" sz="2400" dirty="0"/>
              <a:t>Liver of all food animals especially pig liver contains more glycogen when they are used in sausage making it gives a high percentage. So care must be taken in interpretation of results.</a:t>
            </a:r>
            <a:endParaRPr lang="en-IN" sz="2400" dirty="0"/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261342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Linoleic </a:t>
            </a:r>
            <a:r>
              <a:rPr lang="en-US" b="1" dirty="0"/>
              <a:t>acid content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 smtClean="0"/>
              <a:t>Horse </a:t>
            </a:r>
            <a:r>
              <a:rPr lang="en-US" sz="2400" dirty="0"/>
              <a:t>fat contains 1-2% linoleic acid.  Linoleic acid content in other animals' fat is not more than 0.1%. </a:t>
            </a:r>
            <a:endParaRPr lang="en-IN" sz="2400" dirty="0"/>
          </a:p>
          <a:p>
            <a:pPr lvl="0"/>
            <a:r>
              <a:rPr lang="en-US" sz="2400" dirty="0"/>
              <a:t>Thus adulteration of lard or beef and mutton fat with horse fat can be identified by estimation of the linoleic acid concentration.</a:t>
            </a:r>
            <a:endParaRPr lang="en-IN" sz="2400" dirty="0"/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003163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Iodine value</a:t>
            </a:r>
            <a:r>
              <a:rPr lang="en-IN" sz="4000" dirty="0"/>
              <a:t/>
            </a:r>
            <a:br>
              <a:rPr lang="en-IN" sz="4000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2400" dirty="0" smtClean="0"/>
              <a:t>Estimation </a:t>
            </a:r>
            <a:r>
              <a:rPr lang="en-US" sz="2400" dirty="0"/>
              <a:t>of iodine value is a valuable test for the detection of horse fat.          </a:t>
            </a:r>
            <a:endParaRPr lang="en-IN" sz="2400" dirty="0"/>
          </a:p>
          <a:p>
            <a:pPr lvl="0" algn="just"/>
            <a:r>
              <a:rPr lang="en-US" sz="2400" dirty="0"/>
              <a:t>Iodine value is the amount of iodine absorbed by the unsaturated fatty acid present in the fat.</a:t>
            </a:r>
            <a:endParaRPr lang="en-IN" sz="2400" dirty="0"/>
          </a:p>
          <a:p>
            <a:pPr lvl="0" algn="just"/>
            <a:r>
              <a:rPr lang="en-US" sz="2400" dirty="0"/>
              <a:t>Good lard has an iodine value of 66. </a:t>
            </a:r>
            <a:endParaRPr lang="en-IN" sz="2400" dirty="0"/>
          </a:p>
          <a:p>
            <a:pPr lvl="0" algn="just"/>
            <a:r>
              <a:rPr lang="en-US" sz="2400" dirty="0"/>
              <a:t>The iodine value of the fat from various food animals is:</a:t>
            </a:r>
            <a:endParaRPr lang="en-IN" sz="2400" dirty="0"/>
          </a:p>
          <a:p>
            <a:pPr lvl="1" algn="just"/>
            <a:r>
              <a:rPr lang="en-US" sz="2400" dirty="0"/>
              <a:t>Horse  - 71-86</a:t>
            </a:r>
            <a:endParaRPr lang="en-IN" sz="2400" dirty="0"/>
          </a:p>
          <a:p>
            <a:pPr lvl="1" algn="just"/>
            <a:r>
              <a:rPr lang="en-US" sz="2400" dirty="0"/>
              <a:t>Ox (cattle) - 38-46</a:t>
            </a:r>
            <a:endParaRPr lang="en-IN" sz="2400" dirty="0"/>
          </a:p>
          <a:p>
            <a:pPr lvl="1" algn="just"/>
            <a:r>
              <a:rPr lang="en-US" sz="2400" dirty="0"/>
              <a:t>Sheep  - 35-46</a:t>
            </a:r>
            <a:endParaRPr lang="en-IN" sz="2400" dirty="0"/>
          </a:p>
          <a:p>
            <a:pPr lvl="1" algn="just"/>
            <a:r>
              <a:rPr lang="en-US" sz="2400" dirty="0"/>
              <a:t>Pig  - 50-70</a:t>
            </a:r>
            <a:endParaRPr lang="en-IN" sz="2400" dirty="0"/>
          </a:p>
          <a:p>
            <a:pPr algn="just"/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999351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Refractive </a:t>
            </a:r>
            <a:r>
              <a:rPr lang="en-US" b="1" dirty="0"/>
              <a:t>index</a:t>
            </a:r>
            <a:r>
              <a:rPr lang="en-IN" sz="4000" dirty="0"/>
              <a:t/>
            </a:r>
            <a:br>
              <a:rPr lang="en-IN" sz="4000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2400" dirty="0" smtClean="0"/>
              <a:t>Refractive </a:t>
            </a:r>
            <a:r>
              <a:rPr lang="en-US" sz="2400" dirty="0"/>
              <a:t>index is another valuable test for the detection of fat of different animal species. </a:t>
            </a:r>
            <a:endParaRPr lang="en-IN" sz="2400" dirty="0"/>
          </a:p>
          <a:p>
            <a:pPr lvl="0" algn="just"/>
            <a:r>
              <a:rPr lang="en-US" sz="2400" dirty="0"/>
              <a:t>Fat is liquefied by heat and converted into oil for estimation of refractive index.     </a:t>
            </a:r>
            <a:endParaRPr lang="en-IN" sz="2400" dirty="0"/>
          </a:p>
          <a:p>
            <a:pPr lvl="0" algn="just"/>
            <a:r>
              <a:rPr lang="en-US" sz="2400" dirty="0"/>
              <a:t>All liquids including oils possess a specific refractive index.</a:t>
            </a:r>
            <a:endParaRPr lang="en-IN" sz="2400" dirty="0"/>
          </a:p>
          <a:p>
            <a:pPr lvl="1" algn="just"/>
            <a:r>
              <a:rPr lang="en-US" sz="2400" dirty="0"/>
              <a:t>Horse - 53.5</a:t>
            </a:r>
            <a:endParaRPr lang="en-IN" sz="2400" dirty="0"/>
          </a:p>
          <a:p>
            <a:pPr lvl="1" algn="just"/>
            <a:r>
              <a:rPr lang="en-US" sz="2400" dirty="0"/>
              <a:t>Ox - less than 40</a:t>
            </a:r>
            <a:endParaRPr lang="en-IN" sz="2400" dirty="0"/>
          </a:p>
          <a:p>
            <a:pPr lvl="1" algn="just"/>
            <a:r>
              <a:rPr lang="en-US" sz="2400" dirty="0"/>
              <a:t>Pig - not above 51.9</a:t>
            </a:r>
            <a:endParaRPr lang="en-IN" sz="2400" dirty="0"/>
          </a:p>
          <a:p>
            <a:pPr algn="just"/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528476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Myoglobin </a:t>
            </a:r>
            <a:r>
              <a:rPr lang="en-US" b="1" dirty="0" smtClean="0"/>
              <a:t>content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myoglobin content of different species is:</a:t>
            </a:r>
            <a:endParaRPr lang="en-IN" sz="2400" dirty="0"/>
          </a:p>
          <a:p>
            <a:pPr lvl="1"/>
            <a:r>
              <a:rPr lang="en-US" sz="2400" dirty="0"/>
              <a:t>Beef - 0.30 to 1%</a:t>
            </a:r>
            <a:endParaRPr lang="en-IN" sz="2400" dirty="0"/>
          </a:p>
          <a:p>
            <a:pPr lvl="1"/>
            <a:r>
              <a:rPr lang="en-US" sz="2400" dirty="0"/>
              <a:t>Pork - 0.06 to 0.40%</a:t>
            </a:r>
            <a:endParaRPr lang="en-IN" sz="2400" dirty="0"/>
          </a:p>
          <a:p>
            <a:pPr lvl="1"/>
            <a:r>
              <a:rPr lang="en-US" sz="2400" dirty="0"/>
              <a:t>Poultry - 0.02 to 0.18%</a:t>
            </a:r>
            <a:endParaRPr lang="en-IN" sz="2400" dirty="0"/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16975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12950</TotalTime>
  <Words>134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Unit III: Meat adulteration and substitution (Part III)</vt:lpstr>
      <vt:lpstr>CHEMICAL METHODS </vt:lpstr>
      <vt:lpstr> Test for Glycogen Content of Meat </vt:lpstr>
      <vt:lpstr> Linoleic acid content </vt:lpstr>
      <vt:lpstr>Iodine value </vt:lpstr>
      <vt:lpstr> Refractive index </vt:lpstr>
      <vt:lpstr>Myoglobin content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III: Meat adulteration and substitution (Part I)</dc:title>
  <dc:creator>ROHIT</dc:creator>
  <cp:lastModifiedBy>ROHIT</cp:lastModifiedBy>
  <cp:revision>12</cp:revision>
  <dcterms:created xsi:type="dcterms:W3CDTF">2006-08-16T00:00:00Z</dcterms:created>
  <dcterms:modified xsi:type="dcterms:W3CDTF">2020-12-10T04:26:15Z</dcterms:modified>
</cp:coreProperties>
</file>