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70" r:id="rId2"/>
    <p:sldId id="264" r:id="rId3"/>
    <p:sldId id="265" r:id="rId4"/>
    <p:sldId id="266" r:id="rId5"/>
    <p:sldId id="267" r:id="rId6"/>
    <p:sldId id="268" r:id="rId7"/>
    <p:sldId id="269" r:id="rId8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69" d="100"/>
          <a:sy n="69" d="100"/>
        </p:scale>
        <p:origin x="-1404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12/10/2020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12/10/2020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12/10/2020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12/10/2020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12/10/2020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12/10/2020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12/10/2020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12/10/2020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12/10/2020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12/10/2020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12/10/2020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12/10/2020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3429000"/>
            <a:ext cx="7772400" cy="914400"/>
          </a:xfrm>
        </p:spPr>
        <p:txBody>
          <a:bodyPr>
            <a:normAutofit fontScale="90000"/>
          </a:bodyPr>
          <a:lstStyle/>
          <a:p>
            <a:r>
              <a:rPr kumimoji="1" lang="en-AU" sz="3100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Arial" charset="0"/>
              </a:rPr>
              <a:t>Unit III: </a:t>
            </a:r>
            <a:r>
              <a:rPr kumimoji="1" lang="en-IN" sz="3100" b="1" dirty="0">
                <a:solidFill>
                  <a:srgbClr val="FF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Arial" charset="0"/>
              </a:rPr>
              <a:t>Meat adulteration and substitution (</a:t>
            </a:r>
            <a:r>
              <a:rPr kumimoji="1" lang="en-IN" sz="3100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Arial" charset="0"/>
              </a:rPr>
              <a:t>Part II)</a:t>
            </a:r>
            <a:endParaRPr lang="en-IN" sz="4000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1371600" y="4343400"/>
            <a:ext cx="6400800" cy="1752600"/>
          </a:xfrm>
          <a:prstGeom prst="rect">
            <a:avLst/>
          </a:prstGeom>
        </p:spPr>
        <p:txBody>
          <a:bodyPr vert="horz" lIns="91440" tIns="45720" rIns="91440" bIns="45720" rtlCol="0">
            <a:normAutofit fontScale="47500" lnSpcReduction="20000"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By:</a:t>
            </a:r>
          </a:p>
          <a:p>
            <a:r>
              <a:rPr lang="en-IN" b="1" dirty="0" err="1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Dr.</a:t>
            </a:r>
            <a:r>
              <a:rPr lang="en-IN" b="1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R. K. </a:t>
            </a:r>
            <a:r>
              <a:rPr lang="en-IN" b="1" dirty="0" err="1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Jaiswal</a:t>
            </a:r>
            <a:endParaRPr lang="en-IN" b="1" dirty="0" smtClean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IN" dirty="0" err="1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Asstt</a:t>
            </a:r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. Prof.-cum-Jr. Scientist</a:t>
            </a:r>
          </a:p>
          <a:p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Dept. of LPT</a:t>
            </a:r>
          </a:p>
          <a:p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Bihar Veterinary College</a:t>
            </a:r>
          </a:p>
          <a:p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Bihar Animal Sciences University</a:t>
            </a:r>
          </a:p>
          <a:p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Patna-800014 (Bihar)</a:t>
            </a:r>
          </a:p>
          <a:p>
            <a:endParaRPr lang="en-IN" dirty="0"/>
          </a:p>
        </p:txBody>
      </p:sp>
      <p:pic>
        <p:nvPicPr>
          <p:cNvPr id="5" name="Picture 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53125" y="19048"/>
            <a:ext cx="2857500" cy="150808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" name="Picture 5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3375" y="0"/>
            <a:ext cx="1447800" cy="15271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895350" y="2057400"/>
            <a:ext cx="73533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AU" sz="3200" b="1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LPT </a:t>
            </a:r>
            <a:r>
              <a:rPr lang="en-AU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602: </a:t>
            </a:r>
            <a:r>
              <a:rPr lang="en-IN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MEAT</a:t>
            </a:r>
            <a:r>
              <a:rPr lang="en-IN" sz="3200" b="1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 </a:t>
            </a:r>
            <a:r>
              <a:rPr lang="en-IN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PROCESSING</a:t>
            </a:r>
            <a:r>
              <a:rPr lang="en-IN" sz="3200" b="1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 </a:t>
            </a:r>
            <a:r>
              <a:rPr lang="en-IN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, PACKAGING, QUALITY</a:t>
            </a:r>
            <a:r>
              <a:rPr lang="en-IN" sz="3200" b="1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 </a:t>
            </a:r>
            <a:r>
              <a:rPr lang="en-IN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CONTROL</a:t>
            </a:r>
            <a:r>
              <a:rPr lang="en-IN" sz="3200" b="1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 </a:t>
            </a:r>
            <a:r>
              <a:rPr lang="en-IN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AND</a:t>
            </a:r>
            <a:r>
              <a:rPr lang="en-IN" sz="3200" b="1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 </a:t>
            </a:r>
            <a:r>
              <a:rPr lang="en-IN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MARKETING</a:t>
            </a:r>
          </a:p>
          <a:p>
            <a:pPr algn="ctr"/>
            <a:r>
              <a:rPr lang="en-IN" sz="3200" b="1" dirty="0" smtClean="0">
                <a:latin typeface="+mj-lt"/>
                <a:ea typeface="+mj-ea"/>
                <a:cs typeface="+mj-cs"/>
              </a:rPr>
              <a:t>Date of lecture: 07/12/2020</a:t>
            </a:r>
            <a:endParaRPr lang="en-IN" sz="3200" b="1" dirty="0">
              <a:latin typeface="+mj-lt"/>
              <a:ea typeface="+mj-ea"/>
              <a:cs typeface="+mj-cs"/>
            </a:endParaRPr>
          </a:p>
        </p:txBody>
      </p:sp>
    </p:spTree>
    <p:extLst>
      <p:ext uri="{BB962C8B-B14F-4D97-AF65-F5344CB8AC3E}">
        <p14:creationId xmlns:p14="http://schemas.microsoft.com/office/powerpoint/2010/main" val="6191620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Physical methods</a:t>
            </a:r>
            <a:endParaRPr lang="en-IN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lvl="0" algn="just"/>
            <a:r>
              <a:rPr lang="en-US" sz="2400" dirty="0"/>
              <a:t>Physical methods like anatomical differences of each species of the carcass and appearance of muscle and fat colour, </a:t>
            </a:r>
            <a:r>
              <a:rPr lang="en-US" sz="2400" dirty="0" err="1"/>
              <a:t>odour</a:t>
            </a:r>
            <a:r>
              <a:rPr lang="en-US" sz="2400" dirty="0"/>
              <a:t>, texture and taste have provided a general difference between species in earlier days for food analysis.</a:t>
            </a:r>
            <a:endParaRPr lang="en-IN" sz="2400" dirty="0"/>
          </a:p>
          <a:p>
            <a:pPr lvl="0" algn="just"/>
            <a:r>
              <a:rPr lang="en-US" sz="2400" dirty="0"/>
              <a:t>So, this can be attempted, provided the meats are in the form of joints and in carcass form.</a:t>
            </a:r>
            <a:endParaRPr lang="en-IN" sz="2400" dirty="0"/>
          </a:p>
          <a:p>
            <a:pPr algn="just"/>
            <a:endParaRPr lang="en-IN" sz="2400" dirty="0"/>
          </a:p>
        </p:txBody>
      </p:sp>
    </p:spTree>
    <p:extLst>
      <p:ext uri="{BB962C8B-B14F-4D97-AF65-F5344CB8AC3E}">
        <p14:creationId xmlns:p14="http://schemas.microsoft.com/office/powerpoint/2010/main" val="259357384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 smtClean="0"/>
              <a:t/>
            </a:r>
            <a:br>
              <a:rPr lang="en-US" b="1" dirty="0" smtClean="0"/>
            </a:br>
            <a:r>
              <a:rPr lang="en-US" b="1" dirty="0" smtClean="0"/>
              <a:t>Carcasses </a:t>
            </a:r>
            <a:r>
              <a:rPr lang="en-US" b="1" dirty="0"/>
              <a:t>of different species of food animals</a:t>
            </a:r>
            <a:r>
              <a:rPr lang="en-IN" sz="4000" dirty="0"/>
              <a:t/>
            </a:r>
            <a:br>
              <a:rPr lang="en-IN" sz="4000" dirty="0"/>
            </a:b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 marL="0" lvl="0" indent="0" algn="just">
              <a:buNone/>
            </a:pPr>
            <a:r>
              <a:rPr lang="en-US" sz="2400" b="1" dirty="0" smtClean="0"/>
              <a:t>Horse</a:t>
            </a:r>
            <a:endParaRPr lang="en-IN" sz="2400" b="1" dirty="0"/>
          </a:p>
          <a:p>
            <a:pPr lvl="1" algn="just"/>
            <a:r>
              <a:rPr lang="en-US" sz="2400" dirty="0"/>
              <a:t>Neck and the bones of limbs are longer than the ox.</a:t>
            </a:r>
            <a:endParaRPr lang="en-IN" sz="2400" dirty="0"/>
          </a:p>
          <a:p>
            <a:pPr lvl="1" algn="just"/>
            <a:r>
              <a:rPr lang="en-US" sz="2400" dirty="0"/>
              <a:t>Sternum of horse is </a:t>
            </a:r>
            <a:r>
              <a:rPr lang="en-US" sz="2400" dirty="0" smtClean="0"/>
              <a:t>cannon shaped</a:t>
            </a:r>
            <a:r>
              <a:rPr lang="en-US" sz="2400" dirty="0"/>
              <a:t>.</a:t>
            </a:r>
            <a:endParaRPr lang="en-IN" sz="2400" dirty="0"/>
          </a:p>
          <a:p>
            <a:pPr lvl="1" algn="just"/>
            <a:r>
              <a:rPr lang="en-US" sz="2400" dirty="0"/>
              <a:t> No </a:t>
            </a:r>
            <a:r>
              <a:rPr lang="en-US" sz="2400" dirty="0" err="1"/>
              <a:t>diarthrodial</a:t>
            </a:r>
            <a:r>
              <a:rPr lang="en-US" sz="2400" dirty="0"/>
              <a:t> joint </a:t>
            </a:r>
            <a:r>
              <a:rPr lang="en-US" sz="2400" dirty="0" smtClean="0"/>
              <a:t>: first </a:t>
            </a:r>
            <a:r>
              <a:rPr lang="en-US" sz="2400" dirty="0"/>
              <a:t>and second sternal ribs.</a:t>
            </a:r>
            <a:endParaRPr lang="en-IN" sz="2400" dirty="0"/>
          </a:p>
          <a:p>
            <a:pPr lvl="1" algn="just"/>
            <a:r>
              <a:rPr lang="en-US" sz="2400" dirty="0" smtClean="0"/>
              <a:t>18 </a:t>
            </a:r>
            <a:r>
              <a:rPr lang="en-US" sz="2400" dirty="0"/>
              <a:t>pairs of ribs and are narrower than those of ox.</a:t>
            </a:r>
            <a:endParaRPr lang="en-IN" sz="2400" dirty="0"/>
          </a:p>
          <a:p>
            <a:pPr marL="0" lvl="0" indent="0" algn="just">
              <a:buNone/>
            </a:pPr>
            <a:r>
              <a:rPr lang="en-US" sz="2400" b="1" dirty="0"/>
              <a:t>Bull</a:t>
            </a:r>
            <a:endParaRPr lang="en-IN" sz="2400" b="1" dirty="0"/>
          </a:p>
          <a:p>
            <a:pPr lvl="1" algn="just"/>
            <a:r>
              <a:rPr lang="en-US" sz="2400" dirty="0" smtClean="0"/>
              <a:t>Neck </a:t>
            </a:r>
            <a:r>
              <a:rPr lang="en-US" sz="2400" dirty="0"/>
              <a:t>is much thicker than that of the ox.</a:t>
            </a:r>
            <a:endParaRPr lang="en-IN" sz="2400" dirty="0"/>
          </a:p>
          <a:p>
            <a:pPr lvl="1" algn="just"/>
            <a:r>
              <a:rPr lang="en-US" sz="2400" i="1" dirty="0" err="1"/>
              <a:t>Ligamentum</a:t>
            </a:r>
            <a:r>
              <a:rPr lang="en-US" sz="2400" i="1" dirty="0"/>
              <a:t> </a:t>
            </a:r>
            <a:r>
              <a:rPr lang="en-US" sz="2400" i="1" dirty="0" err="1"/>
              <a:t>nuchae</a:t>
            </a:r>
            <a:r>
              <a:rPr lang="en-US" sz="2400" dirty="0"/>
              <a:t> is thicker and stronger than in ox.</a:t>
            </a:r>
            <a:endParaRPr lang="en-IN" sz="2400" dirty="0"/>
          </a:p>
          <a:p>
            <a:pPr lvl="1" algn="just"/>
            <a:r>
              <a:rPr lang="en-US" sz="2400" dirty="0"/>
              <a:t>Anterior part of the </a:t>
            </a:r>
            <a:r>
              <a:rPr lang="en-US" sz="2400" dirty="0" err="1"/>
              <a:t>ischio</a:t>
            </a:r>
            <a:r>
              <a:rPr lang="en-US" sz="2400" dirty="0"/>
              <a:t> pubic </a:t>
            </a:r>
            <a:r>
              <a:rPr lang="en-US" sz="2400" dirty="0" err="1"/>
              <a:t>symphysis</a:t>
            </a:r>
            <a:r>
              <a:rPr lang="en-US" sz="2400" dirty="0"/>
              <a:t> is well developed and forms a distinct tubercle.</a:t>
            </a:r>
            <a:endParaRPr lang="en-IN" sz="2400" dirty="0"/>
          </a:p>
          <a:p>
            <a:pPr lvl="1" algn="just"/>
            <a:r>
              <a:rPr lang="en-US" sz="2400" dirty="0"/>
              <a:t>Inguinal canals </a:t>
            </a:r>
            <a:r>
              <a:rPr lang="en-US" sz="2400" dirty="0" smtClean="0"/>
              <a:t> are prominent.</a:t>
            </a:r>
            <a:r>
              <a:rPr lang="en-US" sz="2400" dirty="0"/>
              <a:t> </a:t>
            </a:r>
            <a:endParaRPr lang="en-IN" sz="2400" dirty="0"/>
          </a:p>
          <a:p>
            <a:pPr algn="just"/>
            <a:endParaRPr lang="en-IN" sz="2400" dirty="0"/>
          </a:p>
        </p:txBody>
      </p:sp>
    </p:spTree>
    <p:extLst>
      <p:ext uri="{BB962C8B-B14F-4D97-AF65-F5344CB8AC3E}">
        <p14:creationId xmlns:p14="http://schemas.microsoft.com/office/powerpoint/2010/main" val="57260290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 marL="0" lvl="0" indent="0" algn="just">
              <a:buNone/>
            </a:pPr>
            <a:r>
              <a:rPr lang="en-US" sz="2400" b="1" dirty="0"/>
              <a:t>Ox</a:t>
            </a:r>
            <a:endParaRPr lang="en-IN" sz="2400" b="1" dirty="0"/>
          </a:p>
          <a:p>
            <a:pPr lvl="1" algn="just"/>
            <a:r>
              <a:rPr lang="en-US" sz="2400" dirty="0"/>
              <a:t>Shows lesser muscular development than that of bull especially in the neck and shoulder region.</a:t>
            </a:r>
            <a:endParaRPr lang="en-IN" sz="2400" dirty="0"/>
          </a:p>
          <a:p>
            <a:pPr lvl="1" algn="just"/>
            <a:r>
              <a:rPr lang="en-US" sz="2400" dirty="0"/>
              <a:t>E</a:t>
            </a:r>
            <a:r>
              <a:rPr lang="en-US" sz="2400" dirty="0" smtClean="0"/>
              <a:t>ven </a:t>
            </a:r>
            <a:r>
              <a:rPr lang="en-US" sz="2400" dirty="0"/>
              <a:t>covering of fat on the exterior.</a:t>
            </a:r>
            <a:endParaRPr lang="en-IN" sz="2400" dirty="0"/>
          </a:p>
          <a:p>
            <a:pPr lvl="1" algn="just"/>
            <a:r>
              <a:rPr lang="en-US" sz="2400" dirty="0"/>
              <a:t>S</a:t>
            </a:r>
            <a:r>
              <a:rPr lang="en-US" sz="2400" dirty="0" smtClean="0"/>
              <a:t>crotal </a:t>
            </a:r>
            <a:r>
              <a:rPr lang="en-US" sz="2400" dirty="0"/>
              <a:t>fat is prominent, nodular and more or less pointed. Pelvis is narrow and usually contains a relatively large quantity of fat.</a:t>
            </a:r>
            <a:endParaRPr lang="en-IN" sz="2400" dirty="0"/>
          </a:p>
          <a:p>
            <a:pPr lvl="1" algn="just"/>
            <a:r>
              <a:rPr lang="en-US" sz="2400" dirty="0"/>
              <a:t>Fat is usually plentiful over the kidneys and along the </a:t>
            </a:r>
            <a:r>
              <a:rPr lang="en-US" sz="2400" dirty="0" smtClean="0"/>
              <a:t>sub-lumbar </a:t>
            </a:r>
            <a:r>
              <a:rPr lang="en-US" sz="2400" dirty="0"/>
              <a:t>region</a:t>
            </a:r>
            <a:r>
              <a:rPr lang="en-US" sz="2400" dirty="0" smtClean="0"/>
              <a:t>.</a:t>
            </a:r>
            <a:endParaRPr lang="en-IN" sz="2400" dirty="0"/>
          </a:p>
        </p:txBody>
      </p:sp>
    </p:spTree>
    <p:extLst>
      <p:ext uri="{BB962C8B-B14F-4D97-AF65-F5344CB8AC3E}">
        <p14:creationId xmlns:p14="http://schemas.microsoft.com/office/powerpoint/2010/main" val="389760774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marL="0" lvl="0" indent="0" algn="just">
              <a:buNone/>
            </a:pPr>
            <a:r>
              <a:rPr lang="en-US" sz="2400" b="1" dirty="0"/>
              <a:t>Cow</a:t>
            </a:r>
            <a:endParaRPr lang="en-IN" sz="2400" b="1" dirty="0"/>
          </a:p>
          <a:p>
            <a:pPr lvl="1" algn="just"/>
            <a:r>
              <a:rPr lang="en-US" sz="2400" dirty="0"/>
              <a:t>Thigh is less rounded than that of ox.</a:t>
            </a:r>
            <a:endParaRPr lang="en-IN" sz="2400" dirty="0"/>
          </a:p>
          <a:p>
            <a:pPr lvl="1" algn="just"/>
            <a:r>
              <a:rPr lang="en-US" sz="2400" dirty="0"/>
              <a:t>This is very noticeable in the hind quarters (sunken round).</a:t>
            </a:r>
            <a:endParaRPr lang="en-IN" sz="2400" dirty="0"/>
          </a:p>
          <a:p>
            <a:pPr lvl="1" algn="just"/>
            <a:r>
              <a:rPr lang="en-US" sz="2400" dirty="0"/>
              <a:t>The pelvis is broader. Anterior tubercular pelvis is broader.</a:t>
            </a:r>
            <a:endParaRPr lang="en-IN" sz="2400" dirty="0"/>
          </a:p>
          <a:p>
            <a:pPr lvl="1" algn="just"/>
            <a:r>
              <a:rPr lang="en-US" sz="2400" dirty="0"/>
              <a:t>Udder is present, if removed triangular area of attachment is noticeable on each side of midline of the abdominal wall.</a:t>
            </a:r>
            <a:endParaRPr lang="en-IN" sz="2400" dirty="0"/>
          </a:p>
          <a:p>
            <a:pPr lvl="1" algn="just"/>
            <a:r>
              <a:rPr lang="en-US" sz="2400" dirty="0"/>
              <a:t>In heifers the udder is only slightly developed and consists chiefly of fat.</a:t>
            </a:r>
            <a:endParaRPr lang="en-IN" sz="2400" dirty="0"/>
          </a:p>
          <a:p>
            <a:pPr lvl="1" algn="just"/>
            <a:r>
              <a:rPr lang="en-US" sz="2400" dirty="0"/>
              <a:t>In old cows the udder is soft, spongy, round and pendulous.</a:t>
            </a:r>
            <a:endParaRPr lang="en-IN" sz="2400" dirty="0"/>
          </a:p>
          <a:p>
            <a:pPr algn="just"/>
            <a:endParaRPr lang="en-IN" sz="2400" dirty="0"/>
          </a:p>
          <a:p>
            <a:pPr algn="just"/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67011562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 smtClean="0"/>
              <a:t/>
            </a:r>
            <a:br>
              <a:rPr lang="en-US" b="1" dirty="0" smtClean="0"/>
            </a:br>
            <a:r>
              <a:rPr lang="en-US" b="1" dirty="0" smtClean="0"/>
              <a:t>Differentiation </a:t>
            </a:r>
            <a:r>
              <a:rPr lang="en-US" b="1" dirty="0"/>
              <a:t>of carcasses of sheep and goat</a:t>
            </a:r>
            <a:r>
              <a:rPr lang="en-IN" b="1" dirty="0"/>
              <a:t/>
            </a:r>
            <a:br>
              <a:rPr lang="en-IN" b="1" dirty="0"/>
            </a:br>
            <a:endParaRPr lang="en-IN" b="1" dirty="0"/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065641111"/>
              </p:ext>
            </p:extLst>
          </p:nvPr>
        </p:nvGraphicFramePr>
        <p:xfrm>
          <a:off x="457199" y="1649356"/>
          <a:ext cx="8229600" cy="4624433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1600201"/>
                <a:gridCol w="3505200"/>
                <a:gridCol w="3124199"/>
              </a:tblGrid>
              <a:tr h="419071">
                <a:tc>
                  <a:txBody>
                    <a:bodyPr/>
                    <a:lstStyle/>
                    <a:p>
                      <a:pPr algn="l"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en-US" sz="1600" b="1" dirty="0">
                          <a:effectLst/>
                        </a:rPr>
                        <a:t>Features</a:t>
                      </a:r>
                      <a:endParaRPr lang="en-IN" sz="1600" b="1" dirty="0"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47625" marR="47625" marT="47625" marB="47625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en-US" sz="1600" dirty="0">
                          <a:effectLst/>
                        </a:rPr>
                        <a:t>Sheep</a:t>
                      </a:r>
                      <a:endParaRPr lang="en-IN" sz="1600" dirty="0"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47625" marR="47625" marT="47625" marB="47625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en-US" sz="1600" dirty="0">
                          <a:effectLst/>
                        </a:rPr>
                        <a:t>Goat</a:t>
                      </a:r>
                      <a:endParaRPr lang="en-IN" sz="1600" dirty="0"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47625" marR="47625" marT="47625" marB="47625"/>
                </a:tc>
              </a:tr>
              <a:tr h="419071">
                <a:tc>
                  <a:txBody>
                    <a:bodyPr/>
                    <a:lstStyle/>
                    <a:p>
                      <a:pPr algn="l"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en-US" sz="1600" b="1" dirty="0">
                          <a:effectLst/>
                        </a:rPr>
                        <a:t>Back and withers</a:t>
                      </a:r>
                      <a:endParaRPr lang="en-IN" sz="1600" b="1" dirty="0"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47625" marR="47625" marT="47625" marB="47625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en-US" sz="1600" dirty="0">
                          <a:effectLst/>
                        </a:rPr>
                        <a:t>Round and well fleshed</a:t>
                      </a:r>
                      <a:endParaRPr lang="en-IN" sz="1600" dirty="0"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47625" marR="47625" marT="47625" marB="47625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en-US" sz="1600" dirty="0">
                          <a:effectLst/>
                        </a:rPr>
                        <a:t>Sharp, little fleshed</a:t>
                      </a:r>
                      <a:endParaRPr lang="en-IN" sz="1600" dirty="0"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47625" marR="47625" marT="47625" marB="47625"/>
                </a:tc>
              </a:tr>
              <a:tr h="419071">
                <a:tc>
                  <a:txBody>
                    <a:bodyPr/>
                    <a:lstStyle/>
                    <a:p>
                      <a:pPr algn="l"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en-US" sz="1600" b="1" dirty="0">
                          <a:effectLst/>
                        </a:rPr>
                        <a:t>Thorax</a:t>
                      </a:r>
                      <a:endParaRPr lang="en-IN" sz="1600" b="1" dirty="0"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47625" marR="47625" marT="47625" marB="47625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en-US" sz="1600">
                          <a:effectLst/>
                        </a:rPr>
                        <a:t>Barrel shaped</a:t>
                      </a:r>
                      <a:endParaRPr lang="en-IN" sz="1600"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47625" marR="47625" marT="47625" marB="47625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en-US" sz="1600">
                          <a:effectLst/>
                        </a:rPr>
                        <a:t>Flattened laterally</a:t>
                      </a:r>
                      <a:endParaRPr lang="en-IN" sz="1600"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47625" marR="47625" marT="47625" marB="47625"/>
                </a:tc>
              </a:tr>
              <a:tr h="419071">
                <a:tc>
                  <a:txBody>
                    <a:bodyPr/>
                    <a:lstStyle/>
                    <a:p>
                      <a:pPr algn="l"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en-US" sz="1600" b="1" dirty="0">
                          <a:effectLst/>
                        </a:rPr>
                        <a:t>Tail</a:t>
                      </a:r>
                      <a:endParaRPr lang="en-IN" sz="1600" b="1" dirty="0"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47625" marR="47625" marT="47625" marB="47625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en-US" sz="1600">
                          <a:effectLst/>
                        </a:rPr>
                        <a:t>Fairly broad</a:t>
                      </a:r>
                      <a:endParaRPr lang="en-IN" sz="1600"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47625" marR="47625" marT="47625" marB="47625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en-US" sz="1600">
                          <a:effectLst/>
                        </a:rPr>
                        <a:t>Thin</a:t>
                      </a:r>
                      <a:endParaRPr lang="en-IN" sz="1600"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47625" marR="47625" marT="47625" marB="47625"/>
                </a:tc>
              </a:tr>
              <a:tr h="419071">
                <a:tc>
                  <a:txBody>
                    <a:bodyPr/>
                    <a:lstStyle/>
                    <a:p>
                      <a:pPr algn="l"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en-US" sz="1600" b="1" dirty="0">
                          <a:effectLst/>
                        </a:rPr>
                        <a:t>Radius</a:t>
                      </a:r>
                      <a:endParaRPr lang="en-IN" sz="1600" b="1" dirty="0"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47625" marR="47625" marT="47625" marB="47625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en-US" sz="1600">
                          <a:effectLst/>
                        </a:rPr>
                        <a:t>1.25 times length of metacarpus</a:t>
                      </a:r>
                      <a:endParaRPr lang="en-IN" sz="1600"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47625" marR="47625" marT="47625" marB="47625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en-US" sz="1600">
                          <a:effectLst/>
                        </a:rPr>
                        <a:t>Twice as long as metacarpus</a:t>
                      </a:r>
                      <a:endParaRPr lang="en-IN" sz="1600"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47625" marR="47625" marT="47625" marB="47625"/>
                </a:tc>
              </a:tr>
              <a:tr h="734291">
                <a:tc>
                  <a:txBody>
                    <a:bodyPr/>
                    <a:lstStyle/>
                    <a:p>
                      <a:pPr algn="l"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en-US" sz="1600" b="1" dirty="0">
                          <a:effectLst/>
                        </a:rPr>
                        <a:t>Scapula</a:t>
                      </a:r>
                      <a:endParaRPr lang="en-IN" sz="1600" b="1" dirty="0"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47625" marR="47625" marT="47625" marB="47625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en-US" sz="1600" dirty="0">
                          <a:effectLst/>
                        </a:rPr>
                        <a:t>Short an broad, superior spine, bent back and thickened</a:t>
                      </a:r>
                      <a:endParaRPr lang="en-IN" sz="1600" dirty="0"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47625" marR="47625" marT="47625" marB="47625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en-US" sz="1600" dirty="0">
                          <a:effectLst/>
                        </a:rPr>
                        <a:t>Possess distinct neck. Spine straight and narrow, lateral border thin and sharp</a:t>
                      </a:r>
                      <a:endParaRPr lang="en-IN" sz="1600" dirty="0"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47625" marR="47625" marT="47625" marB="47625"/>
                </a:tc>
              </a:tr>
              <a:tr h="419071">
                <a:tc>
                  <a:txBody>
                    <a:bodyPr/>
                    <a:lstStyle/>
                    <a:p>
                      <a:pPr algn="l"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en-US" sz="1600" b="1" dirty="0">
                          <a:effectLst/>
                        </a:rPr>
                        <a:t>Sacrum</a:t>
                      </a:r>
                      <a:endParaRPr lang="en-IN" sz="1600" b="1" dirty="0"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47625" marR="47625" marT="47625" marB="47625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en-US" sz="1600">
                          <a:effectLst/>
                        </a:rPr>
                        <a:t>Lateral borders thickened in the form of rolls</a:t>
                      </a:r>
                      <a:endParaRPr lang="en-IN" sz="1600"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47625" marR="47625" marT="47625" marB="47625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en-US" sz="1600">
                          <a:effectLst/>
                        </a:rPr>
                        <a:t>Sharp</a:t>
                      </a:r>
                      <a:endParaRPr lang="en-IN" sz="1600"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47625" marR="47625" marT="47625" marB="47625"/>
                </a:tc>
              </a:tr>
              <a:tr h="789882">
                <a:tc>
                  <a:txBody>
                    <a:bodyPr/>
                    <a:lstStyle/>
                    <a:p>
                      <a:pPr algn="l"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en-US" sz="1600" b="1" dirty="0">
                          <a:effectLst/>
                        </a:rPr>
                        <a:t>Flesh</a:t>
                      </a:r>
                      <a:endParaRPr lang="en-IN" sz="1600" b="1" dirty="0"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47625" marR="47625" marT="47625" marB="47625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en-US" sz="1600" dirty="0">
                          <a:effectLst/>
                        </a:rPr>
                        <a:t>Pale red and fine in texture</a:t>
                      </a:r>
                      <a:endParaRPr lang="en-IN" sz="1600" dirty="0"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47625" marR="47625" marT="47625" marB="47625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1000"/>
                        </a:spcAft>
                      </a:pPr>
                      <a:r>
                        <a:rPr lang="en-US" sz="1600" dirty="0">
                          <a:effectLst/>
                        </a:rPr>
                        <a:t>Dark red and coarse with </a:t>
                      </a:r>
                      <a:r>
                        <a:rPr lang="en-US" sz="1600" dirty="0" err="1">
                          <a:effectLst/>
                        </a:rPr>
                        <a:t>goaty</a:t>
                      </a:r>
                      <a:r>
                        <a:rPr lang="en-US" sz="1600" dirty="0">
                          <a:effectLst/>
                        </a:rPr>
                        <a:t> </a:t>
                      </a:r>
                      <a:r>
                        <a:rPr lang="en-US" sz="1600" dirty="0" err="1">
                          <a:effectLst/>
                        </a:rPr>
                        <a:t>odour</a:t>
                      </a:r>
                      <a:r>
                        <a:rPr lang="en-US" sz="1600" dirty="0">
                          <a:effectLst/>
                        </a:rPr>
                        <a:t>. Sticky subcutaneous tissue, which may have adherent goat hairs.</a:t>
                      </a:r>
                      <a:endParaRPr lang="en-IN" sz="1600" dirty="0">
                        <a:effectLst/>
                        <a:latin typeface="Calibri"/>
                        <a:ea typeface="Calibri"/>
                        <a:cs typeface="Mangal"/>
                      </a:endParaRPr>
                    </a:p>
                  </a:txBody>
                  <a:tcPr marL="47625" marR="47625" marT="47625" marB="47625"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426259366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dirty="0" smtClean="0"/>
              <a:t>Characteristics of meat and fat</a:t>
            </a:r>
            <a:endParaRPr lang="en-IN" b="1" dirty="0"/>
          </a:p>
        </p:txBody>
      </p:sp>
      <p:pic>
        <p:nvPicPr>
          <p:cNvPr id="4" name="Content Placeholder 3" descr="2. Chemical examination&#10;a) Glycogen test&#10;• Horse meat → Glycogen ↑&#10;• Also, flesh of fetuses/ starved calves/ dogs/ pig liv..."/>
          <p:cNvPicPr>
            <a:picLocks noGrp="1" noChangeAspect="1" noChangeArrowheads="1"/>
          </p:cNvPicPr>
          <p:nvPr>
            <p:ph idx="1"/>
          </p:nvPr>
        </p:nvPicPr>
        <p:blipFill rotWithShape="1">
          <a:blip r:embed="rId2"/>
          <a:srcRect t="17295"/>
          <a:stretch/>
        </p:blipFill>
        <p:spPr bwMode="auto">
          <a:xfrm>
            <a:off x="381000" y="1600200"/>
            <a:ext cx="8382000" cy="4800600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5596935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12950</TotalTime>
  <Words>387</Words>
  <Application>Microsoft Office PowerPoint</Application>
  <PresentationFormat>On-screen Show (4:3)</PresentationFormat>
  <Paragraphs>62</Paragraphs>
  <Slides>7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8" baseType="lpstr">
      <vt:lpstr>Office Theme</vt:lpstr>
      <vt:lpstr>Unit III: Meat adulteration and substitution (Part II)</vt:lpstr>
      <vt:lpstr>Physical methods</vt:lpstr>
      <vt:lpstr> Carcasses of different species of food animals </vt:lpstr>
      <vt:lpstr>PowerPoint Presentation</vt:lpstr>
      <vt:lpstr>PowerPoint Presentation</vt:lpstr>
      <vt:lpstr> Differentiation of carcasses of sheep and goat </vt:lpstr>
      <vt:lpstr>Characteristics of meat and fat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Unit III: Meat adulteration and substitution (Part I)</dc:title>
  <dc:creator>ROHIT</dc:creator>
  <cp:lastModifiedBy>ROHIT</cp:lastModifiedBy>
  <cp:revision>12</cp:revision>
  <dcterms:created xsi:type="dcterms:W3CDTF">2006-08-16T00:00:00Z</dcterms:created>
  <dcterms:modified xsi:type="dcterms:W3CDTF">2020-12-10T04:25:55Z</dcterms:modified>
</cp:coreProperties>
</file>